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346" r:id="rId3"/>
    <p:sldId id="314" r:id="rId5"/>
    <p:sldId id="360" r:id="rId6"/>
    <p:sldId id="361" r:id="rId7"/>
    <p:sldId id="357" r:id="rId8"/>
    <p:sldId id="359" r:id="rId9"/>
    <p:sldId id="362" r:id="rId10"/>
    <p:sldId id="363" r:id="rId11"/>
    <p:sldId id="365" r:id="rId12"/>
    <p:sldId id="364" r:id="rId13"/>
    <p:sldId id="366" r:id="rId14"/>
    <p:sldId id="367" r:id="rId15"/>
    <p:sldId id="368" r:id="rId16"/>
    <p:sldId id="369" r:id="rId17"/>
    <p:sldId id="370" r:id="rId18"/>
    <p:sldId id="338" r:id="rId19"/>
    <p:sldId id="372" r:id="rId20"/>
    <p:sldId id="319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黑体" panose="02010609060101010101" charset="-122"/>
      <p:regular r:id="rId28"/>
    </p:embeddedFont>
    <p:embeddedFont>
      <p:font typeface="等线" panose="02010600030101010101" charset="-122"/>
      <p:regular r:id="rId29"/>
    </p:embeddedFont>
    <p:embeddedFont>
      <p:font typeface="方正粗黑宋简体" panose="02000000000000000000" pitchFamily="2" charset="-122"/>
      <p:regular r:id="rId30"/>
    </p:embeddedFont>
    <p:embeddedFont>
      <p:font typeface="华文楷体" panose="02010600040101010101" pitchFamily="2" charset="-122"/>
      <p:regular r:id="rId31"/>
    </p:embeddedFont>
    <p:embeddedFont>
      <p:font typeface="Calibri Light" panose="020F0302020204030204" charset="0"/>
      <p:regular r:id="rId32"/>
      <p:italic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维" initials="李维" lastIdx="0" clrIdx="0"/>
  <p:cmAuthor id="2" name="Administrator" initials="A" lastIdx="0" clrIdx="1"/>
  <p:cmAuthor id="3" name="陈菁菁" initials="Chen" lastIdx="0" clrIdx="2"/>
  <p:cmAuthor id="4" name="李 晓萌" initials="李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405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1908" y="-858"/>
      </p:cViewPr>
      <p:guideLst>
        <p:guide orient="horz" pos="2178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2266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90.xml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05BDB8-01BA-467A-8FFF-CB012140F9B2}" type="doc">
      <dgm:prSet loTypeId="urn:microsoft.com/office/officeart/2005/8/layout/process1" loCatId="process" qsTypeId="urn:microsoft.com/office/officeart/2005/8/quickstyle/simple3" qsCatId="simple" csTypeId="urn:microsoft.com/office/officeart/2005/8/colors/accent4_4" csCatId="colorful" phldr="1"/>
      <dgm:spPr/>
    </dgm:pt>
    <dgm:pt modelId="{AD207A1A-65B0-4A1E-B9E8-E83316BB27FB}">
      <dgm:prSet phldrT="[文本]"/>
      <dgm:spPr/>
      <dgm:t>
        <a:bodyPr/>
        <a:lstStyle/>
        <a:p>
          <a:r>
            <a:rPr lang="zh-CN" altLang="en-US" b="1" dirty="0"/>
            <a:t>分析问题</a:t>
          </a:r>
        </a:p>
      </dgm:t>
    </dgm:pt>
    <dgm:pt modelId="{52FE0F6E-5175-4D10-AB3B-8BFF4CCF8A7B}" cxnId="{9D4EAEB4-0045-475B-B9FB-945D98FDB72F}" type="parTrans">
      <dgm:prSet/>
      <dgm:spPr/>
      <dgm:t>
        <a:bodyPr/>
        <a:lstStyle/>
        <a:p>
          <a:endParaRPr lang="zh-CN" altLang="en-US" b="1"/>
        </a:p>
      </dgm:t>
    </dgm:pt>
    <dgm:pt modelId="{5A7C21F1-81AF-48F2-801E-8E267FFB149D}" cxnId="{9D4EAEB4-0045-475B-B9FB-945D98FDB72F}" type="sibTrans">
      <dgm:prSet/>
      <dgm:spPr/>
      <dgm:t>
        <a:bodyPr/>
        <a:lstStyle/>
        <a:p>
          <a:endParaRPr lang="zh-CN" altLang="en-US" b="1"/>
        </a:p>
      </dgm:t>
    </dgm:pt>
    <dgm:pt modelId="{79018E3A-CEA1-4A53-8FD9-A6D25C12B27A}">
      <dgm:prSet phldrT="[文本]"/>
      <dgm:spPr/>
      <dgm:t>
        <a:bodyPr/>
        <a:lstStyle/>
        <a:p>
          <a:r>
            <a:rPr lang="zh-CN" altLang="en-US" b="1" dirty="0"/>
            <a:t>编写程序</a:t>
          </a:r>
        </a:p>
      </dgm:t>
    </dgm:pt>
    <dgm:pt modelId="{D9949962-9B74-4656-BD5E-AABB2DDCE19B}" cxnId="{DEC96848-2711-4456-8DD5-7C6A01631009}" type="parTrans">
      <dgm:prSet/>
      <dgm:spPr/>
      <dgm:t>
        <a:bodyPr/>
        <a:lstStyle/>
        <a:p>
          <a:endParaRPr lang="zh-CN" altLang="en-US" b="1"/>
        </a:p>
      </dgm:t>
    </dgm:pt>
    <dgm:pt modelId="{CA61C756-4076-45A0-8C17-664DCA79C478}" cxnId="{DEC96848-2711-4456-8DD5-7C6A01631009}" type="sibTrans">
      <dgm:prSet/>
      <dgm:spPr/>
      <dgm:t>
        <a:bodyPr/>
        <a:lstStyle/>
        <a:p>
          <a:endParaRPr lang="zh-CN" altLang="en-US" b="1"/>
        </a:p>
      </dgm:t>
    </dgm:pt>
    <dgm:pt modelId="{B0458E07-F564-4257-9DC7-A950E0674449}">
      <dgm:prSet phldrT="[文本]"/>
      <dgm:spPr/>
      <dgm:t>
        <a:bodyPr/>
        <a:lstStyle/>
        <a:p>
          <a:r>
            <a:rPr lang="zh-CN" altLang="en-US" b="1" dirty="0"/>
            <a:t>调试运行程序</a:t>
          </a:r>
        </a:p>
      </dgm:t>
    </dgm:pt>
    <dgm:pt modelId="{7CCDFC92-F1C9-4144-9241-F9BE58F94CEC}" cxnId="{75EE23F8-9122-42A4-9962-C0A419579CA3}" type="parTrans">
      <dgm:prSet/>
      <dgm:spPr/>
      <dgm:t>
        <a:bodyPr/>
        <a:lstStyle/>
        <a:p>
          <a:endParaRPr lang="zh-CN" altLang="en-US" b="1"/>
        </a:p>
      </dgm:t>
    </dgm:pt>
    <dgm:pt modelId="{2F0CFA31-9C70-46A2-A07F-CCB9475FEDF9}" cxnId="{75EE23F8-9122-42A4-9962-C0A419579CA3}" type="sibTrans">
      <dgm:prSet/>
      <dgm:spPr/>
      <dgm:t>
        <a:bodyPr/>
        <a:lstStyle/>
        <a:p>
          <a:endParaRPr lang="zh-CN" altLang="en-US" b="1"/>
        </a:p>
      </dgm:t>
    </dgm:pt>
    <dgm:pt modelId="{3F09A29A-79CD-45B9-9BAB-F07684F6A179}">
      <dgm:prSet/>
      <dgm:spPr/>
      <dgm:t>
        <a:bodyPr/>
        <a:lstStyle/>
        <a:p>
          <a:r>
            <a:rPr lang="zh-CN" altLang="en-US" b="1" dirty="0"/>
            <a:t>设计算法</a:t>
          </a:r>
        </a:p>
      </dgm:t>
    </dgm:pt>
    <dgm:pt modelId="{47EFABBC-B0A5-4907-B57A-71580A2D9C4E}" cxnId="{34E4B0D5-34E5-4AA8-BD48-321D5A0150F5}" type="parTrans">
      <dgm:prSet/>
      <dgm:spPr/>
      <dgm:t>
        <a:bodyPr/>
        <a:lstStyle/>
        <a:p>
          <a:endParaRPr lang="zh-CN" altLang="en-US" b="1"/>
        </a:p>
      </dgm:t>
    </dgm:pt>
    <dgm:pt modelId="{661779C9-6861-4443-9506-19A0E2D897D4}" cxnId="{34E4B0D5-34E5-4AA8-BD48-321D5A0150F5}" type="sibTrans">
      <dgm:prSet/>
      <dgm:spPr/>
      <dgm:t>
        <a:bodyPr/>
        <a:lstStyle/>
        <a:p>
          <a:endParaRPr lang="zh-CN" altLang="en-US" b="1"/>
        </a:p>
      </dgm:t>
    </dgm:pt>
    <dgm:pt modelId="{FA246165-5B5F-4D92-A922-26DB23CCB667}" type="pres">
      <dgm:prSet presAssocID="{7705BDB8-01BA-467A-8FFF-CB012140F9B2}" presName="Name0" presStyleCnt="0">
        <dgm:presLayoutVars>
          <dgm:dir/>
          <dgm:resizeHandles val="exact"/>
        </dgm:presLayoutVars>
      </dgm:prSet>
      <dgm:spPr/>
    </dgm:pt>
    <dgm:pt modelId="{C69933CE-E145-4C56-88F5-CB95E9120DC1}" type="pres">
      <dgm:prSet presAssocID="{AD207A1A-65B0-4A1E-B9E8-E83316BB27F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71E786-B6BA-48DB-B7E8-4E4CA4DE0A58}" type="pres">
      <dgm:prSet presAssocID="{5A7C21F1-81AF-48F2-801E-8E267FFB149D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52E6228-E921-4253-8926-8F5FD59D37AF}" type="pres">
      <dgm:prSet presAssocID="{5A7C21F1-81AF-48F2-801E-8E267FFB149D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EEE012CC-7222-44C6-923E-F993C76EC1BE}" type="pres">
      <dgm:prSet presAssocID="{3F09A29A-79CD-45B9-9BAB-F07684F6A17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32A5C10-2CC1-48A3-B923-989C676C0AD2}" type="pres">
      <dgm:prSet presAssocID="{661779C9-6861-4443-9506-19A0E2D897D4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619A3A8A-0D96-45FB-83CA-A6338BAA90BE}" type="pres">
      <dgm:prSet presAssocID="{661779C9-6861-4443-9506-19A0E2D897D4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73611F40-C651-4EF6-82F3-A13BE47EB30A}" type="pres">
      <dgm:prSet presAssocID="{79018E3A-CEA1-4A53-8FD9-A6D25C12B27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5B6E26-853A-4E3B-B6B5-A3E944DF8FD4}" type="pres">
      <dgm:prSet presAssocID="{CA61C756-4076-45A0-8C17-664DCA79C478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E9B2095F-0689-41B8-B445-824540DC9479}" type="pres">
      <dgm:prSet presAssocID="{CA61C756-4076-45A0-8C17-664DCA79C478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EB0F73F5-0349-41AD-895A-BE8A760004E6}" type="pres">
      <dgm:prSet presAssocID="{B0458E07-F564-4257-9DC7-A950E0674449}" presName="node" presStyleLbl="node1" presStyleIdx="3" presStyleCnt="4" custScaleX="147671" custScaleY="11841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1BAEDAC-46A2-44B8-9681-9B54D54E3F12}" type="presOf" srcId="{AD207A1A-65B0-4A1E-B9E8-E83316BB27FB}" destId="{C69933CE-E145-4C56-88F5-CB95E9120DC1}" srcOrd="0" destOrd="0" presId="urn:microsoft.com/office/officeart/2005/8/layout/process1"/>
    <dgm:cxn modelId="{9D4EAEB4-0045-475B-B9FB-945D98FDB72F}" srcId="{7705BDB8-01BA-467A-8FFF-CB012140F9B2}" destId="{AD207A1A-65B0-4A1E-B9E8-E83316BB27FB}" srcOrd="0" destOrd="0" parTransId="{52FE0F6E-5175-4D10-AB3B-8BFF4CCF8A7B}" sibTransId="{5A7C21F1-81AF-48F2-801E-8E267FFB149D}"/>
    <dgm:cxn modelId="{3B3D1466-721C-47A0-A2AA-B8B5E5504753}" type="presOf" srcId="{B0458E07-F564-4257-9DC7-A950E0674449}" destId="{EB0F73F5-0349-41AD-895A-BE8A760004E6}" srcOrd="0" destOrd="0" presId="urn:microsoft.com/office/officeart/2005/8/layout/process1"/>
    <dgm:cxn modelId="{DCEEF5E8-1530-42B0-BABA-A78148745572}" type="presOf" srcId="{79018E3A-CEA1-4A53-8FD9-A6D25C12B27A}" destId="{73611F40-C651-4EF6-82F3-A13BE47EB30A}" srcOrd="0" destOrd="0" presId="urn:microsoft.com/office/officeart/2005/8/layout/process1"/>
    <dgm:cxn modelId="{DEC96848-2711-4456-8DD5-7C6A01631009}" srcId="{7705BDB8-01BA-467A-8FFF-CB012140F9B2}" destId="{79018E3A-CEA1-4A53-8FD9-A6D25C12B27A}" srcOrd="2" destOrd="0" parTransId="{D9949962-9B74-4656-BD5E-AABB2DDCE19B}" sibTransId="{CA61C756-4076-45A0-8C17-664DCA79C478}"/>
    <dgm:cxn modelId="{34E4B0D5-34E5-4AA8-BD48-321D5A0150F5}" srcId="{7705BDB8-01BA-467A-8FFF-CB012140F9B2}" destId="{3F09A29A-79CD-45B9-9BAB-F07684F6A179}" srcOrd="1" destOrd="0" parTransId="{47EFABBC-B0A5-4907-B57A-71580A2D9C4E}" sibTransId="{661779C9-6861-4443-9506-19A0E2D897D4}"/>
    <dgm:cxn modelId="{53A991A3-A986-4BC9-B25F-39548A70E533}" type="presOf" srcId="{3F09A29A-79CD-45B9-9BAB-F07684F6A179}" destId="{EEE012CC-7222-44C6-923E-F993C76EC1BE}" srcOrd="0" destOrd="0" presId="urn:microsoft.com/office/officeart/2005/8/layout/process1"/>
    <dgm:cxn modelId="{56C04574-8B1A-4132-8D48-639EE7F38E58}" type="presOf" srcId="{5A7C21F1-81AF-48F2-801E-8E267FFB149D}" destId="{6271E786-B6BA-48DB-B7E8-4E4CA4DE0A58}" srcOrd="0" destOrd="0" presId="urn:microsoft.com/office/officeart/2005/8/layout/process1"/>
    <dgm:cxn modelId="{D24B4E06-BD38-4685-B5CD-94ACC7E989DE}" type="presOf" srcId="{CA61C756-4076-45A0-8C17-664DCA79C478}" destId="{E9B2095F-0689-41B8-B445-824540DC9479}" srcOrd="1" destOrd="0" presId="urn:microsoft.com/office/officeart/2005/8/layout/process1"/>
    <dgm:cxn modelId="{86BA94D6-541E-4AD3-A287-A0B5CDC26E7B}" type="presOf" srcId="{7705BDB8-01BA-467A-8FFF-CB012140F9B2}" destId="{FA246165-5B5F-4D92-A922-26DB23CCB667}" srcOrd="0" destOrd="0" presId="urn:microsoft.com/office/officeart/2005/8/layout/process1"/>
    <dgm:cxn modelId="{75EE23F8-9122-42A4-9962-C0A419579CA3}" srcId="{7705BDB8-01BA-467A-8FFF-CB012140F9B2}" destId="{B0458E07-F564-4257-9DC7-A950E0674449}" srcOrd="3" destOrd="0" parTransId="{7CCDFC92-F1C9-4144-9241-F9BE58F94CEC}" sibTransId="{2F0CFA31-9C70-46A2-A07F-CCB9475FEDF9}"/>
    <dgm:cxn modelId="{8FC1BBAB-0CC5-4F21-B8BF-62C6E7845334}" type="presOf" srcId="{5A7C21F1-81AF-48F2-801E-8E267FFB149D}" destId="{752E6228-E921-4253-8926-8F5FD59D37AF}" srcOrd="1" destOrd="0" presId="urn:microsoft.com/office/officeart/2005/8/layout/process1"/>
    <dgm:cxn modelId="{CBE3A023-D5E9-4BA4-A466-347620120E36}" type="presOf" srcId="{661779C9-6861-4443-9506-19A0E2D897D4}" destId="{E32A5C10-2CC1-48A3-B923-989C676C0AD2}" srcOrd="0" destOrd="0" presId="urn:microsoft.com/office/officeart/2005/8/layout/process1"/>
    <dgm:cxn modelId="{3786E5DE-0B02-4C9F-B935-5D1EBAD0722D}" type="presOf" srcId="{661779C9-6861-4443-9506-19A0E2D897D4}" destId="{619A3A8A-0D96-45FB-83CA-A6338BAA90BE}" srcOrd="1" destOrd="0" presId="urn:microsoft.com/office/officeart/2005/8/layout/process1"/>
    <dgm:cxn modelId="{5A65B59A-455D-437C-9BD1-6245DAF50A10}" type="presOf" srcId="{CA61C756-4076-45A0-8C17-664DCA79C478}" destId="{2E5B6E26-853A-4E3B-B6B5-A3E944DF8FD4}" srcOrd="0" destOrd="0" presId="urn:microsoft.com/office/officeart/2005/8/layout/process1"/>
    <dgm:cxn modelId="{181E5165-E01E-48DA-B293-8391E1C7B8A5}" type="presParOf" srcId="{FA246165-5B5F-4D92-A922-26DB23CCB667}" destId="{C69933CE-E145-4C56-88F5-CB95E9120DC1}" srcOrd="0" destOrd="0" presId="urn:microsoft.com/office/officeart/2005/8/layout/process1"/>
    <dgm:cxn modelId="{B9D7AB46-5037-4FB8-9180-2E6236DEBB25}" type="presParOf" srcId="{FA246165-5B5F-4D92-A922-26DB23CCB667}" destId="{6271E786-B6BA-48DB-B7E8-4E4CA4DE0A58}" srcOrd="1" destOrd="0" presId="urn:microsoft.com/office/officeart/2005/8/layout/process1"/>
    <dgm:cxn modelId="{D9EE83F5-F3D1-4359-BC81-13697DB1C99E}" type="presParOf" srcId="{6271E786-B6BA-48DB-B7E8-4E4CA4DE0A58}" destId="{752E6228-E921-4253-8926-8F5FD59D37AF}" srcOrd="0" destOrd="0" presId="urn:microsoft.com/office/officeart/2005/8/layout/process1"/>
    <dgm:cxn modelId="{4A61B67B-ADD4-48C1-B97B-75B76774975D}" type="presParOf" srcId="{FA246165-5B5F-4D92-A922-26DB23CCB667}" destId="{EEE012CC-7222-44C6-923E-F993C76EC1BE}" srcOrd="2" destOrd="0" presId="urn:microsoft.com/office/officeart/2005/8/layout/process1"/>
    <dgm:cxn modelId="{DB87A29E-FE3D-474D-9EDD-0DEFB802C9AC}" type="presParOf" srcId="{FA246165-5B5F-4D92-A922-26DB23CCB667}" destId="{E32A5C10-2CC1-48A3-B923-989C676C0AD2}" srcOrd="3" destOrd="0" presId="urn:microsoft.com/office/officeart/2005/8/layout/process1"/>
    <dgm:cxn modelId="{1E38CB2E-F380-4B05-B4EE-D11B3CEAB85A}" type="presParOf" srcId="{E32A5C10-2CC1-48A3-B923-989C676C0AD2}" destId="{619A3A8A-0D96-45FB-83CA-A6338BAA90BE}" srcOrd="0" destOrd="0" presId="urn:microsoft.com/office/officeart/2005/8/layout/process1"/>
    <dgm:cxn modelId="{8C33E49A-5CDB-4D7E-9308-C2201D5B6EF5}" type="presParOf" srcId="{FA246165-5B5F-4D92-A922-26DB23CCB667}" destId="{73611F40-C651-4EF6-82F3-A13BE47EB30A}" srcOrd="4" destOrd="0" presId="urn:microsoft.com/office/officeart/2005/8/layout/process1"/>
    <dgm:cxn modelId="{6E3C99E2-1F77-452E-B570-ECBCBE4C0FA0}" type="presParOf" srcId="{FA246165-5B5F-4D92-A922-26DB23CCB667}" destId="{2E5B6E26-853A-4E3B-B6B5-A3E944DF8FD4}" srcOrd="5" destOrd="0" presId="urn:microsoft.com/office/officeart/2005/8/layout/process1"/>
    <dgm:cxn modelId="{FDCAB24C-1ED1-40DC-8CD6-A6209F5E6665}" type="presParOf" srcId="{2E5B6E26-853A-4E3B-B6B5-A3E944DF8FD4}" destId="{E9B2095F-0689-41B8-B445-824540DC9479}" srcOrd="0" destOrd="0" presId="urn:microsoft.com/office/officeart/2005/8/layout/process1"/>
    <dgm:cxn modelId="{28472B01-8CFF-4DF4-B5FD-3CD61CD2A868}" type="presParOf" srcId="{FA246165-5B5F-4D92-A922-26DB23CCB667}" destId="{EB0F73F5-0349-41AD-895A-BE8A760004E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456210" cy="1126164"/>
        <a:chOff x="0" y="0"/>
        <a:chExt cx="6456210" cy="1126164"/>
      </a:xfrm>
    </dsp:grpSpPr>
    <dsp:sp modelId="{C69933CE-E145-4C56-88F5-CB95E9120DC1}">
      <dsp:nvSpPr>
        <dsp:cNvPr id="3" name="圆角矩形 2"/>
        <dsp:cNvSpPr/>
      </dsp:nvSpPr>
      <dsp:spPr bwMode="white">
        <a:xfrm>
          <a:off x="0" y="190608"/>
          <a:ext cx="1241579" cy="744947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shade val="5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分析问题</a:t>
          </a:r>
        </a:p>
      </dsp:txBody>
      <dsp:txXfrm>
        <a:off x="0" y="190608"/>
        <a:ext cx="1241579" cy="744947"/>
      </dsp:txXfrm>
    </dsp:sp>
    <dsp:sp modelId="{6271E786-B6BA-48DB-B7E8-4E4CA4DE0A58}">
      <dsp:nvSpPr>
        <dsp:cNvPr id="4" name="右箭头 3"/>
        <dsp:cNvSpPr/>
      </dsp:nvSpPr>
      <dsp:spPr bwMode="white">
        <a:xfrm>
          <a:off x="1358287" y="409126"/>
          <a:ext cx="263215" cy="30791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4">
            <a:shade val="90000"/>
            <a:hueOff val="0"/>
            <a:satOff val="0"/>
            <a:lumOff val="0"/>
            <a:alpha val="100000"/>
          </a:schemeClr>
        </a:lnRef>
        <a:fillRef idx="2">
          <a:schemeClr val="accent4">
            <a:shade val="9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0" tIns="0" rIns="0" bIns="0" anchor="ctr"/>
        <a:lstStyle>
          <a:lvl1pPr algn="ctr">
            <a:defRPr sz="11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b="1"/>
        </a:p>
      </dsp:txBody>
      <dsp:txXfrm>
        <a:off x="1358287" y="409126"/>
        <a:ext cx="263215" cy="307912"/>
      </dsp:txXfrm>
    </dsp:sp>
    <dsp:sp modelId="{EEE012CC-7222-44C6-923E-F993C76EC1BE}">
      <dsp:nvSpPr>
        <dsp:cNvPr id="5" name="圆角矩形 4"/>
        <dsp:cNvSpPr/>
      </dsp:nvSpPr>
      <dsp:spPr bwMode="white">
        <a:xfrm>
          <a:off x="1738210" y="190608"/>
          <a:ext cx="1241579" cy="744947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shade val="50000"/>
            <a:hueOff val="-300000"/>
            <a:satOff val="0"/>
            <a:lumOff val="24118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设计算法</a:t>
          </a:r>
        </a:p>
      </dsp:txBody>
      <dsp:txXfrm>
        <a:off x="1738210" y="190608"/>
        <a:ext cx="1241579" cy="744947"/>
      </dsp:txXfrm>
    </dsp:sp>
    <dsp:sp modelId="{E32A5C10-2CC1-48A3-B923-989C676C0AD2}">
      <dsp:nvSpPr>
        <dsp:cNvPr id="6" name="右箭头 5"/>
        <dsp:cNvSpPr/>
      </dsp:nvSpPr>
      <dsp:spPr bwMode="white">
        <a:xfrm>
          <a:off x="3096498" y="409126"/>
          <a:ext cx="263215" cy="30791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4">
            <a:shade val="90000"/>
            <a:hueOff val="-440000"/>
            <a:satOff val="0"/>
            <a:lumOff val="26405"/>
            <a:alpha val="100000"/>
          </a:schemeClr>
        </a:lnRef>
        <a:fillRef idx="2">
          <a:schemeClr val="accent4">
            <a:shade val="90000"/>
            <a:hueOff val="-440000"/>
            <a:satOff val="0"/>
            <a:lumOff val="26405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0" tIns="0" rIns="0" bIns="0" anchor="ctr"/>
        <a:lstStyle>
          <a:lvl1pPr algn="ctr">
            <a:defRPr sz="11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b="1"/>
        </a:p>
      </dsp:txBody>
      <dsp:txXfrm>
        <a:off x="3096498" y="409126"/>
        <a:ext cx="263215" cy="307912"/>
      </dsp:txXfrm>
    </dsp:sp>
    <dsp:sp modelId="{73611F40-C651-4EF6-82F3-A13BE47EB30A}">
      <dsp:nvSpPr>
        <dsp:cNvPr id="7" name="圆角矩形 6"/>
        <dsp:cNvSpPr/>
      </dsp:nvSpPr>
      <dsp:spPr bwMode="white">
        <a:xfrm>
          <a:off x="3476421" y="190608"/>
          <a:ext cx="1241579" cy="744947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shade val="50000"/>
            <a:hueOff val="-600000"/>
            <a:satOff val="0"/>
            <a:lumOff val="48235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编写程序</a:t>
          </a:r>
        </a:p>
      </dsp:txBody>
      <dsp:txXfrm>
        <a:off x="3476421" y="190608"/>
        <a:ext cx="1241579" cy="744947"/>
      </dsp:txXfrm>
    </dsp:sp>
    <dsp:sp modelId="{2E5B6E26-853A-4E3B-B6B5-A3E944DF8FD4}">
      <dsp:nvSpPr>
        <dsp:cNvPr id="8" name="右箭头 7"/>
        <dsp:cNvSpPr/>
      </dsp:nvSpPr>
      <dsp:spPr bwMode="white">
        <a:xfrm>
          <a:off x="4834708" y="409126"/>
          <a:ext cx="263215" cy="30791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4">
            <a:tint val="50000"/>
            <a:hueOff val="220000"/>
            <a:satOff val="0"/>
            <a:lumOff val="-13202"/>
            <a:alpha val="100000"/>
          </a:schemeClr>
        </a:lnRef>
        <a:fillRef idx="2">
          <a:schemeClr val="accent4">
            <a:tint val="50000"/>
            <a:hueOff val="220000"/>
            <a:satOff val="0"/>
            <a:lumOff val="-13202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0" tIns="0" rIns="0" bIns="0" anchor="ctr"/>
        <a:lstStyle>
          <a:lvl1pPr algn="ctr">
            <a:defRPr sz="11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b="1"/>
        </a:p>
      </dsp:txBody>
      <dsp:txXfrm>
        <a:off x="4834708" y="409126"/>
        <a:ext cx="263215" cy="307912"/>
      </dsp:txXfrm>
    </dsp:sp>
    <dsp:sp modelId="{EB0F73F5-0349-41AD-895A-BE8A760004E6}">
      <dsp:nvSpPr>
        <dsp:cNvPr id="9" name="圆角矩形 8"/>
        <dsp:cNvSpPr/>
      </dsp:nvSpPr>
      <dsp:spPr bwMode="white">
        <a:xfrm>
          <a:off x="5214631" y="190608"/>
          <a:ext cx="1241579" cy="744947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>
            <a:tint val="55000"/>
            <a:hueOff val="300000"/>
            <a:satOff val="0"/>
            <a:lumOff val="-24117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调试运行程序</a:t>
          </a:r>
        </a:p>
      </dsp:txBody>
      <dsp:txXfrm>
        <a:off x="5214631" y="190608"/>
        <a:ext cx="1241579" cy="74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F281E-CA2F-4946-8AE7-041D6B954F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D1733-211F-4B2E-94A6-6CA1363870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62320-3693-47F9-A3EA-31CA7544B1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F1D0C-5C04-49D0-8662-6DC4F18B75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1ppt.com/word/" TargetMode="External"/><Relationship Id="rId8" Type="http://schemas.openxmlformats.org/officeDocument/2006/relationships/hyperlink" Target="http://www.1ppt.com/powerpoint/" TargetMode="External"/><Relationship Id="rId7" Type="http://schemas.openxmlformats.org/officeDocument/2006/relationships/hyperlink" Target="http://www.1ppt.com/xiazai/" TargetMode="External"/><Relationship Id="rId6" Type="http://schemas.openxmlformats.org/officeDocument/2006/relationships/hyperlink" Target="http://www.1ppt.com/tubiao/" TargetMode="External"/><Relationship Id="rId5" Type="http://schemas.openxmlformats.org/officeDocument/2006/relationships/hyperlink" Target="http://www.1ppt.com/beijing/" TargetMode="External"/><Relationship Id="rId4" Type="http://schemas.openxmlformats.org/officeDocument/2006/relationships/hyperlink" Target="http://www.1ppt.com/sucai/" TargetMode="External"/><Relationship Id="rId3" Type="http://schemas.openxmlformats.org/officeDocument/2006/relationships/hyperlink" Target="http://www.1ppt.com/moban/" TargetMode="External"/><Relationship Id="rId24" Type="http://schemas.openxmlformats.org/officeDocument/2006/relationships/hyperlink" Target="http://www.1ppt.com/kejian/lishi/" TargetMode="External"/><Relationship Id="rId23" Type="http://schemas.openxmlformats.org/officeDocument/2006/relationships/hyperlink" Target="http://www.1ppt.com/kejian/dili/" TargetMode="External"/><Relationship Id="rId22" Type="http://schemas.openxmlformats.org/officeDocument/2006/relationships/hyperlink" Target="http://www.1ppt.com/kejian/shengwu/" TargetMode="External"/><Relationship Id="rId21" Type="http://schemas.openxmlformats.org/officeDocument/2006/relationships/hyperlink" Target="http://www.1ppt.com/kejian/huaxue/" TargetMode="External"/><Relationship Id="rId20" Type="http://schemas.openxmlformats.org/officeDocument/2006/relationships/hyperlink" Target="http://www.1ppt.com/kejian/wuli/" TargetMode="External"/><Relationship Id="rId2" Type="http://schemas.openxmlformats.org/officeDocument/2006/relationships/notesMaster" Target="../notesMasters/notesMaster1.xml"/><Relationship Id="rId19" Type="http://schemas.openxmlformats.org/officeDocument/2006/relationships/hyperlink" Target="http://www.1ppt.com/kejian/kexue/" TargetMode="External"/><Relationship Id="rId18" Type="http://schemas.openxmlformats.org/officeDocument/2006/relationships/hyperlink" Target="http://www.1ppt.com/kejian/meishu/" TargetMode="External"/><Relationship Id="rId17" Type="http://schemas.openxmlformats.org/officeDocument/2006/relationships/hyperlink" Target="http://www.1ppt.com/kejian/yingyu/" TargetMode="External"/><Relationship Id="rId16" Type="http://schemas.openxmlformats.org/officeDocument/2006/relationships/hyperlink" Target="http://www.1ppt.com/kejian/shuxue/" TargetMode="External"/><Relationship Id="rId15" Type="http://schemas.openxmlformats.org/officeDocument/2006/relationships/hyperlink" Target="http://www.1ppt.com/kejian/yuwen/" TargetMode="External"/><Relationship Id="rId14" Type="http://schemas.openxmlformats.org/officeDocument/2006/relationships/hyperlink" Target="http://www.1ppt.com/kejian/" TargetMode="External"/><Relationship Id="rId13" Type="http://schemas.openxmlformats.org/officeDocument/2006/relationships/hyperlink" Target="http://www.1ppt.com/jianli/" TargetMode="External"/><Relationship Id="rId12" Type="http://schemas.openxmlformats.org/officeDocument/2006/relationships/hyperlink" Target="http://www.1ppt.com/jiaoan/" TargetMode="External"/><Relationship Id="rId11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excel/" TargetMode="Externa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9" Type="http://schemas.openxmlformats.org/officeDocument/2006/relationships/hyperlink" Target="http://www.1ppt.com/word/" TargetMode="External"/><Relationship Id="rId8" Type="http://schemas.openxmlformats.org/officeDocument/2006/relationships/hyperlink" Target="http://www.1ppt.com/powerpoint/" TargetMode="External"/><Relationship Id="rId7" Type="http://schemas.openxmlformats.org/officeDocument/2006/relationships/hyperlink" Target="http://www.1ppt.com/xiazai/" TargetMode="External"/><Relationship Id="rId6" Type="http://schemas.openxmlformats.org/officeDocument/2006/relationships/hyperlink" Target="http://www.1ppt.com/tubiao/" TargetMode="External"/><Relationship Id="rId5" Type="http://schemas.openxmlformats.org/officeDocument/2006/relationships/hyperlink" Target="http://www.1ppt.com/beijing/" TargetMode="External"/><Relationship Id="rId4" Type="http://schemas.openxmlformats.org/officeDocument/2006/relationships/hyperlink" Target="http://www.1ppt.com/sucai/" TargetMode="External"/><Relationship Id="rId3" Type="http://schemas.openxmlformats.org/officeDocument/2006/relationships/hyperlink" Target="http://www.1ppt.com/moban/" TargetMode="External"/><Relationship Id="rId24" Type="http://schemas.openxmlformats.org/officeDocument/2006/relationships/hyperlink" Target="http://www.1ppt.com/kejian/lishi/" TargetMode="External"/><Relationship Id="rId23" Type="http://schemas.openxmlformats.org/officeDocument/2006/relationships/hyperlink" Target="http://www.1ppt.com/kejian/dili/" TargetMode="External"/><Relationship Id="rId22" Type="http://schemas.openxmlformats.org/officeDocument/2006/relationships/hyperlink" Target="http://www.1ppt.com/kejian/shengwu/" TargetMode="External"/><Relationship Id="rId21" Type="http://schemas.openxmlformats.org/officeDocument/2006/relationships/hyperlink" Target="http://www.1ppt.com/kejian/huaxue/" TargetMode="External"/><Relationship Id="rId20" Type="http://schemas.openxmlformats.org/officeDocument/2006/relationships/hyperlink" Target="http://www.1ppt.com/kejian/wuli/" TargetMode="External"/><Relationship Id="rId2" Type="http://schemas.openxmlformats.org/officeDocument/2006/relationships/notesMaster" Target="../notesMasters/notesMaster1.xml"/><Relationship Id="rId19" Type="http://schemas.openxmlformats.org/officeDocument/2006/relationships/hyperlink" Target="http://www.1ppt.com/kejian/kexue/" TargetMode="External"/><Relationship Id="rId18" Type="http://schemas.openxmlformats.org/officeDocument/2006/relationships/hyperlink" Target="http://www.1ppt.com/kejian/meishu/" TargetMode="External"/><Relationship Id="rId17" Type="http://schemas.openxmlformats.org/officeDocument/2006/relationships/hyperlink" Target="http://www.1ppt.com/kejian/yingyu/" TargetMode="External"/><Relationship Id="rId16" Type="http://schemas.openxmlformats.org/officeDocument/2006/relationships/hyperlink" Target="http://www.1ppt.com/kejian/shuxue/" TargetMode="External"/><Relationship Id="rId15" Type="http://schemas.openxmlformats.org/officeDocument/2006/relationships/hyperlink" Target="http://www.1ppt.com/kejian/yuwen/" TargetMode="External"/><Relationship Id="rId14" Type="http://schemas.openxmlformats.org/officeDocument/2006/relationships/hyperlink" Target="http://www.1ppt.com/kejian/" TargetMode="External"/><Relationship Id="rId13" Type="http://schemas.openxmlformats.org/officeDocument/2006/relationships/hyperlink" Target="http://www.1ppt.com/jianli/" TargetMode="External"/><Relationship Id="rId12" Type="http://schemas.openxmlformats.org/officeDocument/2006/relationships/hyperlink" Target="http://www.1ppt.com/jiaoan/" TargetMode="External"/><Relationship Id="rId11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excel/" TargetMode="Externa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9" Type="http://schemas.openxmlformats.org/officeDocument/2006/relationships/hyperlink" Target="http://www.1ppt.com/word/" TargetMode="External"/><Relationship Id="rId8" Type="http://schemas.openxmlformats.org/officeDocument/2006/relationships/hyperlink" Target="http://www.1ppt.com/powerpoint/" TargetMode="External"/><Relationship Id="rId7" Type="http://schemas.openxmlformats.org/officeDocument/2006/relationships/hyperlink" Target="http://www.1ppt.com/xiazai/" TargetMode="External"/><Relationship Id="rId6" Type="http://schemas.openxmlformats.org/officeDocument/2006/relationships/hyperlink" Target="http://www.1ppt.com/tubiao/" TargetMode="External"/><Relationship Id="rId5" Type="http://schemas.openxmlformats.org/officeDocument/2006/relationships/hyperlink" Target="http://www.1ppt.com/beijing/" TargetMode="External"/><Relationship Id="rId4" Type="http://schemas.openxmlformats.org/officeDocument/2006/relationships/hyperlink" Target="http://www.1ppt.com/sucai/" TargetMode="External"/><Relationship Id="rId3" Type="http://schemas.openxmlformats.org/officeDocument/2006/relationships/hyperlink" Target="http://www.1ppt.com/moban/" TargetMode="External"/><Relationship Id="rId24" Type="http://schemas.openxmlformats.org/officeDocument/2006/relationships/hyperlink" Target="http://www.1ppt.com/kejian/lishi/" TargetMode="External"/><Relationship Id="rId23" Type="http://schemas.openxmlformats.org/officeDocument/2006/relationships/hyperlink" Target="http://www.1ppt.com/kejian/dili/" TargetMode="External"/><Relationship Id="rId22" Type="http://schemas.openxmlformats.org/officeDocument/2006/relationships/hyperlink" Target="http://www.1ppt.com/kejian/shengwu/" TargetMode="External"/><Relationship Id="rId21" Type="http://schemas.openxmlformats.org/officeDocument/2006/relationships/hyperlink" Target="http://www.1ppt.com/kejian/huaxue/" TargetMode="External"/><Relationship Id="rId20" Type="http://schemas.openxmlformats.org/officeDocument/2006/relationships/hyperlink" Target="http://www.1ppt.com/kejian/wuli/" TargetMode="External"/><Relationship Id="rId2" Type="http://schemas.openxmlformats.org/officeDocument/2006/relationships/notesMaster" Target="../notesMasters/notesMaster1.xml"/><Relationship Id="rId19" Type="http://schemas.openxmlformats.org/officeDocument/2006/relationships/hyperlink" Target="http://www.1ppt.com/kejian/kexue/" TargetMode="External"/><Relationship Id="rId18" Type="http://schemas.openxmlformats.org/officeDocument/2006/relationships/hyperlink" Target="http://www.1ppt.com/kejian/meishu/" TargetMode="External"/><Relationship Id="rId17" Type="http://schemas.openxmlformats.org/officeDocument/2006/relationships/hyperlink" Target="http://www.1ppt.com/kejian/yingyu/" TargetMode="External"/><Relationship Id="rId16" Type="http://schemas.openxmlformats.org/officeDocument/2006/relationships/hyperlink" Target="http://www.1ppt.com/kejian/shuxue/" TargetMode="External"/><Relationship Id="rId15" Type="http://schemas.openxmlformats.org/officeDocument/2006/relationships/hyperlink" Target="http://www.1ppt.com/kejian/yuwen/" TargetMode="External"/><Relationship Id="rId14" Type="http://schemas.openxmlformats.org/officeDocument/2006/relationships/hyperlink" Target="http://www.1ppt.com/kejian/" TargetMode="External"/><Relationship Id="rId13" Type="http://schemas.openxmlformats.org/officeDocument/2006/relationships/hyperlink" Target="http://www.1ppt.com/jianli/" TargetMode="External"/><Relationship Id="rId12" Type="http://schemas.openxmlformats.org/officeDocument/2006/relationships/hyperlink" Target="http://www.1ppt.com/jiaoan/" TargetMode="External"/><Relationship Id="rId11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excel/" TargetMode="Externa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9" Type="http://schemas.openxmlformats.org/officeDocument/2006/relationships/hyperlink" Target="http://www.1ppt.com/word/" TargetMode="External"/><Relationship Id="rId8" Type="http://schemas.openxmlformats.org/officeDocument/2006/relationships/hyperlink" Target="http://www.1ppt.com/powerpoint/" TargetMode="External"/><Relationship Id="rId7" Type="http://schemas.openxmlformats.org/officeDocument/2006/relationships/hyperlink" Target="http://www.1ppt.com/xiazai/" TargetMode="External"/><Relationship Id="rId6" Type="http://schemas.openxmlformats.org/officeDocument/2006/relationships/hyperlink" Target="http://www.1ppt.com/tubiao/" TargetMode="External"/><Relationship Id="rId5" Type="http://schemas.openxmlformats.org/officeDocument/2006/relationships/hyperlink" Target="http://www.1ppt.com/beijing/" TargetMode="External"/><Relationship Id="rId4" Type="http://schemas.openxmlformats.org/officeDocument/2006/relationships/hyperlink" Target="http://www.1ppt.com/sucai/" TargetMode="External"/><Relationship Id="rId3" Type="http://schemas.openxmlformats.org/officeDocument/2006/relationships/hyperlink" Target="http://www.1ppt.com/moban/" TargetMode="External"/><Relationship Id="rId24" Type="http://schemas.openxmlformats.org/officeDocument/2006/relationships/hyperlink" Target="http://www.1ppt.com/kejian/lishi/" TargetMode="External"/><Relationship Id="rId23" Type="http://schemas.openxmlformats.org/officeDocument/2006/relationships/hyperlink" Target="http://www.1ppt.com/kejian/dili/" TargetMode="External"/><Relationship Id="rId22" Type="http://schemas.openxmlformats.org/officeDocument/2006/relationships/hyperlink" Target="http://www.1ppt.com/kejian/shengwu/" TargetMode="External"/><Relationship Id="rId21" Type="http://schemas.openxmlformats.org/officeDocument/2006/relationships/hyperlink" Target="http://www.1ppt.com/kejian/huaxue/" TargetMode="External"/><Relationship Id="rId20" Type="http://schemas.openxmlformats.org/officeDocument/2006/relationships/hyperlink" Target="http://www.1ppt.com/kejian/wuli/" TargetMode="External"/><Relationship Id="rId2" Type="http://schemas.openxmlformats.org/officeDocument/2006/relationships/notesMaster" Target="../notesMasters/notesMaster1.xml"/><Relationship Id="rId19" Type="http://schemas.openxmlformats.org/officeDocument/2006/relationships/hyperlink" Target="http://www.1ppt.com/kejian/kexue/" TargetMode="External"/><Relationship Id="rId18" Type="http://schemas.openxmlformats.org/officeDocument/2006/relationships/hyperlink" Target="http://www.1ppt.com/kejian/meishu/" TargetMode="External"/><Relationship Id="rId17" Type="http://schemas.openxmlformats.org/officeDocument/2006/relationships/hyperlink" Target="http://www.1ppt.com/kejian/yingyu/" TargetMode="External"/><Relationship Id="rId16" Type="http://schemas.openxmlformats.org/officeDocument/2006/relationships/hyperlink" Target="http://www.1ppt.com/kejian/shuxue/" TargetMode="External"/><Relationship Id="rId15" Type="http://schemas.openxmlformats.org/officeDocument/2006/relationships/hyperlink" Target="http://www.1ppt.com/kejian/yuwen/" TargetMode="External"/><Relationship Id="rId14" Type="http://schemas.openxmlformats.org/officeDocument/2006/relationships/hyperlink" Target="http://www.1ppt.com/kejian/" TargetMode="External"/><Relationship Id="rId13" Type="http://schemas.openxmlformats.org/officeDocument/2006/relationships/hyperlink" Target="http://www.1ppt.com/jianli/" TargetMode="External"/><Relationship Id="rId12" Type="http://schemas.openxmlformats.org/officeDocument/2006/relationships/hyperlink" Target="http://www.1ppt.com/jiaoan/" TargetMode="External"/><Relationship Id="rId11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excel/" TargetMode="Externa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3"/>
              </a:rPr>
              <a:t>www.1ppt.com/moban/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素材：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4"/>
              </a:rPr>
              <a:t>www.1ppt.com/sucai/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背景：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5"/>
              </a:rPr>
              <a:t>www.1ppt.com/beijing/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图表：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6"/>
              </a:rPr>
              <a:t>www.1ppt.com/tubiao/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7"/>
              </a:rPr>
              <a:t>www.1ppt.com/xiazai/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教程： 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8"/>
              </a:rPr>
              <a:t>www.1ppt.com/powerpoint/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Word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9"/>
              </a:rPr>
              <a:t>www.1ppt.com/word/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Excel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0"/>
              </a:rPr>
              <a:t>www.1ppt.com/excel/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试卷下载：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1"/>
              </a:rPr>
              <a:t>www.1ppt.com/shiti/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教案下载：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2"/>
              </a:rPr>
              <a:t>www.1ppt.com/jiaoan/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个人简历：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3"/>
              </a:rPr>
              <a:t>www.1ppt.com/jianli/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4"/>
              </a:rPr>
              <a:t>www.1ppt.com/kejian/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语文课件：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5"/>
              </a:rPr>
              <a:t>www.1ppt.com/kejian/yuwen/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数学课件：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6"/>
              </a:rPr>
              <a:t>www.1ppt.com/kejian/shuxue/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英语课件：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7"/>
              </a:rPr>
              <a:t>www.1ppt.com/kejian/yingyu/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美术课件：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8"/>
              </a:rPr>
              <a:t>www.1ppt.com/kejian/meishu/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科学课件：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9"/>
              </a:rPr>
              <a:t>www.1ppt.com/kejian/kexue/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物理课件：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0"/>
              </a:rPr>
              <a:t>www.1ppt.com/kejian/wuli/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化学课件：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1"/>
              </a:rPr>
              <a:t>www.1ppt.com/kejian/huaxue/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生物课件：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2"/>
              </a:rPr>
              <a:t>www.1ppt.com/kejian/shengwu/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地理课件：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3"/>
              </a:rPr>
              <a:t>www.1ppt.com/kejian/dili/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历史课件：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4"/>
              </a:rPr>
              <a:t>www.1ppt.com/kejian/lishi/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F1D0C-5C04-49D0-8662-6DC4F18B75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3"/>
              </a:rPr>
              <a:t>www.1ppt.com/moban/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素材：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4"/>
              </a:rPr>
              <a:t>www.1ppt.com/sucai/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背景：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5"/>
              </a:rPr>
              <a:t>www.1ppt.com/beijing/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图表：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6"/>
              </a:rPr>
              <a:t>www.1ppt.com/tubiao/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7"/>
              </a:rPr>
              <a:t>www.1ppt.com/xiazai/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教程： 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8"/>
              </a:rPr>
              <a:t>www.1ppt.com/powerpoint/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Word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9"/>
              </a:rPr>
              <a:t>www.1ppt.com/word/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Excel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0"/>
              </a:rPr>
              <a:t>www.1ppt.com/excel/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试卷下载：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1"/>
              </a:rPr>
              <a:t>www.1ppt.com/shiti/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教案下载：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2"/>
              </a:rPr>
              <a:t>www.1ppt.com/jiaoan/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个人简历：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3"/>
              </a:rPr>
              <a:t>www.1ppt.com/jianli/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4"/>
              </a:rPr>
              <a:t>www.1ppt.com/kejian/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语文课件：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5"/>
              </a:rPr>
              <a:t>www.1ppt.com/kejian/yuwen/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数学课件：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6"/>
              </a:rPr>
              <a:t>www.1ppt.com/kejian/shuxue/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英语课件：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7"/>
              </a:rPr>
              <a:t>www.1ppt.com/kejian/yingyu/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美术课件：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8"/>
              </a:rPr>
              <a:t>www.1ppt.com/kejian/meishu/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科学课件：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9"/>
              </a:rPr>
              <a:t>www.1ppt.com/kejian/kexue/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物理课件：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0"/>
              </a:rPr>
              <a:t>www.1ppt.com/kejian/wuli/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化学课件：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1"/>
              </a:rPr>
              <a:t>www.1ppt.com/kejian/huaxue/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生物课件：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2"/>
              </a:rPr>
              <a:t>www.1ppt.com/kejian/shengwu/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地理课件：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3"/>
              </a:rPr>
              <a:t>www.1ppt.com/kejian/dili/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历史课件：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4"/>
              </a:rPr>
              <a:t>www.1ppt.com/kejian/lishi/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F1D0C-5C04-49D0-8662-6DC4F18B75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3"/>
              </a:rPr>
              <a:t>www.1ppt.com/moban/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素材：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4"/>
              </a:rPr>
              <a:t>www.1ppt.com/sucai/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背景：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5"/>
              </a:rPr>
              <a:t>www.1ppt.com/beijing/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图表：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6"/>
              </a:rPr>
              <a:t>www.1ppt.com/tubiao/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7"/>
              </a:rPr>
              <a:t>www.1ppt.com/xiazai/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教程： 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8"/>
              </a:rPr>
              <a:t>www.1ppt.com/powerpoint/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Word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9"/>
              </a:rPr>
              <a:t>www.1ppt.com/word/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Excel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0"/>
              </a:rPr>
              <a:t>www.1ppt.com/excel/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试卷下载：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1"/>
              </a:rPr>
              <a:t>www.1ppt.com/shiti/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教案下载：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2"/>
              </a:rPr>
              <a:t>www.1ppt.com/jiaoan/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个人简历：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3"/>
              </a:rPr>
              <a:t>www.1ppt.com/jianli/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4"/>
              </a:rPr>
              <a:t>www.1ppt.com/kejian/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语文课件：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5"/>
              </a:rPr>
              <a:t>www.1ppt.com/kejian/yuwen/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数学课件：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6"/>
              </a:rPr>
              <a:t>www.1ppt.com/kejian/shuxue/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英语课件：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7"/>
              </a:rPr>
              <a:t>www.1ppt.com/kejian/yingyu/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美术课件：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8"/>
              </a:rPr>
              <a:t>www.1ppt.com/kejian/meishu/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科学课件：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9"/>
              </a:rPr>
              <a:t>www.1ppt.com/kejian/kexue/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物理课件：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0"/>
              </a:rPr>
              <a:t>www.1ppt.com/kejian/wuli/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化学课件：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1"/>
              </a:rPr>
              <a:t>www.1ppt.com/kejian/huaxue/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生物课件：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2"/>
              </a:rPr>
              <a:t>www.1ppt.com/kejian/shengwu/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地理课件：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3"/>
              </a:rPr>
              <a:t>www.1ppt.com/kejian/dili/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历史课件：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4"/>
              </a:rPr>
              <a:t>www.1ppt.com/kejian/lishi/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F1D0C-5C04-49D0-8662-6DC4F18B75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3"/>
              </a:rPr>
              <a:t>www.1ppt.com/moban/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素材：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4"/>
              </a:rPr>
              <a:t>www.1ppt.com/sucai/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背景：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5"/>
              </a:rPr>
              <a:t>www.1ppt.com/beijing/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图表：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6"/>
              </a:rPr>
              <a:t>www.1ppt.com/tubiao/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7"/>
              </a:rPr>
              <a:t>www.1ppt.com/xiazai/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教程： 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8"/>
              </a:rPr>
              <a:t>www.1ppt.com/powerpoint/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Word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9"/>
              </a:rPr>
              <a:t>www.1ppt.com/word/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Excel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0"/>
              </a:rPr>
              <a:t>www.1ppt.com/excel/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试卷下载：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1"/>
              </a:rPr>
              <a:t>www.1ppt.com/shiti/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教案下载：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2"/>
              </a:rPr>
              <a:t>www.1ppt.com/jiaoan/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个人简历：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3"/>
              </a:rPr>
              <a:t>www.1ppt.com/jianli/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4"/>
              </a:rPr>
              <a:t>www.1ppt.com/kejian/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语文课件：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5"/>
              </a:rPr>
              <a:t>www.1ppt.com/kejian/yuwen/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数学课件：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6"/>
              </a:rPr>
              <a:t>www.1ppt.com/kejian/shuxue/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英语课件：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7"/>
              </a:rPr>
              <a:t>www.1ppt.com/kejian/yingyu/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美术课件：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8"/>
              </a:rPr>
              <a:t>www.1ppt.com/kejian/meishu/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科学课件：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9"/>
              </a:rPr>
              <a:t>www.1ppt.com/kejian/kexue/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物理课件：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0"/>
              </a:rPr>
              <a:t>www.1ppt.com/kejian/wuli/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化学课件：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1"/>
              </a:rPr>
              <a:t>www.1ppt.com/kejian/huaxue/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生物课件：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2"/>
              </a:rPr>
              <a:t>www.1ppt.com/kejian/shengwu/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地理课件：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3"/>
              </a:rPr>
              <a:t>www.1ppt.com/kejian/dili/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历史课件：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4"/>
              </a:rPr>
              <a:t>www.1ppt.com/kejian/lishi/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F1D0C-5C04-49D0-8662-6DC4F18B75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 cstate="email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file:///D:\qq&#25991;&#20214;\712321467\Image\C2C\Image2\%7b75232B38-A165-1FB7-499C-2E1C792CACB5%7d.png" TargetMode="External"/><Relationship Id="rId26" Type="http://schemas.openxmlformats.org/officeDocument/2006/relationships/image" Target="../media/image11.png"/><Relationship Id="rId25" Type="http://schemas.openxmlformats.org/officeDocument/2006/relationships/tags" Target="../tags/tag49.xml"/><Relationship Id="rId24" Type="http://schemas.openxmlformats.org/officeDocument/2006/relationships/tags" Target="../tags/tag48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3C03C-D09C-45E8-A469-1ED118A978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8A167-1E51-43C9-B1B5-3AC78940E8B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6.xml"/><Relationship Id="rId2" Type="http://schemas.openxmlformats.org/officeDocument/2006/relationships/image" Target="../media/image18.png"/><Relationship Id="rId1" Type="http://schemas.openxmlformats.org/officeDocument/2006/relationships/tags" Target="../tags/tag6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tags" Target="../tags/tag68.xml"/><Relationship Id="rId2" Type="http://schemas.openxmlformats.org/officeDocument/2006/relationships/image" Target="../media/image18.png"/><Relationship Id="rId1" Type="http://schemas.openxmlformats.org/officeDocument/2006/relationships/tags" Target="../tags/tag6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70.xml"/><Relationship Id="rId2" Type="http://schemas.openxmlformats.org/officeDocument/2006/relationships/image" Target="../media/image18.png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18.png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image" Target="../media/image18.png"/><Relationship Id="rId1" Type="http://schemas.openxmlformats.org/officeDocument/2006/relationships/tags" Target="../tags/tag7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Relationship Id="rId3" Type="http://schemas.openxmlformats.org/officeDocument/2006/relationships/image" Target="../media/image18.png"/><Relationship Id="rId2" Type="http://schemas.openxmlformats.org/officeDocument/2006/relationships/tags" Target="../tags/tag75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tags" Target="../tags/tag79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Relationship Id="rId3" Type="http://schemas.openxmlformats.org/officeDocument/2006/relationships/image" Target="../media/image12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6.xml"/><Relationship Id="rId3" Type="http://schemas.openxmlformats.org/officeDocument/2006/relationships/image" Target="../media/image16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jpeg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0.xml"/><Relationship Id="rId2" Type="http://schemas.openxmlformats.org/officeDocument/2006/relationships/image" Target="../media/image18.png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tags" Target="../tags/tag62.xml"/><Relationship Id="rId2" Type="http://schemas.openxmlformats.org/officeDocument/2006/relationships/image" Target="../media/image18.png"/><Relationship Id="rId1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8.png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5"/>
          <p:cNvSpPr txBox="1"/>
          <p:nvPr/>
        </p:nvSpPr>
        <p:spPr>
          <a:xfrm>
            <a:off x="2671445" y="3378835"/>
            <a:ext cx="5973445" cy="20040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2400" dirty="0">
                <a:solidFill>
                  <a:srgbClr val="C55A11"/>
                </a:solidFill>
              </a:rPr>
              <a:t>3.1  </a:t>
            </a:r>
            <a:r>
              <a:rPr lang="zh-CN" altLang="en-US" sz="2400" dirty="0">
                <a:solidFill>
                  <a:srgbClr val="C55A11"/>
                </a:solidFill>
              </a:rPr>
              <a:t>体验计算机解决问题的过程</a:t>
            </a:r>
            <a:endParaRPr lang="en-US" altLang="zh-CN" sz="2400" dirty="0">
              <a:solidFill>
                <a:srgbClr val="C55A11"/>
              </a:solidFill>
            </a:endParaRPr>
          </a:p>
          <a:p>
            <a:r>
              <a:rPr lang="en-US" altLang="zh-CN" sz="2400" dirty="0">
                <a:solidFill>
                  <a:srgbClr val="C55A11"/>
                </a:solidFill>
              </a:rPr>
              <a:t>3.2  </a:t>
            </a:r>
            <a:r>
              <a:rPr lang="zh-CN" altLang="en-US" sz="2400" dirty="0">
                <a:solidFill>
                  <a:srgbClr val="C55A11"/>
                </a:solidFill>
              </a:rPr>
              <a:t>算法及其描述</a:t>
            </a:r>
            <a:endParaRPr lang="en-US" altLang="zh-CN" sz="2400" dirty="0">
              <a:solidFill>
                <a:srgbClr val="C55A11"/>
              </a:solidFill>
            </a:endParaRPr>
          </a:p>
          <a:p>
            <a:r>
              <a:rPr lang="en-US" altLang="zh-CN" sz="2400" dirty="0">
                <a:solidFill>
                  <a:srgbClr val="C55A11"/>
                </a:solidFill>
              </a:rPr>
              <a:t>3.3  </a:t>
            </a:r>
            <a:r>
              <a:rPr lang="zh-CN" altLang="en-US" sz="2400" dirty="0">
                <a:solidFill>
                  <a:srgbClr val="C55A11"/>
                </a:solidFill>
              </a:rPr>
              <a:t>计算机程序与程序设计语言</a:t>
            </a:r>
            <a:endParaRPr lang="zh-CN" altLang="en-US" sz="2400" dirty="0">
              <a:solidFill>
                <a:srgbClr val="C55A1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628920" y="3142635"/>
            <a:ext cx="6528725" cy="0"/>
          </a:xfrm>
          <a:prstGeom prst="line">
            <a:avLst/>
          </a:prstGeom>
          <a:ln w="28575" cmpd="sng">
            <a:solidFill>
              <a:srgbClr val="C55A11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7"/>
          <p:cNvSpPr txBox="1"/>
          <p:nvPr/>
        </p:nvSpPr>
        <p:spPr>
          <a:xfrm>
            <a:off x="2671445" y="2086610"/>
            <a:ext cx="603377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865" b="1" dirty="0">
                <a:solidFill>
                  <a:srgbClr val="C55A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r>
              <a:rPr lang="en-US" altLang="zh-CN" sz="5865" b="1" dirty="0">
                <a:solidFill>
                  <a:srgbClr val="C55A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865" b="1" dirty="0">
                <a:solidFill>
                  <a:srgbClr val="C55A1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算法基础</a:t>
            </a:r>
            <a:endParaRPr lang="en-US" altLang="zh-CN" sz="5865" b="1" dirty="0">
              <a:solidFill>
                <a:srgbClr val="C55A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3.1.1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5" name="文本框 20"/>
          <p:cNvSpPr txBox="1"/>
          <p:nvPr/>
        </p:nvSpPr>
        <p:spPr>
          <a:xfrm>
            <a:off x="2235513" y="1373218"/>
            <a:ext cx="892899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事实上，从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市到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市中转的城市有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个，且分别有不同的交通工具及班次：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2884879" y="4852397"/>
            <a:ext cx="5609228" cy="40011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组合班次有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S=M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×N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+M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×N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+…… +M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20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endParaRPr lang="en-US" altLang="zh-CN" sz="2000" baseline="-25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858520" y="1502410"/>
            <a:ext cx="1238885" cy="593090"/>
            <a:chOff x="467508" y="3123979"/>
            <a:chExt cx="988952" cy="440980"/>
          </a:xfrm>
        </p:grpSpPr>
        <p:sp>
          <p:nvSpPr>
            <p:cNvPr id="33" name="ValueShape1"/>
            <p:cNvSpPr/>
            <p:nvPr/>
          </p:nvSpPr>
          <p:spPr>
            <a:xfrm>
              <a:off x="467508" y="3175583"/>
              <a:ext cx="588355" cy="389376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4" name="ValueShape1"/>
            <p:cNvSpPr/>
            <p:nvPr/>
          </p:nvSpPr>
          <p:spPr>
            <a:xfrm>
              <a:off x="868105" y="3124049"/>
              <a:ext cx="588355" cy="389376"/>
            </a:xfrm>
            <a:prstGeom prst="parallelogram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6" name="文本框 17"/>
            <p:cNvSpPr txBox="1"/>
            <p:nvPr/>
          </p:nvSpPr>
          <p:spPr>
            <a:xfrm>
              <a:off x="508061" y="3180183"/>
              <a:ext cx="383419" cy="31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933051" y="3123979"/>
              <a:ext cx="458780" cy="312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析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818138" y="2322309"/>
            <a:ext cx="5759450" cy="2287557"/>
            <a:chOff x="1116013" y="2924175"/>
            <a:chExt cx="5759450" cy="25923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0" name="椭圆 39"/>
            <p:cNvSpPr/>
            <p:nvPr/>
          </p:nvSpPr>
          <p:spPr>
            <a:xfrm>
              <a:off x="1116013" y="3789363"/>
              <a:ext cx="647700" cy="719137"/>
            </a:xfrm>
            <a:prstGeom prst="ellipse">
              <a:avLst/>
            </a:prstGeom>
            <a:grpFill/>
            <a:ln w="12700" cmpd="sng">
              <a:solidFill>
                <a:srgbClr val="C55A1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</a:rPr>
                <a:t>A</a:t>
              </a:r>
              <a:endParaRPr lang="en-US" altLang="zh-CN" dirty="0">
                <a:solidFill>
                  <a:schemeClr val="tx1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851275" y="2924175"/>
              <a:ext cx="649288" cy="720725"/>
            </a:xfrm>
            <a:prstGeom prst="ellipse">
              <a:avLst/>
            </a:prstGeom>
            <a:grpFill/>
            <a:ln w="12700" cmpd="sng">
              <a:solidFill>
                <a:srgbClr val="C55A1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</a:rPr>
                <a:t>B</a:t>
              </a:r>
              <a:r>
                <a:rPr lang="en-US" altLang="zh-CN" baseline="-25000" dirty="0">
                  <a:solidFill>
                    <a:schemeClr val="tx1"/>
                  </a:solidFill>
                </a:rPr>
                <a:t>1</a:t>
              </a:r>
              <a:endParaRPr lang="en-US" altLang="zh-CN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851275" y="3789363"/>
              <a:ext cx="649288" cy="719137"/>
            </a:xfrm>
            <a:prstGeom prst="ellipse">
              <a:avLst/>
            </a:prstGeom>
            <a:grpFill/>
            <a:ln w="12700" cmpd="sng">
              <a:solidFill>
                <a:srgbClr val="C55A1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</a:rPr>
                <a:t>…</a:t>
              </a:r>
              <a:endParaRPr lang="zh-CN" altLang="en-US" baseline="-250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zh-CN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851275" y="4797425"/>
              <a:ext cx="649288" cy="719138"/>
            </a:xfrm>
            <a:prstGeom prst="ellipse">
              <a:avLst/>
            </a:prstGeom>
            <a:grpFill/>
            <a:ln w="12700" cmpd="sng">
              <a:solidFill>
                <a:srgbClr val="C55A1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 err="1">
                  <a:solidFill>
                    <a:schemeClr val="tx1"/>
                  </a:solidFill>
                </a:rPr>
                <a:t>B</a:t>
              </a:r>
              <a:r>
                <a:rPr lang="en-US" altLang="zh-CN" baseline="-25000" dirty="0" err="1">
                  <a:solidFill>
                    <a:schemeClr val="tx1"/>
                  </a:solidFill>
                </a:rPr>
                <a:t>k</a:t>
              </a:r>
              <a:endParaRPr lang="en-US" altLang="zh-CN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6227763" y="3789363"/>
              <a:ext cx="647700" cy="719137"/>
            </a:xfrm>
            <a:prstGeom prst="ellipse">
              <a:avLst/>
            </a:prstGeom>
            <a:grpFill/>
            <a:ln w="12700" cmpd="sng">
              <a:solidFill>
                <a:srgbClr val="C55A1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</a:rPr>
                <a:t>B</a:t>
              </a:r>
              <a:endParaRPr lang="en-US" altLang="zh-CN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直接箭头连接符 44"/>
            <p:cNvCxnSpPr>
              <a:stCxn id="40" idx="6"/>
              <a:endCxn id="41" idx="2"/>
            </p:cNvCxnSpPr>
            <p:nvPr/>
          </p:nvCxnSpPr>
          <p:spPr>
            <a:xfrm flipV="1">
              <a:off x="1763713" y="3284538"/>
              <a:ext cx="2087562" cy="865187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>
              <a:stCxn id="40" idx="6"/>
              <a:endCxn id="42" idx="2"/>
            </p:cNvCxnSpPr>
            <p:nvPr/>
          </p:nvCxnSpPr>
          <p:spPr>
            <a:xfrm>
              <a:off x="1763713" y="4149725"/>
              <a:ext cx="2087562" cy="0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>
              <a:stCxn id="40" idx="6"/>
              <a:endCxn id="43" idx="2"/>
            </p:cNvCxnSpPr>
            <p:nvPr/>
          </p:nvCxnSpPr>
          <p:spPr>
            <a:xfrm>
              <a:off x="1763713" y="4149725"/>
              <a:ext cx="2087562" cy="1008063"/>
            </a:xfrm>
            <a:prstGeom prst="line">
              <a:avLst/>
            </a:prstGeom>
            <a:grpFill/>
            <a:ln w="12700" cmpd="sng">
              <a:solidFill>
                <a:srgbClr val="C55A1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>
              <a:stCxn id="40" idx="6"/>
              <a:endCxn id="41" idx="1"/>
            </p:cNvCxnSpPr>
            <p:nvPr/>
          </p:nvCxnSpPr>
          <p:spPr>
            <a:xfrm flipV="1">
              <a:off x="1763713" y="3030538"/>
              <a:ext cx="2182812" cy="1119187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endCxn id="41" idx="3"/>
            </p:cNvCxnSpPr>
            <p:nvPr/>
          </p:nvCxnSpPr>
          <p:spPr>
            <a:xfrm flipV="1">
              <a:off x="1835150" y="3540125"/>
              <a:ext cx="2111375" cy="609600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>
              <a:endCxn id="42" idx="1"/>
            </p:cNvCxnSpPr>
            <p:nvPr/>
          </p:nvCxnSpPr>
          <p:spPr>
            <a:xfrm flipV="1">
              <a:off x="1835150" y="3894138"/>
              <a:ext cx="2111375" cy="255587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endCxn id="42" idx="3"/>
            </p:cNvCxnSpPr>
            <p:nvPr/>
          </p:nvCxnSpPr>
          <p:spPr>
            <a:xfrm>
              <a:off x="1835150" y="4149725"/>
              <a:ext cx="2111375" cy="254000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>
              <a:endCxn id="43" idx="1"/>
            </p:cNvCxnSpPr>
            <p:nvPr/>
          </p:nvCxnSpPr>
          <p:spPr>
            <a:xfrm>
              <a:off x="1835150" y="4149725"/>
              <a:ext cx="2111375" cy="752475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>
              <a:endCxn id="43" idx="3"/>
            </p:cNvCxnSpPr>
            <p:nvPr/>
          </p:nvCxnSpPr>
          <p:spPr>
            <a:xfrm>
              <a:off x="1835150" y="4149725"/>
              <a:ext cx="2111375" cy="1262063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>
              <a:stCxn id="41" idx="6"/>
              <a:endCxn id="44" idx="0"/>
            </p:cNvCxnSpPr>
            <p:nvPr/>
          </p:nvCxnSpPr>
          <p:spPr>
            <a:xfrm>
              <a:off x="4500563" y="3284538"/>
              <a:ext cx="2051050" cy="504825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41" idx="6"/>
              <a:endCxn id="44" idx="1"/>
            </p:cNvCxnSpPr>
            <p:nvPr/>
          </p:nvCxnSpPr>
          <p:spPr>
            <a:xfrm>
              <a:off x="4500563" y="3284538"/>
              <a:ext cx="1822450" cy="609600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>
              <a:stCxn id="42" idx="6"/>
            </p:cNvCxnSpPr>
            <p:nvPr/>
          </p:nvCxnSpPr>
          <p:spPr>
            <a:xfrm flipV="1">
              <a:off x="4500563" y="4076700"/>
              <a:ext cx="1800225" cy="73025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>
              <a:stCxn id="42" idx="6"/>
              <a:endCxn id="44" idx="1"/>
            </p:cNvCxnSpPr>
            <p:nvPr/>
          </p:nvCxnSpPr>
          <p:spPr>
            <a:xfrm flipV="1">
              <a:off x="4500563" y="3894138"/>
              <a:ext cx="1822450" cy="255587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>
              <a:stCxn id="43" idx="6"/>
              <a:endCxn id="44" idx="2"/>
            </p:cNvCxnSpPr>
            <p:nvPr/>
          </p:nvCxnSpPr>
          <p:spPr>
            <a:xfrm flipV="1">
              <a:off x="4500563" y="4149725"/>
              <a:ext cx="1727200" cy="1008063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>
              <a:stCxn id="43" idx="6"/>
              <a:endCxn id="44" idx="3"/>
            </p:cNvCxnSpPr>
            <p:nvPr/>
          </p:nvCxnSpPr>
          <p:spPr>
            <a:xfrm flipV="1">
              <a:off x="4500563" y="4403725"/>
              <a:ext cx="1822450" cy="754063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>
              <a:stCxn id="43" idx="6"/>
              <a:endCxn id="44" idx="4"/>
            </p:cNvCxnSpPr>
            <p:nvPr/>
          </p:nvCxnSpPr>
          <p:spPr>
            <a:xfrm flipV="1">
              <a:off x="4500563" y="4508500"/>
              <a:ext cx="2051050" cy="649288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>
              <a:stCxn id="41" idx="6"/>
              <a:endCxn id="44" idx="2"/>
            </p:cNvCxnSpPr>
            <p:nvPr/>
          </p:nvCxnSpPr>
          <p:spPr>
            <a:xfrm>
              <a:off x="4500563" y="3284538"/>
              <a:ext cx="1727200" cy="865187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>
              <a:stCxn id="42" idx="6"/>
              <a:endCxn id="44" idx="3"/>
            </p:cNvCxnSpPr>
            <p:nvPr/>
          </p:nvCxnSpPr>
          <p:spPr>
            <a:xfrm>
              <a:off x="4500563" y="4149725"/>
              <a:ext cx="1822450" cy="254000"/>
            </a:xfrm>
            <a:prstGeom prst="straightConnector1">
              <a:avLst/>
            </a:prstGeom>
            <a:grpFill/>
            <a:ln w="12700" cmpd="sng">
              <a:solidFill>
                <a:srgbClr val="C55A1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/>
          <p:cNvSpPr/>
          <p:nvPr/>
        </p:nvSpPr>
        <p:spPr>
          <a:xfrm>
            <a:off x="1708150" y="5493385"/>
            <a:ext cx="872426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当数据量很大，人工处理效率很低时，我们可以借助计算机工具，</a:t>
            </a:r>
            <a:r>
              <a:rPr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通过编制计算机程序来解决问题</a:t>
            </a:r>
            <a:r>
              <a:rPr lang="zh-CN" altLang="en-US" sz="2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6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3.1.2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计算机解决问题的过程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5320" y="1381125"/>
            <a:ext cx="10819765" cy="13430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800" dirty="0">
                <a:solidFill>
                  <a:schemeClr val="tx1"/>
                </a:solidFill>
              </a:rPr>
              <a:t>   </a:t>
            </a:r>
            <a:r>
              <a:rPr lang="zh-CN" altLang="en-US" sz="2400" dirty="0">
                <a:solidFill>
                  <a:schemeClr val="tx1"/>
                </a:solidFill>
              </a:rPr>
              <a:t>      当数据量很大，人工处理效率很低时，我们可以借助计算机，通过编写计算机程序解决问题提。编写计算机程序解决问题要经过分析问题、设计算法、编写程序、调试运行程序等若干个步骤。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45615" y="3315970"/>
            <a:ext cx="9778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编制计算机程序解决问题需要经历哪些过程？请参考书本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P46-47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页了解。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24840" y="3180080"/>
            <a:ext cx="1108075" cy="477332"/>
            <a:chOff x="467508" y="3097554"/>
            <a:chExt cx="988952" cy="470979"/>
          </a:xfrm>
        </p:grpSpPr>
        <p:sp>
          <p:nvSpPr>
            <p:cNvPr id="25" name="ValueShape1"/>
            <p:cNvSpPr/>
            <p:nvPr/>
          </p:nvSpPr>
          <p:spPr>
            <a:xfrm>
              <a:off x="467508" y="3175583"/>
              <a:ext cx="588355" cy="389376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ValueShape1"/>
            <p:cNvSpPr/>
            <p:nvPr/>
          </p:nvSpPr>
          <p:spPr>
            <a:xfrm>
              <a:off x="868105" y="3124049"/>
              <a:ext cx="588355" cy="389376"/>
            </a:xfrm>
            <a:prstGeom prst="parallelogram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7" name="文本框 17"/>
            <p:cNvSpPr txBox="1"/>
            <p:nvPr/>
          </p:nvSpPr>
          <p:spPr>
            <a:xfrm>
              <a:off x="507514" y="3153758"/>
              <a:ext cx="383419" cy="41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32504" y="3097554"/>
              <a:ext cx="458780" cy="41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题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114701" y="5088904"/>
            <a:ext cx="2758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计算机解决问题的过程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4" name="图示 73"/>
          <p:cNvGraphicFramePr/>
          <p:nvPr/>
        </p:nvGraphicFramePr>
        <p:xfrm>
          <a:off x="2733250" y="3962558"/>
          <a:ext cx="6456210" cy="112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3.1.2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计算机解决问题的过程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302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分析问题</a:t>
            </a:r>
            <a:endParaRPr lang="zh-CN" altLang="en-US" sz="2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68655" y="1981835"/>
            <a:ext cx="10744835" cy="1835785"/>
          </a:xfrm>
          <a:prstGeom prst="roundRect">
            <a:avLst/>
          </a:prstGeom>
          <a:ln w="19050" cmpd="sng">
            <a:solidFill>
              <a:srgbClr val="C55A1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r>
              <a:rPr lang="zh-CN" altLang="en-US" sz="2400" dirty="0"/>
              <a:t>         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在从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A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市到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市耗时最少的旅行路线问题中，在不知道有多少个中转城市和每个城市有多少班车（或飞机）的情况下，我们可以利用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大数据挖掘技术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中的爬虫程序到铁路网站、各航空公司和汽车客运公司网站获取从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A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市经中转城市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B1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B2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…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</a:t>
            </a:r>
            <a:r>
              <a:rPr lang="en-US" altLang="zh-CN" sz="24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k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市到达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市的交通班次信息，再经过数据清洗后，形成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结构化的数据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存储为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Excel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文件。</a:t>
            </a:r>
            <a:endParaRPr lang="zh-CN" altLang="en-US" sz="2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90" y="4073042"/>
            <a:ext cx="4228571" cy="2000000"/>
          </a:xfrm>
          <a:prstGeom prst="rect">
            <a:avLst/>
          </a:prstGeom>
          <a:ln w="19050" cmpd="sng">
            <a:solidFill>
              <a:srgbClr val="C55A11"/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245" y="3892879"/>
            <a:ext cx="3292035" cy="2360327"/>
          </a:xfrm>
          <a:prstGeom prst="rect">
            <a:avLst/>
          </a:prstGeom>
          <a:noFill/>
          <a:ln w="19050" cmpd="sng">
            <a:solidFill>
              <a:srgbClr val="C55A11"/>
            </a:solidFill>
            <a:prstDash val="solid"/>
          </a:ln>
        </p:spPr>
      </p:pic>
      <p:sp>
        <p:nvSpPr>
          <p:cNvPr id="6" name="矩形 5"/>
          <p:cNvSpPr/>
          <p:nvPr/>
        </p:nvSpPr>
        <p:spPr>
          <a:xfrm>
            <a:off x="3769360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9569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编写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22030" y="1199515"/>
            <a:ext cx="227838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调试运行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3.1.2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计算机解决问题的过程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302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分析问题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69360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设计算法</a:t>
            </a:r>
            <a:endParaRPr lang="zh-CN" altLang="en-US" sz="2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9569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编写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22030" y="1199515"/>
            <a:ext cx="227838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调试运行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31215" y="1919605"/>
            <a:ext cx="10582275" cy="930275"/>
          </a:xfrm>
          <a:prstGeom prst="roundRect">
            <a:avLst/>
          </a:prstGeom>
          <a:ln w="41275">
            <a:solidFill>
              <a:schemeClr val="accent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      </a:t>
            </a:r>
            <a:r>
              <a:rPr lang="zh-CN" altLang="en-US" sz="2400" dirty="0">
                <a:solidFill>
                  <a:schemeClr val="tx1"/>
                </a:solidFill>
              </a:rPr>
              <a:t>问题分析清楚后，需要给出解决问题的详细方法和步骤，这一过程称为设计</a:t>
            </a:r>
            <a:r>
              <a:rPr lang="zh-CN" altLang="en-US" sz="2400" b="1" dirty="0">
                <a:solidFill>
                  <a:srgbClr val="FF0000"/>
                </a:solidFill>
              </a:rPr>
              <a:t>算法</a:t>
            </a:r>
            <a:r>
              <a:rPr lang="zh-CN" altLang="en-US" sz="2400" dirty="0">
                <a:solidFill>
                  <a:schemeClr val="tx1"/>
                </a:solidFill>
              </a:rPr>
              <a:t>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04545" y="3415665"/>
            <a:ext cx="10582910" cy="2174240"/>
          </a:xfrm>
          <a:prstGeom prst="roundRect">
            <a:avLst/>
          </a:prstGeom>
          <a:ln w="19050" cmpd="sng">
            <a:solidFill>
              <a:srgbClr val="C55A1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r>
              <a:rPr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（1）分别找出能够中转的从A市经B1，B2，…，Bk市到达B市的联运班次，并计算所用的时间。</a:t>
            </a:r>
            <a:endParaRPr sz="2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（2）分别找到能够中转的从A市经B1，B2，…，Bk市到达B市的联运班次中耗时最少的联运班次，共k条线路。</a:t>
            </a:r>
            <a:endParaRPr sz="2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（3）取k条线路中耗时最少的联运班次为最佳旅行路线。</a:t>
            </a:r>
            <a:endParaRPr sz="2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956945" y="2455545"/>
            <a:ext cx="7157720" cy="4144010"/>
            <a:chOff x="1507" y="4002"/>
            <a:chExt cx="11272" cy="6526"/>
          </a:xfrm>
        </p:grpSpPr>
        <p:sp>
          <p:nvSpPr>
            <p:cNvPr id="13" name="矩形 12"/>
            <p:cNvSpPr/>
            <p:nvPr/>
          </p:nvSpPr>
          <p:spPr>
            <a:xfrm>
              <a:off x="1507" y="4002"/>
              <a:ext cx="11272" cy="6526"/>
            </a:xfrm>
            <a:prstGeom prst="rect">
              <a:avLst/>
            </a:prstGeom>
            <a:noFill/>
            <a:ln w="66675" cmpd="dbl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16" name="矩形 15"/>
            <p:cNvSpPr/>
            <p:nvPr/>
          </p:nvSpPr>
          <p:spPr>
            <a:xfrm>
              <a:off x="1596" y="4002"/>
              <a:ext cx="11183" cy="6526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r>
                <a:rPr lang="en-US" altLang="zh-CN" sz="2200" dirty="0"/>
                <a:t> </a:t>
              </a:r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m= 99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for </a:t>
              </a:r>
              <a:r>
                <a:rPr lang="en-US" altLang="zh-CN" sz="2200" dirty="0" err="1">
                  <a:latin typeface="等线" panose="02010600030101010101" charset="-122"/>
                  <a:ea typeface="等线" panose="02010600030101010101" charset="-122"/>
                </a:rPr>
                <a:t>i</a:t>
              </a:r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in range(1,rs1):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t14 = table_1.cell(i,4).value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t12 = t14-table_1.cell(i,2).value 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for j in range(1,rs2):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    t22 = table_2.cell(j,2).value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    if t22-t14&gt;=1/24 :                                                              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        m1=t12+(t22-t14)+(table_2.cell(j,4).value-t22)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         if m&gt;m1: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            m=m1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            r1=</a:t>
              </a:r>
              <a:r>
                <a:rPr lang="en-US" altLang="zh-CN" sz="2200" dirty="0" err="1">
                  <a:latin typeface="等线" panose="02010600030101010101" charset="-122"/>
                  <a:ea typeface="等线" panose="02010600030101010101" charset="-122"/>
                </a:rPr>
                <a:t>i</a:t>
              </a:r>
              <a:endParaRPr lang="en-US" altLang="zh-CN" sz="2200" dirty="0"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200" dirty="0">
                  <a:latin typeface="等线" panose="02010600030101010101" charset="-122"/>
                  <a:ea typeface="等线" panose="02010600030101010101" charset="-122"/>
                </a:rPr>
                <a:t>                    r2=j</a:t>
              </a:r>
              <a:r>
                <a:rPr lang="en-US" altLang="zh-CN" sz="2200" dirty="0"/>
                <a:t>  </a:t>
              </a:r>
              <a:endParaRPr lang="en-US" altLang="zh-CN" sz="2200" dirty="0"/>
            </a:p>
            <a:p>
              <a:r>
                <a:rPr lang="en-US" altLang="zh-CN" sz="2400" dirty="0"/>
                <a:t>            </a:t>
              </a:r>
              <a:endParaRPr lang="en-US" altLang="zh-CN" sz="2400" dirty="0"/>
            </a:p>
          </p:txBody>
        </p:sp>
      </p:grpSp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3.1.2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计算机解决问题的过程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302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分析问题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69360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9569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编写程序</a:t>
            </a:r>
            <a:endParaRPr lang="zh-CN" altLang="en-US" sz="2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22030" y="1199515"/>
            <a:ext cx="227838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调试运行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6945" y="1937385"/>
            <a:ext cx="9829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用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Python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语言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编写从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A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市到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市耗时最少的旅行路线问题的算法的程序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:</a:t>
            </a:r>
            <a:endParaRPr lang="en-US" altLang="zh-CN" sz="2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427720" y="2843530"/>
            <a:ext cx="2985770" cy="1019810"/>
            <a:chOff x="13272" y="4613"/>
            <a:chExt cx="4702" cy="1606"/>
          </a:xfrm>
        </p:grpSpPr>
        <p:sp>
          <p:nvSpPr>
            <p:cNvPr id="5" name="圆角矩形 4"/>
            <p:cNvSpPr/>
            <p:nvPr/>
          </p:nvSpPr>
          <p:spPr>
            <a:xfrm>
              <a:off x="13272" y="4613"/>
              <a:ext cx="4702" cy="16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272" y="4674"/>
              <a:ext cx="459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‘’’</a:t>
              </a:r>
              <a:r>
                <a:rPr lang="zh-CN" altLang="en-US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查询数据表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1</a:t>
              </a:r>
              <a:r>
                <a:rPr lang="zh-CN" altLang="en-US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的行数，取 出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c*</a:t>
              </a:r>
              <a:r>
                <a:rPr lang="zh-CN" altLang="en-US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、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e*</a:t>
              </a:r>
              <a:r>
                <a:rPr lang="zh-CN" altLang="en-US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列的时间，并计算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A</a:t>
              </a:r>
              <a:r>
                <a:rPr lang="zh-CN" altLang="en-US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市到中转地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B</a:t>
              </a:r>
              <a:r>
                <a:rPr lang="en-US" altLang="zh-CN" baseline="-25000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1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 </a:t>
              </a:r>
              <a:r>
                <a:rPr lang="zh-CN" altLang="en-US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的时间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’’’</a:t>
              </a:r>
              <a:endParaRPr lang="en-US" altLang="zh-CN" baseline="-25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  <p:sp>
        <p:nvSpPr>
          <p:cNvPr id="14" name="右箭头 13"/>
          <p:cNvSpPr/>
          <p:nvPr/>
        </p:nvSpPr>
        <p:spPr>
          <a:xfrm>
            <a:off x="5723890" y="3282950"/>
            <a:ext cx="2653030" cy="374650"/>
          </a:xfrm>
          <a:prstGeom prst="rightArrow">
            <a:avLst>
              <a:gd name="adj1" fmla="val 17869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5723890" y="4193540"/>
            <a:ext cx="2646045" cy="374650"/>
          </a:xfrm>
          <a:prstGeom prst="rightArrow">
            <a:avLst>
              <a:gd name="adj1" fmla="val 17966"/>
              <a:gd name="adj2" fmla="val 50000"/>
            </a:avLst>
          </a:prstGeom>
          <a:solidFill>
            <a:srgbClr val="E9740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8468995" y="4193540"/>
            <a:ext cx="2985770" cy="1548130"/>
            <a:chOff x="13272" y="4613"/>
            <a:chExt cx="4702" cy="2438"/>
          </a:xfrm>
        </p:grpSpPr>
        <p:sp>
          <p:nvSpPr>
            <p:cNvPr id="21" name="圆角矩形 20"/>
            <p:cNvSpPr/>
            <p:nvPr/>
          </p:nvSpPr>
          <p:spPr>
            <a:xfrm>
              <a:off x="13272" y="4613"/>
              <a:ext cx="4702" cy="24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315" y="4710"/>
              <a:ext cx="4594" cy="21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 ‘’’</a:t>
              </a:r>
              <a:r>
                <a:rPr lang="zh-CN" altLang="en-US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查询数据表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2</a:t>
              </a:r>
              <a:r>
                <a:rPr lang="zh-CN" altLang="en-US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的行数，取出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c*</a:t>
              </a:r>
              <a:r>
                <a:rPr lang="zh-CN" altLang="en-US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列的时间，选择中转时间大于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1</a:t>
              </a:r>
              <a:r>
                <a:rPr lang="zh-CN" altLang="en-US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小时的，并计算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A</a:t>
              </a:r>
              <a:r>
                <a:rPr lang="zh-CN" altLang="en-US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到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B</a:t>
              </a:r>
              <a:r>
                <a:rPr lang="en-US" altLang="zh-CN" baseline="-25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1 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+</a:t>
              </a:r>
              <a:r>
                <a:rPr lang="zh-CN" altLang="en-US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中转时间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 + B</a:t>
              </a:r>
              <a:r>
                <a:rPr lang="en-US" altLang="zh-CN" baseline="-25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1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 </a:t>
              </a:r>
              <a:r>
                <a:rPr lang="zh-CN" altLang="en-US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所有总时间</a:t>
              </a:r>
              <a:r>
                <a:rPr lang="en-US" altLang="zh-CN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 ‘’’</a:t>
              </a:r>
              <a:endParaRPr lang="en-US" altLang="zh-CN" baseline="-25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05" y="3360420"/>
            <a:ext cx="2649220" cy="294576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3.1.2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计算机解决问题的过程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302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分析问题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69360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95695" y="1199515"/>
            <a:ext cx="170942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编写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22030" y="1199515"/>
            <a:ext cx="2278380" cy="514350"/>
          </a:xfrm>
          <a:prstGeom prst="rect">
            <a:avLst/>
          </a:prstGeom>
          <a:solidFill>
            <a:srgbClr val="E97405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调试运行程序</a:t>
            </a:r>
            <a:endParaRPr lang="zh-CN" altLang="en-US" sz="2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7710" y="1919605"/>
            <a:ext cx="10685780" cy="998855"/>
          </a:xfrm>
          <a:prstGeom prst="rect">
            <a:avLst/>
          </a:prstGeom>
          <a:noFill/>
          <a:ln w="41275">
            <a:solidFill>
              <a:srgbClr val="E9740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800" dirty="0">
                <a:solidFill>
                  <a:schemeClr val="tx1"/>
                </a:solidFill>
              </a:rPr>
              <a:t>       </a:t>
            </a:r>
            <a:r>
              <a:rPr lang="zh-CN" altLang="en-US" sz="2400" dirty="0">
                <a:solidFill>
                  <a:schemeClr val="tx1"/>
                </a:solidFill>
              </a:rPr>
              <a:t>程序编写完成以后，再通过键盘把程序输入计算机中运行，检查程序能否按预想的效果执行，这一过程称为程序的调试运行。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06780" y="3124200"/>
            <a:ext cx="5078730" cy="3044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dirty="0"/>
              <a:t>          </a:t>
            </a:r>
            <a:r>
              <a:rPr lang="zh-CN" altLang="en-US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计算机只能识别程序设计语言中</a:t>
            </a:r>
            <a:r>
              <a:rPr lang="zh-CN" altLang="en-US" sz="22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所规定的语法规则</a:t>
            </a:r>
            <a:r>
              <a:rPr lang="zh-CN" altLang="en-US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，如果编写程序时与规则不一致，哪怕是一个标点符号出错，也会因程序出错而中断运行。此时，我们可以根据计算机提示的出错信息修改程序，重新调试运行。</a:t>
            </a:r>
            <a:endParaRPr lang="en-US" altLang="zh-CN" sz="2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zh-CN" altLang="en-US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由于</a:t>
            </a:r>
            <a:r>
              <a:rPr lang="en-US" altLang="zh-CN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Python</a:t>
            </a:r>
            <a:r>
              <a:rPr lang="zh-CN" altLang="en-US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是解释程序，因此它的调试是在运行过程中逐行进行的。</a:t>
            </a:r>
            <a:endParaRPr lang="zh-CN" altLang="en-US" sz="2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334760" y="3124200"/>
            <a:ext cx="5078730" cy="3044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当程序能够运行顺利以后，我们还需对程序的运行的结果进行检查。因为如果程序语句符合语法规则，而程序中却有</a:t>
            </a:r>
            <a:r>
              <a:rPr lang="zh-CN" altLang="en-US" sz="22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逻辑或计算方法等错误</a:t>
            </a:r>
            <a:r>
              <a:rPr lang="zh-CN" altLang="en-US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，计算机是检查不出来的。因此，如果结果不合理，还要对程序甚至算法进行修改，直到程序的功能符合设计要求</a:t>
            </a:r>
            <a:r>
              <a:rPr lang="zh-CN" altLang="en-US" sz="2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为止。</a:t>
            </a:r>
            <a:endParaRPr lang="zh-CN" altLang="en-US" sz="2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20"/>
          <p:cNvSpPr txBox="1"/>
          <p:nvPr/>
        </p:nvSpPr>
        <p:spPr>
          <a:xfrm>
            <a:off x="2973765" y="1556225"/>
            <a:ext cx="780289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_GB2312" pitchFamily="49" charset="-122"/>
                <a:ea typeface="楷体_GB2312" pitchFamily="49" charset="-122"/>
              </a:rPr>
              <a:t>人工求解与计算机求解问题的方式的异同</a:t>
            </a:r>
            <a:endParaRPr lang="zh-CN" altLang="en-US" sz="2400" b="1" spc="133" dirty="0">
              <a:solidFill>
                <a:schemeClr val="tx1">
                  <a:lumMod val="65000"/>
                  <a:lumOff val="35000"/>
                </a:schemeClr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83640" y="1389380"/>
            <a:ext cx="1557655" cy="694690"/>
            <a:chOff x="467508" y="3124049"/>
            <a:chExt cx="988952" cy="440910"/>
          </a:xfrm>
        </p:grpSpPr>
        <p:sp>
          <p:nvSpPr>
            <p:cNvPr id="46" name="ValueShape1"/>
            <p:cNvSpPr/>
            <p:nvPr/>
          </p:nvSpPr>
          <p:spPr>
            <a:xfrm>
              <a:off x="467508" y="3175583"/>
              <a:ext cx="588355" cy="389376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7" name="ValueShape1"/>
            <p:cNvSpPr/>
            <p:nvPr/>
          </p:nvSpPr>
          <p:spPr>
            <a:xfrm>
              <a:off x="868105" y="3124049"/>
              <a:ext cx="588355" cy="389376"/>
            </a:xfrm>
            <a:prstGeom prst="parallelogram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8" name="文本框 17"/>
            <p:cNvSpPr txBox="1"/>
            <p:nvPr/>
          </p:nvSpPr>
          <p:spPr>
            <a:xfrm>
              <a:off x="569983" y="3245807"/>
              <a:ext cx="383419" cy="29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94973" y="3189603"/>
              <a:ext cx="458780" cy="292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50" name="表格 4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87805" y="2473960"/>
          <a:ext cx="9288780" cy="356425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736215"/>
                <a:gridCol w="3392805"/>
                <a:gridCol w="3159760"/>
              </a:tblGrid>
              <a:tr h="825500">
                <a:tc>
                  <a:txBody>
                    <a:bodyPr/>
                    <a:lstStyle/>
                    <a:p>
                      <a:pPr algn="ctr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求解问题的方式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相同点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不同点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1265555">
                <a:tc>
                  <a:txBody>
                    <a:bodyPr/>
                    <a:lstStyle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人工求解问题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endParaRPr lang="zh-CN" sz="24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endParaRPr lang="zh-CN" sz="24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1473200">
                <a:tc>
                  <a:txBody>
                    <a:bodyPr/>
                    <a:lstStyle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用计算机求解问题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endParaRPr lang="zh-CN" sz="24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20"/>
          <p:cNvSpPr txBox="1"/>
          <p:nvPr/>
        </p:nvSpPr>
        <p:spPr>
          <a:xfrm>
            <a:off x="2973765" y="1556225"/>
            <a:ext cx="780289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_GB2312" pitchFamily="49" charset="-122"/>
                <a:ea typeface="楷体_GB2312" pitchFamily="49" charset="-122"/>
              </a:rPr>
              <a:t>人工求解与计算机求解问题的方式的异同</a:t>
            </a:r>
            <a:endParaRPr lang="zh-CN" altLang="en-US" sz="2400" b="1" spc="133" dirty="0">
              <a:solidFill>
                <a:schemeClr val="tx1">
                  <a:lumMod val="65000"/>
                  <a:lumOff val="35000"/>
                </a:schemeClr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83640" y="1389380"/>
            <a:ext cx="1557655" cy="694690"/>
            <a:chOff x="467508" y="3124049"/>
            <a:chExt cx="988952" cy="440910"/>
          </a:xfrm>
        </p:grpSpPr>
        <p:sp>
          <p:nvSpPr>
            <p:cNvPr id="46" name="ValueShape1"/>
            <p:cNvSpPr/>
            <p:nvPr/>
          </p:nvSpPr>
          <p:spPr>
            <a:xfrm>
              <a:off x="467508" y="3175583"/>
              <a:ext cx="588355" cy="389376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7" name="ValueShape1"/>
            <p:cNvSpPr/>
            <p:nvPr/>
          </p:nvSpPr>
          <p:spPr>
            <a:xfrm>
              <a:off x="868105" y="3124049"/>
              <a:ext cx="588355" cy="389376"/>
            </a:xfrm>
            <a:prstGeom prst="parallelogram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8" name="文本框 17"/>
            <p:cNvSpPr txBox="1"/>
            <p:nvPr/>
          </p:nvSpPr>
          <p:spPr>
            <a:xfrm>
              <a:off x="569983" y="3245807"/>
              <a:ext cx="383419" cy="29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94973" y="3189603"/>
              <a:ext cx="458780" cy="292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44737" y="2482736"/>
          <a:ext cx="9289032" cy="252955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736304"/>
                <a:gridCol w="3392542"/>
                <a:gridCol w="3160186"/>
              </a:tblGrid>
              <a:tr h="517875">
                <a:tc>
                  <a:txBody>
                    <a:bodyPr/>
                    <a:p>
                      <a:pPr algn="ctr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求解问题的方式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相同点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不同点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人工求解问题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分析问题、设计算法、得出结果、验算结果</a:t>
                      </a:r>
                      <a:endParaRPr lang="zh-CN" sz="24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每次只能对特定的问题进行解答，运算速度慢，不需要借助计算机工具。</a:t>
                      </a:r>
                      <a:endParaRPr lang="zh-CN" sz="24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用计算机求解问题</a:t>
                      </a:r>
                      <a:endParaRPr lang="zh-CN" sz="24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p>
                      <a:pPr algn="l" defTabSz="0"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zh-CN" sz="24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编写程序、调试程序、运行速度快，通用性强。</a:t>
                      </a:r>
                      <a:endParaRPr lang="zh-CN" sz="24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305" y="535305"/>
            <a:ext cx="2757170" cy="8801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19331" y="1824062"/>
            <a:ext cx="3678555" cy="4914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、人工解决问题的过程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84605" y="2371090"/>
            <a:ext cx="1015428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dirty="0">
                <a:latin typeface="+mn-ea"/>
                <a:cs typeface="+mn-ea"/>
              </a:rPr>
              <a:t>    采用人工方法来解决问题，首先需要明确所要解决的问题和给出的条件，然后再根据已有的经验和知识确定解决问题的方法，从而解决问题。</a:t>
            </a:r>
            <a:endParaRPr lang="zh-CN" altLang="en-US" sz="2400" dirty="0"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9331" y="3256146"/>
            <a:ext cx="4003675" cy="49149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、计算机解决问题的过程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84605" y="3803015"/>
            <a:ext cx="9869805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dirty="0">
                <a:latin typeface="+mn-ea"/>
                <a:cs typeface="+mn-ea"/>
              </a:rPr>
              <a:t>    当数据量很大，人工处理效率很低时，我们可以借助计算机，通过编写计算机程序解决问题提。编写计算机程序解决问题要经过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cs typeface="+mn-ea"/>
              </a:rPr>
              <a:t>分析问题、设计算法、编写程序、调试运行程序</a:t>
            </a:r>
            <a:r>
              <a:rPr lang="zh-CN" altLang="en-US" sz="2400" dirty="0">
                <a:latin typeface="+mn-ea"/>
                <a:cs typeface="+mn-ea"/>
              </a:rPr>
              <a:t>等若干个步骤。</a:t>
            </a:r>
            <a:endParaRPr lang="zh-CN" altLang="en-US" sz="2400" dirty="0">
              <a:latin typeface="+mn-ea"/>
              <a:cs typeface="+mn-ea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1747520" y="274320"/>
            <a:ext cx="2132965" cy="691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spc="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项目范例</a:t>
            </a:r>
            <a:endParaRPr lang="zh-CN" altLang="en-US" sz="3200" b="1" spc="6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960495" y="424815"/>
            <a:ext cx="6776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设计从A市到B市耗时最少的旅行路线方案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262380" y="1504950"/>
            <a:ext cx="10854055" cy="3878558"/>
            <a:chOff x="476444" y="1056674"/>
            <a:chExt cx="8200012" cy="282710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520025" y="1584512"/>
              <a:ext cx="8156431" cy="0"/>
            </a:xfrm>
            <a:prstGeom prst="line">
              <a:avLst/>
            </a:prstGeom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0"/>
            <p:cNvSpPr txBox="1"/>
            <p:nvPr/>
          </p:nvSpPr>
          <p:spPr>
            <a:xfrm>
              <a:off x="591024" y="1687257"/>
              <a:ext cx="4956795" cy="13584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spc="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sz="2400" spc="7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当从</a:t>
              </a:r>
              <a:r>
                <a:rPr lang="en-US" altLang="zh-CN" sz="2400" spc="7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2400" spc="7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市到</a:t>
              </a:r>
              <a:r>
                <a:rPr lang="en-US" altLang="zh-CN" sz="2400" spc="7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2400" spc="7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市没有直达的交通工具时（不考虑水上交通工具），人们可以利用铁路公司、汽车客运公司和航空公司公布的信息，设计出耗时最少的旅行路线。</a:t>
              </a:r>
              <a:endParaRPr lang="zh-CN" altLang="en-US" sz="2400" spc="7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689316" y="3652815"/>
              <a:ext cx="1269141" cy="2309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465" spc="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中国高铁</a:t>
              </a:r>
              <a:endParaRPr lang="zh-CN" altLang="en-US" sz="146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44" y="1056674"/>
              <a:ext cx="934396" cy="573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58" y="2370001"/>
            <a:ext cx="3744416" cy="269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组合 5"/>
          <p:cNvGrpSpPr/>
          <p:nvPr/>
        </p:nvGrpSpPr>
        <p:grpSpPr>
          <a:xfrm>
            <a:off x="1320165" y="4728210"/>
            <a:ext cx="7202534" cy="1362609"/>
            <a:chOff x="520025" y="3598644"/>
            <a:chExt cx="5470105" cy="1021748"/>
          </a:xfrm>
        </p:grpSpPr>
        <p:sp>
          <p:nvSpPr>
            <p:cNvPr id="13" name="文本框 20"/>
            <p:cNvSpPr txBox="1"/>
            <p:nvPr/>
          </p:nvSpPr>
          <p:spPr>
            <a:xfrm>
              <a:off x="899855" y="4219948"/>
              <a:ext cx="5090275" cy="400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400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设计从</a:t>
              </a:r>
              <a:r>
                <a:rPr lang="en-US" altLang="zh-CN" sz="2400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2400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市到</a:t>
              </a:r>
              <a:r>
                <a:rPr lang="en-US" altLang="zh-CN" sz="2400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2400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市耗时最少的旅行路线方案</a:t>
              </a:r>
              <a:endParaRPr lang="zh-CN" altLang="en-US" sz="2400" spc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25" y="3598644"/>
              <a:ext cx="895080" cy="549956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1747520" y="274320"/>
            <a:ext cx="2132965" cy="691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spc="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项目范例</a:t>
            </a:r>
            <a:endParaRPr lang="zh-CN" altLang="en-US" sz="3200" b="1" spc="6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960495" y="424815"/>
            <a:ext cx="6776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设计从A市到B市耗时最少的旅行路线方案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20"/>
          <p:cNvSpPr txBox="1"/>
          <p:nvPr/>
        </p:nvSpPr>
        <p:spPr>
          <a:xfrm>
            <a:off x="1262103" y="2219439"/>
            <a:ext cx="10619849" cy="53403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spc="7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根据项目主题，组织讨论，利用思维导图工具，制订项目范例的学习规划。</a:t>
            </a:r>
            <a:endParaRPr lang="zh-CN" altLang="en-US" sz="2400" spc="7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1441450"/>
            <a:ext cx="1282065" cy="7874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411096" y="3148178"/>
            <a:ext cx="9793088" cy="1943133"/>
            <a:chOff x="653033" y="1696303"/>
            <a:chExt cx="7344816" cy="1457350"/>
          </a:xfrm>
          <a:noFill/>
        </p:grpSpPr>
        <p:sp>
          <p:nvSpPr>
            <p:cNvPr id="67" name="矩形: 圆角 66"/>
            <p:cNvSpPr/>
            <p:nvPr/>
          </p:nvSpPr>
          <p:spPr>
            <a:xfrm>
              <a:off x="2846164" y="1696303"/>
              <a:ext cx="3525679" cy="32908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63000"/>
              </a:schemeClr>
            </a:solidFill>
            <a:ln>
              <a:solidFill>
                <a:srgbClr val="C55A1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1865" dirty="0">
                  <a:latin typeface="+mn-ea"/>
                </a:rPr>
                <a:t>设计从</a:t>
              </a:r>
              <a:r>
                <a:rPr lang="en-US" altLang="zh-CN" sz="1865" dirty="0">
                  <a:latin typeface="+mn-ea"/>
                </a:rPr>
                <a:t>A</a:t>
              </a:r>
              <a:r>
                <a:rPr lang="zh-CN" altLang="en-US" sz="1865" dirty="0">
                  <a:latin typeface="+mn-ea"/>
                </a:rPr>
                <a:t>市到</a:t>
              </a:r>
              <a:r>
                <a:rPr lang="en-US" altLang="zh-CN" sz="1865" dirty="0">
                  <a:latin typeface="+mn-ea"/>
                </a:rPr>
                <a:t>B</a:t>
              </a:r>
              <a:r>
                <a:rPr lang="zh-CN" altLang="en-US" sz="1865" dirty="0">
                  <a:latin typeface="+mn-ea"/>
                </a:rPr>
                <a:t>市耗时最少的旅行路线方案</a:t>
              </a:r>
              <a:endParaRPr lang="zh-CN" altLang="en-US" sz="1865" dirty="0">
                <a:latin typeface="+mn-ea"/>
              </a:endParaRPr>
            </a:p>
          </p:txBody>
        </p:sp>
        <p:sp>
          <p:nvSpPr>
            <p:cNvPr id="68" name="矩形: 圆角 67"/>
            <p:cNvSpPr/>
            <p:nvPr/>
          </p:nvSpPr>
          <p:spPr>
            <a:xfrm>
              <a:off x="653033" y="2229010"/>
              <a:ext cx="1477016" cy="354069"/>
            </a:xfrm>
            <a:prstGeom prst="roundRect">
              <a:avLst/>
            </a:prstGeom>
            <a:grpFill/>
            <a:ln>
              <a:solidFill>
                <a:srgbClr val="C55A1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1600" dirty="0"/>
                <a:t>体验人工与计算机解决问题的过程</a:t>
              </a:r>
              <a:endParaRPr lang="zh-CN" altLang="en-US" sz="1600" dirty="0"/>
            </a:p>
          </p:txBody>
        </p:sp>
        <p:sp>
          <p:nvSpPr>
            <p:cNvPr id="70" name="矩形: 圆角 69"/>
            <p:cNvSpPr/>
            <p:nvPr/>
          </p:nvSpPr>
          <p:spPr>
            <a:xfrm>
              <a:off x="3874965" y="2229010"/>
              <a:ext cx="1477016" cy="403397"/>
            </a:xfrm>
            <a:prstGeom prst="roundRect">
              <a:avLst/>
            </a:prstGeom>
            <a:grpFill/>
            <a:ln>
              <a:solidFill>
                <a:srgbClr val="C55A1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1600" dirty="0"/>
                <a:t>探究计算机解决问题的算法</a:t>
              </a:r>
              <a:endParaRPr lang="zh-CN" altLang="en-US" sz="1600" dirty="0"/>
            </a:p>
          </p:txBody>
        </p:sp>
        <p:sp>
          <p:nvSpPr>
            <p:cNvPr id="71" name="矩形: 圆角 70"/>
            <p:cNvSpPr/>
            <p:nvPr/>
          </p:nvSpPr>
          <p:spPr>
            <a:xfrm>
              <a:off x="6520833" y="2229010"/>
              <a:ext cx="1477016" cy="403397"/>
            </a:xfrm>
            <a:prstGeom prst="roundRect">
              <a:avLst/>
            </a:prstGeom>
            <a:grpFill/>
            <a:ln>
              <a:solidFill>
                <a:srgbClr val="C55A1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1600" dirty="0"/>
                <a:t>了解计算机解决问题的程序</a:t>
              </a:r>
              <a:endParaRPr lang="zh-CN" altLang="en-US" sz="1600" dirty="0"/>
            </a:p>
          </p:txBody>
        </p:sp>
        <p:sp>
          <p:nvSpPr>
            <p:cNvPr id="72" name="矩形 71"/>
            <p:cNvSpPr/>
            <p:nvPr/>
          </p:nvSpPr>
          <p:spPr>
            <a:xfrm>
              <a:off x="3868969" y="2941000"/>
              <a:ext cx="1008112" cy="21265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3000"/>
              </a:schemeClr>
            </a:solidFill>
            <a:ln>
              <a:solidFill>
                <a:srgbClr val="C55A1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2000" dirty="0"/>
                <a:t>规划</a:t>
              </a:r>
              <a:endParaRPr lang="zh-CN" altLang="en-US" sz="2000" dirty="0"/>
            </a:p>
          </p:txBody>
        </p:sp>
        <p:cxnSp>
          <p:nvCxnSpPr>
            <p:cNvPr id="83" name="直接箭头连接符 82"/>
            <p:cNvCxnSpPr>
              <a:stCxn id="67" idx="2"/>
              <a:endCxn id="70" idx="0"/>
            </p:cNvCxnSpPr>
            <p:nvPr/>
          </p:nvCxnSpPr>
          <p:spPr>
            <a:xfrm>
              <a:off x="4609188" y="2025715"/>
              <a:ext cx="4286" cy="203359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1445121" y="2093287"/>
              <a:ext cx="5814220" cy="0"/>
            </a:xfrm>
            <a:prstGeom prst="line">
              <a:avLst/>
            </a:prstGeom>
            <a:grpFill/>
            <a:ln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箭头连接符 84"/>
            <p:cNvCxnSpPr>
              <a:endCxn id="71" idx="0"/>
            </p:cNvCxnSpPr>
            <p:nvPr/>
          </p:nvCxnSpPr>
          <p:spPr>
            <a:xfrm>
              <a:off x="7259341" y="2093287"/>
              <a:ext cx="0" cy="135723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右大括号 85"/>
            <p:cNvSpPr/>
            <p:nvPr/>
          </p:nvSpPr>
          <p:spPr>
            <a:xfrm rot="5400000">
              <a:off x="4222399" y="155373"/>
              <a:ext cx="308591" cy="5262660"/>
            </a:xfrm>
            <a:prstGeom prst="rightBrace">
              <a:avLst>
                <a:gd name="adj1" fmla="val 4432"/>
                <a:gd name="adj2" fmla="val 50000"/>
              </a:avLst>
            </a:prstGeom>
            <a:grpFill/>
            <a:ln>
              <a:solidFill>
                <a:srgbClr val="C55A1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cxnSp>
          <p:nvCxnSpPr>
            <p:cNvPr id="98" name="直接箭头连接符 97"/>
            <p:cNvCxnSpPr/>
            <p:nvPr/>
          </p:nvCxnSpPr>
          <p:spPr>
            <a:xfrm>
              <a:off x="1445121" y="2093728"/>
              <a:ext cx="0" cy="135909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1747520" y="274320"/>
            <a:ext cx="2132965" cy="691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spc="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项目范例</a:t>
            </a:r>
            <a:endParaRPr lang="zh-CN" altLang="en-US" sz="3200" b="1" spc="6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960495" y="424815"/>
            <a:ext cx="6776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设计从A市到B市耗时最少的旅行路线方案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24776" y="1241488"/>
            <a:ext cx="10890886" cy="1597660"/>
            <a:chOff x="696920" y="945880"/>
            <a:chExt cx="8168164" cy="1198245"/>
          </a:xfrm>
        </p:grpSpPr>
        <p:sp>
          <p:nvSpPr>
            <p:cNvPr id="36" name="矩形 35"/>
            <p:cNvSpPr/>
            <p:nvPr/>
          </p:nvSpPr>
          <p:spPr>
            <a:xfrm>
              <a:off x="1332367" y="1167813"/>
              <a:ext cx="340995" cy="315278"/>
            </a:xfrm>
            <a:prstGeom prst="rect">
              <a:avLst/>
            </a:prstGeom>
          </p:spPr>
          <p:txBody>
            <a:bodyPr wrap="none" lIns="91440" tIns="45720" rIns="91440" bIns="45720">
              <a:spAutoFit/>
            </a:bodyPr>
            <a:p>
              <a:r>
                <a:rPr lang="zh-CN" altLang="en-US" sz="21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究</a:t>
              </a:r>
              <a:endParaRPr lang="zh-CN" altLang="en-US" sz="21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0"/>
            <p:cNvSpPr txBox="1"/>
            <p:nvPr/>
          </p:nvSpPr>
          <p:spPr>
            <a:xfrm>
              <a:off x="763595" y="1483090"/>
              <a:ext cx="8101489" cy="66103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135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根据项目学习规划的安排，通过调查、案例分析、文献阅读和网上资料搜索，开展“设计从</a:t>
              </a:r>
              <a:r>
                <a:rPr lang="en-US" altLang="zh-CN" sz="2135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2135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市到</a:t>
              </a:r>
              <a:r>
                <a:rPr lang="en-US" altLang="zh-CN" sz="2135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2135" spc="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市耗时最少的旅行线路方案”项目学习探究活动，如表所示：</a:t>
              </a:r>
              <a:endParaRPr lang="zh-CN" altLang="en-US" sz="2135" spc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20" y="945880"/>
              <a:ext cx="976312" cy="599599"/>
            </a:xfrm>
            <a:prstGeom prst="rect">
              <a:avLst/>
            </a:prstGeom>
          </p:spPr>
        </p:pic>
      </p:grp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313815" y="2916555"/>
          <a:ext cx="10080625" cy="31807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7060"/>
                <a:gridCol w="2111375"/>
                <a:gridCol w="2784475"/>
                <a:gridCol w="3307715"/>
              </a:tblGrid>
              <a:tr h="365760">
                <a:tc>
                  <a:txBody>
                    <a:bodyPr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探究活动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学习内容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知识技能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65760"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体验人工与计算机解决问题的过程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设计从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市到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市耗时最少旅行路线问题分析。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人工解决问题的过程。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体验计算机解决问题的个过程。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213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计算机解决问题的过程。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/>
                </a:tc>
              </a:tr>
              <a:tr h="365760"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探究计算机解决问题的算法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设计从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市到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市耗时最少旅行路线的算法。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算法的概念与特征。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理解和概述算法的概念与特征。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运用恰当的描述方法和控制结构表示简单算法。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27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算法描述方法。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</a:tr>
              <a:tr h="365760"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了解计算机解决问题的程序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编写求解从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市到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市耗时最少旅行路线问题的程序。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计算机程序。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描述程序是基语言产生与发展的过程。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了解不同种类程序设计语言的特点。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277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程序设计语言的产生与发展。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0" y="2670175"/>
            <a:ext cx="12192000" cy="18967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50000"/>
                  </a:schemeClr>
                </a:solidFill>
                <a:latin typeface="方正兰亭大黑_GBK" panose="02000000000000000000" pitchFamily="2" charset="-122"/>
                <a:ea typeface="方正兰亭大黑_GBK" panose="02000000000000000000" pitchFamily="2" charset="-122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4800" b="1" spc="6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体验计算机解决问题的</a:t>
            </a:r>
            <a:endParaRPr lang="zh-CN" altLang="en-US" sz="4800" b="1" spc="600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b="1" spc="6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基本过程</a:t>
            </a:r>
            <a:endParaRPr lang="zh-CN" altLang="en-US" sz="4800" b="1" spc="600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73851" y="1682327"/>
            <a:ext cx="66118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200" b="1" dirty="0">
                <a:solidFill>
                  <a:srgbClr val="C55A1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第三章  算法基础</a:t>
            </a:r>
            <a:endParaRPr sz="3200" b="1" dirty="0">
              <a:solidFill>
                <a:srgbClr val="C55A1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1694180" y="430530"/>
            <a:ext cx="3759835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spc="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</a:t>
            </a:r>
            <a:r>
              <a:rPr lang="zh-CN" altLang="en-US" sz="3200" b="1" spc="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zh-CN" altLang="en-US" sz="3200" b="1" spc="6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60954" y="1419558"/>
            <a:ext cx="5025115" cy="44926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如何设计从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市到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市耗时最少的旅行路线方案呢？假如我们从铁路公司、各航空公司和汽车客运公司网站得知，直达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市的交通工具只有火车和汽车两种，出发地有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B1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B2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en-US" altLang="zh-CN" sz="2600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市（没有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市），从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市出发到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B1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B2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en-US" altLang="zh-CN" sz="2600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市的交通工具有飞机、火车和汽车三种，这样从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市经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B1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B2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en-US" altLang="zh-CN" sz="2600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市到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市的交通情况如图所示：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76085" y="1419860"/>
            <a:ext cx="4447540" cy="4519295"/>
            <a:chOff x="10671" y="2236"/>
            <a:chExt cx="7004" cy="711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" y="2236"/>
              <a:ext cx="7004" cy="563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1499" y="8241"/>
              <a:ext cx="5349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从</a:t>
              </a:r>
              <a:r>
                <a:rPr lang="en-US" altLang="zh-CN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A</a:t>
              </a:r>
              <a:r>
                <a:rPr lang="zh-CN" altLang="en-US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市经</a:t>
              </a:r>
              <a:r>
                <a:rPr lang="en-US" altLang="zh-CN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B</a:t>
              </a:r>
              <a:r>
                <a:rPr lang="en-US" altLang="zh-CN" sz="9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1</a:t>
              </a:r>
              <a:r>
                <a:rPr lang="zh-CN" altLang="en-US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，</a:t>
              </a:r>
              <a:r>
                <a:rPr lang="en-US" altLang="zh-CN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B</a:t>
              </a:r>
              <a:r>
                <a:rPr lang="en-US" altLang="zh-CN" sz="9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2</a:t>
              </a:r>
              <a:r>
                <a:rPr lang="zh-CN" altLang="en-US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，</a:t>
              </a:r>
              <a:r>
                <a:rPr lang="en-US" altLang="zh-CN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…</a:t>
              </a:r>
              <a:r>
                <a:rPr lang="zh-CN" altLang="en-US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，</a:t>
              </a:r>
              <a:r>
                <a:rPr lang="en-US" altLang="zh-CN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B</a:t>
              </a:r>
              <a:r>
                <a:rPr lang="en-US" altLang="zh-CN" sz="900" i="1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k</a:t>
              </a:r>
              <a:r>
                <a:rPr lang="zh-CN" altLang="en-US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市到</a:t>
              </a:r>
              <a:r>
                <a:rPr lang="en-US" altLang="zh-CN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B</a:t>
              </a:r>
              <a:r>
                <a:rPr lang="zh-CN" altLang="en-US" sz="2000" dirty="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市的交通情况</a:t>
              </a:r>
              <a:endParaRPr lang="zh-CN" altLang="en-US" sz="2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3.1.1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5320" y="1381125"/>
            <a:ext cx="10819765" cy="97409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800" dirty="0">
                <a:solidFill>
                  <a:schemeClr val="tx1"/>
                </a:solidFill>
              </a:rPr>
              <a:t>   </a:t>
            </a:r>
            <a:r>
              <a:rPr lang="zh-CN" altLang="en-US" sz="2400" dirty="0">
                <a:solidFill>
                  <a:schemeClr val="tx1"/>
                </a:solidFill>
              </a:rPr>
              <a:t>      采用人工方法来解决问题，首先需要明确所要解决的问题和给出的条件，然后再根据已有的经验和知识确定解决问题的方法，从而解决问题。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553710" y="2838450"/>
            <a:ext cx="5431790" cy="2760980"/>
            <a:chOff x="9343" y="4470"/>
            <a:chExt cx="8554" cy="4348"/>
          </a:xfrm>
        </p:grpSpPr>
        <p:sp>
          <p:nvSpPr>
            <p:cNvPr id="5" name="椭圆 4"/>
            <p:cNvSpPr/>
            <p:nvPr/>
          </p:nvSpPr>
          <p:spPr>
            <a:xfrm>
              <a:off x="11681" y="4470"/>
              <a:ext cx="3915" cy="13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dirty="0">
                  <a:solidFill>
                    <a:schemeClr val="tx1"/>
                  </a:soli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给出的条件</a:t>
              </a:r>
              <a:endParaRPr lang="zh-CN" altLang="en-US" sz="20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43" y="6348"/>
              <a:ext cx="8555" cy="2470"/>
            </a:xfrm>
            <a:prstGeom prst="rect">
              <a:avLst/>
            </a:prstGeom>
            <a:ln w="19050">
              <a:solidFill>
                <a:srgbClr val="C55A11"/>
              </a:solidFill>
            </a:ln>
          </p:spPr>
          <p:txBody>
            <a:bodyPr wrap="square">
              <a:spAutoFit/>
            </a:bodyPr>
            <a:p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直达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市的交通工具只有火车和汽车两种，出发地有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en-US" altLang="zh-CN" sz="1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1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en-US" altLang="zh-CN" sz="1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2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…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en-US" altLang="zh-CN" sz="1000" i="1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k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市（没有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A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市），从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A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市出发到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en-US" altLang="zh-CN" sz="1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1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en-US" altLang="zh-CN" sz="1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2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…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</a:t>
              </a: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en-US" altLang="zh-CN" sz="1000" i="1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k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市的交通工具有飞机、火车和汽车三种</a:t>
              </a:r>
              <a:endPara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H="1">
              <a:off x="13629" y="5815"/>
              <a:ext cx="19" cy="532"/>
            </a:xfrm>
            <a:prstGeom prst="straightConnector1">
              <a:avLst/>
            </a:prstGeom>
            <a:ln w="60325">
              <a:solidFill>
                <a:srgbClr val="C55A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1511935" y="2802255"/>
            <a:ext cx="3101340" cy="2585085"/>
            <a:chOff x="2837" y="4413"/>
            <a:chExt cx="4884" cy="4071"/>
          </a:xfrm>
        </p:grpSpPr>
        <p:sp>
          <p:nvSpPr>
            <p:cNvPr id="4" name="椭圆 3"/>
            <p:cNvSpPr/>
            <p:nvPr/>
          </p:nvSpPr>
          <p:spPr>
            <a:xfrm>
              <a:off x="3471" y="4413"/>
              <a:ext cx="3616" cy="140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要解决的问题</a:t>
              </a:r>
              <a:endParaRPr lang="zh-CN" altLang="en-US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cxnSp>
          <p:nvCxnSpPr>
            <p:cNvPr id="6" name="直接箭头连接符 5"/>
            <p:cNvCxnSpPr>
              <a:endCxn id="18" idx="0"/>
            </p:cNvCxnSpPr>
            <p:nvPr/>
          </p:nvCxnSpPr>
          <p:spPr>
            <a:xfrm>
              <a:off x="5263" y="5858"/>
              <a:ext cx="17" cy="824"/>
            </a:xfrm>
            <a:prstGeom prst="straightConnector1">
              <a:avLst/>
            </a:prstGeom>
            <a:ln w="60325">
              <a:solidFill>
                <a:srgbClr val="C55A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2996" y="6827"/>
              <a:ext cx="442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耗时最少的线路</a:t>
              </a:r>
              <a:endParaRPr lang="zh-CN" altLang="en-US" sz="2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072" y="7552"/>
              <a:ext cx="277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AB</a:t>
              </a:r>
              <a:r>
                <a:rPr lang="en-US" altLang="zh-CN" sz="2000" baseline="-25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k</a:t>
              </a:r>
              <a:r>
                <a:rPr lang="en-US" altLang="zh-CN" sz="900" i="1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</a:t>
              </a:r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+B</a:t>
              </a:r>
              <a:r>
                <a:rPr lang="en-US" altLang="zh-CN" sz="2000" baseline="-25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k</a:t>
              </a:r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最小</a:t>
              </a:r>
              <a:endPara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837" y="6682"/>
              <a:ext cx="4885" cy="1803"/>
            </a:xfrm>
            <a:prstGeom prst="rect">
              <a:avLst/>
            </a:prstGeom>
            <a:noFill/>
            <a:ln w="19050" cmpd="sng">
              <a:solidFill>
                <a:srgbClr val="C55A1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3.1.1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70053" y="2448663"/>
            <a:ext cx="4574157" cy="978910"/>
            <a:chOff x="2784078" y="4538321"/>
            <a:chExt cx="5113338" cy="108902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椭圆 12"/>
            <p:cNvSpPr/>
            <p:nvPr/>
          </p:nvSpPr>
          <p:spPr>
            <a:xfrm>
              <a:off x="2784078" y="4682784"/>
              <a:ext cx="647700" cy="719137"/>
            </a:xfrm>
            <a:prstGeom prst="ellipse">
              <a:avLst/>
            </a:prstGeom>
            <a:grpFill/>
            <a:ln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000" dirty="0">
                  <a:solidFill>
                    <a:schemeClr val="tx1"/>
                  </a:solidFill>
                </a:rPr>
                <a:t>A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305028" y="4682784"/>
              <a:ext cx="647700" cy="719137"/>
            </a:xfrm>
            <a:prstGeom prst="ellipse">
              <a:avLst/>
            </a:prstGeom>
            <a:grpFill/>
            <a:ln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0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B</a:t>
              </a:r>
              <a:r>
                <a:rPr lang="en-US" altLang="zh-CN" sz="2000" baseline="-250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</a:t>
              </a:r>
              <a:endParaRPr lang="en-US" altLang="zh-CN" sz="2000" baseline="-25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7248128" y="4682784"/>
              <a:ext cx="649288" cy="719137"/>
            </a:xfrm>
            <a:prstGeom prst="ellipse">
              <a:avLst/>
            </a:prstGeom>
            <a:grpFill/>
            <a:ln>
              <a:solidFill>
                <a:srgbClr val="C55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000" dirty="0">
                  <a:solidFill>
                    <a:schemeClr val="tx1"/>
                  </a:solidFill>
                </a:rPr>
                <a:t>B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直接箭头连接符 20"/>
            <p:cNvCxnSpPr>
              <a:stCxn id="13" idx="7"/>
              <a:endCxn id="14" idx="2"/>
            </p:cNvCxnSpPr>
            <p:nvPr/>
          </p:nvCxnSpPr>
          <p:spPr>
            <a:xfrm>
              <a:off x="3338116" y="4787559"/>
              <a:ext cx="1966912" cy="255587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13" idx="6"/>
              <a:endCxn id="14" idx="2"/>
            </p:cNvCxnSpPr>
            <p:nvPr/>
          </p:nvCxnSpPr>
          <p:spPr>
            <a:xfrm>
              <a:off x="3431778" y="5043146"/>
              <a:ext cx="1873250" cy="0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>
              <a:stCxn id="13" idx="5"/>
              <a:endCxn id="14" idx="2"/>
            </p:cNvCxnSpPr>
            <p:nvPr/>
          </p:nvCxnSpPr>
          <p:spPr>
            <a:xfrm flipV="1">
              <a:off x="3338116" y="5043146"/>
              <a:ext cx="1966912" cy="254000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stCxn id="13" idx="0"/>
              <a:endCxn id="14" idx="2"/>
            </p:cNvCxnSpPr>
            <p:nvPr/>
          </p:nvCxnSpPr>
          <p:spPr>
            <a:xfrm>
              <a:off x="3107928" y="4682784"/>
              <a:ext cx="2197100" cy="360362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stCxn id="13" idx="4"/>
              <a:endCxn id="14" idx="2"/>
            </p:cNvCxnSpPr>
            <p:nvPr/>
          </p:nvCxnSpPr>
          <p:spPr>
            <a:xfrm flipV="1">
              <a:off x="3107928" y="5043146"/>
              <a:ext cx="2197100" cy="358775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43"/>
            <p:cNvSpPr txBox="1">
              <a:spLocks noChangeArrowheads="1"/>
            </p:cNvSpPr>
            <p:nvPr/>
          </p:nvSpPr>
          <p:spPr bwMode="auto">
            <a:xfrm>
              <a:off x="3936603" y="4538321"/>
              <a:ext cx="461963" cy="369888"/>
            </a:xfrm>
            <a:prstGeom prst="rect">
              <a:avLst/>
            </a:prstGeom>
            <a:grpFill/>
            <a:ln>
              <a:solidFill>
                <a:srgbClr val="C55A1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tx1"/>
                  </a:solidFill>
                </a:rPr>
                <a:t>M</a:t>
              </a:r>
              <a:r>
                <a:rPr lang="en-US" altLang="zh-CN" baseline="-25000" dirty="0">
                  <a:solidFill>
                    <a:schemeClr val="tx1"/>
                  </a:solidFill>
                </a:rPr>
                <a:t>1</a:t>
              </a:r>
              <a:endParaRPr lang="en-US" altLang="zh-CN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44"/>
            <p:cNvSpPr txBox="1">
              <a:spLocks noChangeArrowheads="1"/>
            </p:cNvSpPr>
            <p:nvPr/>
          </p:nvSpPr>
          <p:spPr bwMode="auto">
            <a:xfrm>
              <a:off x="3936603" y="5259046"/>
              <a:ext cx="461963" cy="368300"/>
            </a:xfrm>
            <a:prstGeom prst="rect">
              <a:avLst/>
            </a:prstGeom>
            <a:grpFill/>
            <a:ln>
              <a:solidFill>
                <a:srgbClr val="C55A1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tx1"/>
                  </a:solidFill>
                </a:rPr>
                <a:t>M</a:t>
              </a:r>
              <a:r>
                <a:rPr lang="en-US" altLang="zh-CN" baseline="-25000">
                  <a:solidFill>
                    <a:schemeClr val="tx1"/>
                  </a:solidFill>
                </a:rPr>
                <a:t>7</a:t>
              </a:r>
              <a:endParaRPr lang="en-US" altLang="zh-CN" baseline="-25000">
                <a:solidFill>
                  <a:schemeClr val="tx1"/>
                </a:solidFill>
              </a:endParaRPr>
            </a:p>
          </p:txBody>
        </p:sp>
        <p:cxnSp>
          <p:nvCxnSpPr>
            <p:cNvPr id="28" name="直接箭头连接符 27"/>
            <p:cNvCxnSpPr>
              <a:stCxn id="14" idx="6"/>
              <a:endCxn id="20" idx="2"/>
            </p:cNvCxnSpPr>
            <p:nvPr/>
          </p:nvCxnSpPr>
          <p:spPr>
            <a:xfrm>
              <a:off x="5952728" y="5043146"/>
              <a:ext cx="1295400" cy="0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>
              <a:stCxn id="14" idx="7"/>
              <a:endCxn id="20" idx="2"/>
            </p:cNvCxnSpPr>
            <p:nvPr/>
          </p:nvCxnSpPr>
          <p:spPr>
            <a:xfrm>
              <a:off x="5857478" y="4787559"/>
              <a:ext cx="1390650" cy="255587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>
              <a:stCxn id="14" idx="5"/>
              <a:endCxn id="20" idx="2"/>
            </p:cNvCxnSpPr>
            <p:nvPr/>
          </p:nvCxnSpPr>
          <p:spPr>
            <a:xfrm flipV="1">
              <a:off x="5857478" y="5043146"/>
              <a:ext cx="1390650" cy="254000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14" idx="0"/>
              <a:endCxn id="20" idx="2"/>
            </p:cNvCxnSpPr>
            <p:nvPr/>
          </p:nvCxnSpPr>
          <p:spPr>
            <a:xfrm>
              <a:off x="5628878" y="4682784"/>
              <a:ext cx="1619250" cy="360362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14" idx="4"/>
              <a:endCxn id="20" idx="2"/>
            </p:cNvCxnSpPr>
            <p:nvPr/>
          </p:nvCxnSpPr>
          <p:spPr>
            <a:xfrm flipV="1">
              <a:off x="5628878" y="5043146"/>
              <a:ext cx="1619250" cy="358775"/>
            </a:xfrm>
            <a:prstGeom prst="straightConnector1">
              <a:avLst/>
            </a:prstGeom>
            <a:grpFill/>
            <a:ln>
              <a:solidFill>
                <a:srgbClr val="C55A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55"/>
            <p:cNvSpPr txBox="1">
              <a:spLocks noChangeArrowheads="1"/>
            </p:cNvSpPr>
            <p:nvPr/>
          </p:nvSpPr>
          <p:spPr bwMode="auto">
            <a:xfrm>
              <a:off x="6457553" y="4538321"/>
              <a:ext cx="434975" cy="369888"/>
            </a:xfrm>
            <a:prstGeom prst="rect">
              <a:avLst/>
            </a:prstGeom>
            <a:grpFill/>
            <a:ln>
              <a:solidFill>
                <a:srgbClr val="C55A1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tx1"/>
                  </a:solidFill>
                </a:rPr>
                <a:t>N</a:t>
              </a:r>
              <a:r>
                <a:rPr lang="en-US" altLang="zh-CN" baseline="-25000">
                  <a:solidFill>
                    <a:schemeClr val="tx1"/>
                  </a:solidFill>
                </a:rPr>
                <a:t>1</a:t>
              </a:r>
              <a:endParaRPr lang="en-US" altLang="zh-CN" baseline="-25000">
                <a:solidFill>
                  <a:schemeClr val="tx1"/>
                </a:solidFill>
              </a:endParaRPr>
            </a:p>
          </p:txBody>
        </p:sp>
        <p:sp>
          <p:nvSpPr>
            <p:cNvPr id="34" name="TextBox 56"/>
            <p:cNvSpPr txBox="1">
              <a:spLocks noChangeArrowheads="1"/>
            </p:cNvSpPr>
            <p:nvPr/>
          </p:nvSpPr>
          <p:spPr bwMode="auto">
            <a:xfrm>
              <a:off x="6528991" y="5186021"/>
              <a:ext cx="436562" cy="369888"/>
            </a:xfrm>
            <a:prstGeom prst="rect">
              <a:avLst/>
            </a:prstGeom>
            <a:grpFill/>
            <a:ln>
              <a:solidFill>
                <a:srgbClr val="C55A1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tx1"/>
                  </a:solidFill>
                </a:rPr>
                <a:t>N</a:t>
              </a:r>
              <a:r>
                <a:rPr lang="en-US" altLang="zh-CN" baseline="-25000">
                  <a:solidFill>
                    <a:schemeClr val="tx1"/>
                  </a:solidFill>
                </a:rPr>
                <a:t>9</a:t>
              </a:r>
              <a:endParaRPr lang="en-US" altLang="zh-CN" baseline="-25000">
                <a:solidFill>
                  <a:schemeClr val="tx1"/>
                </a:solidFill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760354" y="1137232"/>
            <a:ext cx="10620375" cy="977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2400" b="1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简化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spc="133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（假设有一个中转城市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400" spc="133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）找出从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市经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400" spc="133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市到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市耗时最少的旅行路线。</a:t>
            </a:r>
            <a:endParaRPr lang="zh-CN" altLang="en-US" sz="2400" spc="133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170092" y="3918517"/>
            <a:ext cx="4464354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分析题解决步骤：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1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．用穷举法列出从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市经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市的各班次的耗时，及相应可中转的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市到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市的各班次的等待时长及行程耗时；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2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．算出各组合的总耗时；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3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．找到耗时最少的路线。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775" y="2448560"/>
            <a:ext cx="5111115" cy="34651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727502" y="993795"/>
            <a:ext cx="10685780" cy="0"/>
          </a:xfrm>
          <a:prstGeom prst="line">
            <a:avLst/>
          </a:prstGeom>
          <a:ln w="25400">
            <a:solidFill>
              <a:srgbClr val="E97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" y="242570"/>
            <a:ext cx="2533015" cy="808355"/>
          </a:xfrm>
          <a:prstGeom prst="rect">
            <a:avLst/>
          </a:prstGeom>
        </p:spPr>
      </p:pic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52445" y="509270"/>
            <a:ext cx="6365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3.1.1 </a:t>
            </a:r>
            <a:r>
              <a:rPr lang="zh-CN" altLang="en-US" sz="2800" spc="60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人工解决问题的过程</a:t>
            </a:r>
            <a:endParaRPr lang="zh-CN" altLang="en-US" sz="2800" spc="60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20"/>
          <p:cNvSpPr txBox="1"/>
          <p:nvPr/>
        </p:nvSpPr>
        <p:spPr>
          <a:xfrm>
            <a:off x="5570898" y="2372101"/>
            <a:ext cx="4817026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市经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市到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市的交通情况分析结果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083663" y="2899964"/>
          <a:ext cx="5791200" cy="314595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57407"/>
                <a:gridCol w="866643"/>
                <a:gridCol w="962025"/>
                <a:gridCol w="962025"/>
                <a:gridCol w="1097739"/>
                <a:gridCol w="845361"/>
              </a:tblGrid>
              <a:tr h="2743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/>
                        <a:t>从</a:t>
                      </a:r>
                      <a:r>
                        <a:rPr lang="en-US" sz="1800" kern="100" dirty="0"/>
                        <a:t>A</a:t>
                      </a:r>
                      <a:r>
                        <a:rPr lang="zh-CN" sz="1800" kern="100" dirty="0"/>
                        <a:t>到</a:t>
                      </a:r>
                      <a:r>
                        <a:rPr lang="en-US" sz="1800" kern="100" dirty="0"/>
                        <a:t>B</a:t>
                      </a:r>
                      <a:r>
                        <a:rPr lang="en-US" sz="1800" kern="100" baseline="-25000" dirty="0"/>
                        <a:t>1</a:t>
                      </a:r>
                      <a:endParaRPr lang="zh-CN" sz="1800" kern="1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/>
                        <a:t>班次编号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/>
                        <a:t>耗时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/>
                        <a:t>从</a:t>
                      </a:r>
                      <a:r>
                        <a:rPr lang="en-US" sz="1800" kern="100"/>
                        <a:t>B</a:t>
                      </a:r>
                      <a:r>
                        <a:rPr lang="en-US" sz="1800" kern="100" baseline="-25000"/>
                        <a:t>1</a:t>
                      </a:r>
                      <a:r>
                        <a:rPr lang="zh-CN" sz="1800" kern="100"/>
                        <a:t>到</a:t>
                      </a:r>
                      <a:r>
                        <a:rPr lang="en-US" sz="1800" kern="100"/>
                        <a:t>B</a:t>
                      </a:r>
                      <a:r>
                        <a:rPr lang="zh-CN" sz="1800" kern="100"/>
                        <a:t>可中转班次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/>
                        <a:t>总耗时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0222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/>
                        <a:t>编号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/>
                        <a:t>耗时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/>
                        <a:t>等待时长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</a:tr>
              <a:tr h="274373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M</a:t>
                      </a:r>
                      <a:r>
                        <a:rPr lang="en-US" sz="1800" kern="100" baseline="-25000"/>
                        <a:t>1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/>
                        <a:t>3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3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1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3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7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4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6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11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7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2.2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1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6.2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8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2.2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3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8.2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9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1.7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6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10.7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M</a:t>
                      </a:r>
                      <a:r>
                        <a:rPr lang="en-US" sz="1800" kern="100" baseline="-25000"/>
                        <a:t>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/>
                        <a:t>2.5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3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1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0.5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4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4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3.5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8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8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2.2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0.5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5.2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N</a:t>
                      </a:r>
                      <a:r>
                        <a:rPr lang="en-US" sz="1800" kern="100" baseline="-25000"/>
                        <a:t>9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1.7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/>
                        <a:t>3.5</a:t>
                      </a:r>
                      <a:endParaRPr lang="zh-CN" sz="1800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/>
                        <a:t>7.7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矩形 31"/>
          <p:cNvSpPr/>
          <p:nvPr/>
        </p:nvSpPr>
        <p:spPr>
          <a:xfrm>
            <a:off x="760354" y="1137232"/>
            <a:ext cx="10620375" cy="97726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2400" b="1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简化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spc="133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（假设有一个中转城市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400" spc="133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）找出从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市经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400" spc="133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市到</a:t>
            </a:r>
            <a:r>
              <a:rPr lang="en-US" altLang="zh-CN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spc="1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市耗时最少的旅行路线。</a:t>
            </a:r>
            <a:endParaRPr lang="zh-CN" altLang="en-US" sz="2400" spc="133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1179904" y="3757369"/>
            <a:ext cx="2926080" cy="46037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组合班次有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S=M×N</a:t>
            </a:r>
            <a:endParaRPr lang="en-US" altLang="zh-CN" sz="2400" b="1" baseline="-25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39"/>
</p:tagLst>
</file>

<file path=ppt/tags/tag10.xml><?xml version="1.0" encoding="utf-8"?>
<p:tagLst xmlns:p="http://schemas.openxmlformats.org/presentationml/2006/main">
  <p:tag name="AS_UNIQUEID" val="49"/>
</p:tagLst>
</file>

<file path=ppt/tags/tag11.xml><?xml version="1.0" encoding="utf-8"?>
<p:tagLst xmlns:p="http://schemas.openxmlformats.org/presentationml/2006/main">
  <p:tag name="AS_UNIQUEID" val="50"/>
</p:tagLst>
</file>

<file path=ppt/tags/tag12.xml><?xml version="1.0" encoding="utf-8"?>
<p:tagLst xmlns:p="http://schemas.openxmlformats.org/presentationml/2006/main">
  <p:tag name="AS_UNIQUEID" val="51"/>
</p:tagLst>
</file>

<file path=ppt/tags/tag13.xml><?xml version="1.0" encoding="utf-8"?>
<p:tagLst xmlns:p="http://schemas.openxmlformats.org/presentationml/2006/main">
  <p:tag name="AS_UNIQUEID" val="52"/>
</p:tagLst>
</file>

<file path=ppt/tags/tag14.xml><?xml version="1.0" encoding="utf-8"?>
<p:tagLst xmlns:p="http://schemas.openxmlformats.org/presentationml/2006/main">
  <p:tag name="AS_UNIQUEID" val="53"/>
</p:tagLst>
</file>

<file path=ppt/tags/tag15.xml><?xml version="1.0" encoding="utf-8"?>
<p:tagLst xmlns:p="http://schemas.openxmlformats.org/presentationml/2006/main">
  <p:tag name="AS_UNIQUEID" val="55"/>
</p:tagLst>
</file>

<file path=ppt/tags/tag16.xml><?xml version="1.0" encoding="utf-8"?>
<p:tagLst xmlns:p="http://schemas.openxmlformats.org/presentationml/2006/main">
  <p:tag name="AS_UNIQUEID" val="56"/>
</p:tagLst>
</file>

<file path=ppt/tags/tag17.xml><?xml version="1.0" encoding="utf-8"?>
<p:tagLst xmlns:p="http://schemas.openxmlformats.org/presentationml/2006/main">
  <p:tag name="AS_UNIQUEID" val="57"/>
</p:tagLst>
</file>

<file path=ppt/tags/tag18.xml><?xml version="1.0" encoding="utf-8"?>
<p:tagLst xmlns:p="http://schemas.openxmlformats.org/presentationml/2006/main">
  <p:tag name="AS_UNIQUEID" val="58"/>
</p:tagLst>
</file>

<file path=ppt/tags/tag19.xml><?xml version="1.0" encoding="utf-8"?>
<p:tagLst xmlns:p="http://schemas.openxmlformats.org/presentationml/2006/main">
  <p:tag name="AS_UNIQUEID" val="60"/>
</p:tagLst>
</file>

<file path=ppt/tags/tag2.xml><?xml version="1.0" encoding="utf-8"?>
<p:tagLst xmlns:p="http://schemas.openxmlformats.org/presentationml/2006/main">
  <p:tag name="AS_UNIQUEID" val="40"/>
</p:tagLst>
</file>

<file path=ppt/tags/tag20.xml><?xml version="1.0" encoding="utf-8"?>
<p:tagLst xmlns:p="http://schemas.openxmlformats.org/presentationml/2006/main">
  <p:tag name="AS_UNIQUEID" val="61"/>
</p:tagLst>
</file>

<file path=ppt/tags/tag21.xml><?xml version="1.0" encoding="utf-8"?>
<p:tagLst xmlns:p="http://schemas.openxmlformats.org/presentationml/2006/main">
  <p:tag name="AS_UNIQUEID" val="62"/>
</p:tagLst>
</file>

<file path=ppt/tags/tag22.xml><?xml version="1.0" encoding="utf-8"?>
<p:tagLst xmlns:p="http://schemas.openxmlformats.org/presentationml/2006/main">
  <p:tag name="AS_UNIQUEID" val="64"/>
</p:tagLst>
</file>

<file path=ppt/tags/tag23.xml><?xml version="1.0" encoding="utf-8"?>
<p:tagLst xmlns:p="http://schemas.openxmlformats.org/presentationml/2006/main">
  <p:tag name="AS_UNIQUEID" val="65"/>
</p:tagLst>
</file>

<file path=ppt/tags/tag24.xml><?xml version="1.0" encoding="utf-8"?>
<p:tagLst xmlns:p="http://schemas.openxmlformats.org/presentationml/2006/main">
  <p:tag name="AS_UNIQUEID" val="66"/>
</p:tagLst>
</file>

<file path=ppt/tags/tag25.xml><?xml version="1.0" encoding="utf-8"?>
<p:tagLst xmlns:p="http://schemas.openxmlformats.org/presentationml/2006/main">
  <p:tag name="AS_UNIQUEID" val="67"/>
</p:tagLst>
</file>

<file path=ppt/tags/tag26.xml><?xml version="1.0" encoding="utf-8"?>
<p:tagLst xmlns:p="http://schemas.openxmlformats.org/presentationml/2006/main">
  <p:tag name="AS_UNIQUEID" val="68"/>
</p:tagLst>
</file>

<file path=ppt/tags/tag27.xml><?xml version="1.0" encoding="utf-8"?>
<p:tagLst xmlns:p="http://schemas.openxmlformats.org/presentationml/2006/main">
  <p:tag name="AS_UNIQUEID" val="69"/>
</p:tagLst>
</file>

<file path=ppt/tags/tag28.xml><?xml version="1.0" encoding="utf-8"?>
<p:tagLst xmlns:p="http://schemas.openxmlformats.org/presentationml/2006/main">
  <p:tag name="AS_UNIQUEID" val="71"/>
</p:tagLst>
</file>

<file path=ppt/tags/tag29.xml><?xml version="1.0" encoding="utf-8"?>
<p:tagLst xmlns:p="http://schemas.openxmlformats.org/presentationml/2006/main">
  <p:tag name="AS_UNIQUEID" val="72"/>
</p:tagLst>
</file>

<file path=ppt/tags/tag3.xml><?xml version="1.0" encoding="utf-8"?>
<p:tagLst xmlns:p="http://schemas.openxmlformats.org/presentationml/2006/main">
  <p:tag name="AS_UNIQUEID" val="41"/>
</p:tagLst>
</file>

<file path=ppt/tags/tag30.xml><?xml version="1.0" encoding="utf-8"?>
<p:tagLst xmlns:p="http://schemas.openxmlformats.org/presentationml/2006/main">
  <p:tag name="AS_UNIQUEID" val="73"/>
</p:tagLst>
</file>

<file path=ppt/tags/tag31.xml><?xml version="1.0" encoding="utf-8"?>
<p:tagLst xmlns:p="http://schemas.openxmlformats.org/presentationml/2006/main">
  <p:tag name="AS_UNIQUEID" val="74"/>
</p:tagLst>
</file>

<file path=ppt/tags/tag32.xml><?xml version="1.0" encoding="utf-8"?>
<p:tagLst xmlns:p="http://schemas.openxmlformats.org/presentationml/2006/main">
  <p:tag name="AS_UNIQUEID" val="75"/>
</p:tagLst>
</file>

<file path=ppt/tags/tag33.xml><?xml version="1.0" encoding="utf-8"?>
<p:tagLst xmlns:p="http://schemas.openxmlformats.org/presentationml/2006/main">
  <p:tag name="AS_UNIQUEID" val="76"/>
</p:tagLst>
</file>

<file path=ppt/tags/tag34.xml><?xml version="1.0" encoding="utf-8"?>
<p:tagLst xmlns:p="http://schemas.openxmlformats.org/presentationml/2006/main">
  <p:tag name="AS_UNIQUEID" val="78"/>
</p:tagLst>
</file>

<file path=ppt/tags/tag35.xml><?xml version="1.0" encoding="utf-8"?>
<p:tagLst xmlns:p="http://schemas.openxmlformats.org/presentationml/2006/main">
  <p:tag name="AS_UNIQUEID" val="79"/>
</p:tagLst>
</file>

<file path=ppt/tags/tag36.xml><?xml version="1.0" encoding="utf-8"?>
<p:tagLst xmlns:p="http://schemas.openxmlformats.org/presentationml/2006/main">
  <p:tag name="AS_UNIQUEID" val="80"/>
</p:tagLst>
</file>

<file path=ppt/tags/tag37.xml><?xml version="1.0" encoding="utf-8"?>
<p:tagLst xmlns:p="http://schemas.openxmlformats.org/presentationml/2006/main">
  <p:tag name="AS_UNIQUEID" val="81"/>
</p:tagLst>
</file>

<file path=ppt/tags/tag38.xml><?xml version="1.0" encoding="utf-8"?>
<p:tagLst xmlns:p="http://schemas.openxmlformats.org/presentationml/2006/main">
  <p:tag name="AS_UNIQUEID" val="82"/>
</p:tagLst>
</file>

<file path=ppt/tags/tag39.xml><?xml version="1.0" encoding="utf-8"?>
<p:tagLst xmlns:p="http://schemas.openxmlformats.org/presentationml/2006/main">
  <p:tag name="AS_UNIQUEID" val="84"/>
</p:tagLst>
</file>

<file path=ppt/tags/tag4.xml><?xml version="1.0" encoding="utf-8"?>
<p:tagLst xmlns:p="http://schemas.openxmlformats.org/presentationml/2006/main">
  <p:tag name="AS_UNIQUEID" val="42"/>
</p:tagLst>
</file>

<file path=ppt/tags/tag40.xml><?xml version="1.0" encoding="utf-8"?>
<p:tagLst xmlns:p="http://schemas.openxmlformats.org/presentationml/2006/main">
  <p:tag name="AS_UNIQUEID" val="85"/>
</p:tagLst>
</file>

<file path=ppt/tags/tag41.xml><?xml version="1.0" encoding="utf-8"?>
<p:tagLst xmlns:p="http://schemas.openxmlformats.org/presentationml/2006/main">
  <p:tag name="AS_UNIQUEID" val="86"/>
</p:tagLst>
</file>

<file path=ppt/tags/tag42.xml><?xml version="1.0" encoding="utf-8"?>
<p:tagLst xmlns:p="http://schemas.openxmlformats.org/presentationml/2006/main">
  <p:tag name="AS_UNIQUEID" val="87"/>
</p:tagLst>
</file>

<file path=ppt/tags/tag43.xml><?xml version="1.0" encoding="utf-8"?>
<p:tagLst xmlns:p="http://schemas.openxmlformats.org/presentationml/2006/main">
  <p:tag name="AS_UNIQUEID" val="88"/>
</p:tagLst>
</file>

<file path=ppt/tags/tag44.xml><?xml version="1.0" encoding="utf-8"?>
<p:tagLst xmlns:p="http://schemas.openxmlformats.org/presentationml/2006/main">
  <p:tag name="AS_UNIQUEID" val="90"/>
</p:tagLst>
</file>

<file path=ppt/tags/tag45.xml><?xml version="1.0" encoding="utf-8"?>
<p:tagLst xmlns:p="http://schemas.openxmlformats.org/presentationml/2006/main">
  <p:tag name="AS_UNIQUEID" val="91"/>
</p:tagLst>
</file>

<file path=ppt/tags/tag46.xml><?xml version="1.0" encoding="utf-8"?>
<p:tagLst xmlns:p="http://schemas.openxmlformats.org/presentationml/2006/main">
  <p:tag name="AS_UNIQUEID" val="92"/>
</p:tagLst>
</file>

<file path=ppt/tags/tag47.xml><?xml version="1.0" encoding="utf-8"?>
<p:tagLst xmlns:p="http://schemas.openxmlformats.org/presentationml/2006/main">
  <p:tag name="AS_UNIQUEID" val="93"/>
</p:tagLst>
</file>

<file path=ppt/tags/tag48.xml><?xml version="1.0" encoding="utf-8"?>
<p:tagLst xmlns:p="http://schemas.openxmlformats.org/presentationml/2006/main">
  <p:tag name="AS_UNIQUEID" val="94"/>
</p:tagLst>
</file>

<file path=ppt/tags/tag49.xml><?xml version="1.0" encoding="utf-8"?>
<p:tagLst xmlns:p="http://schemas.openxmlformats.org/presentationml/2006/main">
  <p:tag name="AS_UNIQUEID" val="95"/>
</p:tagLst>
</file>

<file path=ppt/tags/tag5.xml><?xml version="1.0" encoding="utf-8"?>
<p:tagLst xmlns:p="http://schemas.openxmlformats.org/presentationml/2006/main">
  <p:tag name="AS_UNIQUEID" val="43"/>
</p:tagLst>
</file>

<file path=ppt/tags/tag50.xml><?xml version="1.0" encoding="utf-8"?>
<p:tagLst xmlns:p="http://schemas.openxmlformats.org/presentationml/2006/main">
  <p:tag name="AS_UNIQUEID" val="118"/>
</p:tagLst>
</file>

<file path=ppt/tags/tag51.xml><?xml version="1.0" encoding="utf-8"?>
<p:tagLst xmlns:p="http://schemas.openxmlformats.org/presentationml/2006/main">
  <p:tag name="AS_UNIQUEID" val="119"/>
</p:tagLst>
</file>

<file path=ppt/tags/tag52.xml><?xml version="1.0" encoding="utf-8"?>
<p:tagLst xmlns:p="http://schemas.openxmlformats.org/presentationml/2006/main">
  <p:tag name="AS_UNIQUEID" val="118"/>
</p:tagLst>
</file>

<file path=ppt/tags/tag53.xml><?xml version="1.0" encoding="utf-8"?>
<p:tagLst xmlns:p="http://schemas.openxmlformats.org/presentationml/2006/main">
  <p:tag name="AS_UNIQUEID" val="119"/>
</p:tagLst>
</file>

<file path=ppt/tags/tag54.xml><?xml version="1.0" encoding="utf-8"?>
<p:tagLst xmlns:p="http://schemas.openxmlformats.org/presentationml/2006/main">
  <p:tag name="AS_UNIQUEID" val="118"/>
</p:tagLst>
</file>

<file path=ppt/tags/tag55.xml><?xml version="1.0" encoding="utf-8"?>
<p:tagLst xmlns:p="http://schemas.openxmlformats.org/presentationml/2006/main">
  <p:tag name="AS_UNIQUEID" val="119"/>
</p:tagLst>
</file>

<file path=ppt/tags/tag56.xml><?xml version="1.0" encoding="utf-8"?>
<p:tagLst xmlns:p="http://schemas.openxmlformats.org/presentationml/2006/main">
  <p:tag name="TABLE_ENDDRAG_ORIGIN_RECT" val="793*247"/>
  <p:tag name="TABLE_ENDDRAG_RECT" val="96*182*793*247"/>
</p:tagLst>
</file>

<file path=ppt/tags/tag57.xml><?xml version="1.0" encoding="utf-8"?>
<p:tagLst xmlns:p="http://schemas.openxmlformats.org/presentationml/2006/main">
  <p:tag name="AS_UNIQUEID" val="113"/>
</p:tagLst>
</file>

<file path=ppt/tags/tag58.xml><?xml version="1.0" encoding="utf-8"?>
<p:tagLst xmlns:p="http://schemas.openxmlformats.org/presentationml/2006/main">
  <p:tag name="AS_UNIQUEID" val="118"/>
</p:tagLst>
</file>

<file path=ppt/tags/tag59.xml><?xml version="1.0" encoding="utf-8"?>
<p:tagLst xmlns:p="http://schemas.openxmlformats.org/presentationml/2006/main">
  <p:tag name="AS_UNIQUEID" val="124"/>
</p:tagLst>
</file>

<file path=ppt/tags/tag6.xml><?xml version="1.0" encoding="utf-8"?>
<p:tagLst xmlns:p="http://schemas.openxmlformats.org/presentationml/2006/main">
  <p:tag name="AS_UNIQUEID" val="44"/>
</p:tagLst>
</file>

<file path=ppt/tags/tag60.xml><?xml version="1.0" encoding="utf-8"?>
<p:tagLst xmlns:p="http://schemas.openxmlformats.org/presentationml/2006/main">
  <p:tag name="AS_UNIQUEID" val="118"/>
</p:tagLst>
</file>

<file path=ppt/tags/tag61.xml><?xml version="1.0" encoding="utf-8"?>
<p:tagLst xmlns:p="http://schemas.openxmlformats.org/presentationml/2006/main">
  <p:tag name="AS_UNIQUEID" val="124"/>
</p:tagLst>
</file>

<file path=ppt/tags/tag62.xml><?xml version="1.0" encoding="utf-8"?>
<p:tagLst xmlns:p="http://schemas.openxmlformats.org/presentationml/2006/main">
  <p:tag name="AS_UNIQUEID" val="118"/>
</p:tagLst>
</file>

<file path=ppt/tags/tag63.xml><?xml version="1.0" encoding="utf-8"?>
<p:tagLst xmlns:p="http://schemas.openxmlformats.org/presentationml/2006/main">
  <p:tag name="AS_UNIQUEID" val="124"/>
</p:tagLst>
</file>

<file path=ppt/tags/tag64.xml><?xml version="1.0" encoding="utf-8"?>
<p:tagLst xmlns:p="http://schemas.openxmlformats.org/presentationml/2006/main">
  <p:tag name="AS_UNIQUEID" val="118"/>
</p:tagLst>
</file>

<file path=ppt/tags/tag65.xml><?xml version="1.0" encoding="utf-8"?>
<p:tagLst xmlns:p="http://schemas.openxmlformats.org/presentationml/2006/main">
  <p:tag name="AS_UNIQUEID" val="124"/>
</p:tagLst>
</file>

<file path=ppt/tags/tag66.xml><?xml version="1.0" encoding="utf-8"?>
<p:tagLst xmlns:p="http://schemas.openxmlformats.org/presentationml/2006/main">
  <p:tag name="AS_UNIQUEID" val="118"/>
</p:tagLst>
</file>

<file path=ppt/tags/tag67.xml><?xml version="1.0" encoding="utf-8"?>
<p:tagLst xmlns:p="http://schemas.openxmlformats.org/presentationml/2006/main">
  <p:tag name="AS_UNIQUEID" val="124"/>
</p:tagLst>
</file>

<file path=ppt/tags/tag68.xml><?xml version="1.0" encoding="utf-8"?>
<p:tagLst xmlns:p="http://schemas.openxmlformats.org/presentationml/2006/main">
  <p:tag name="AS_UNIQUEID" val="118"/>
</p:tagLst>
</file>

<file path=ppt/tags/tag69.xml><?xml version="1.0" encoding="utf-8"?>
<p:tagLst xmlns:p="http://schemas.openxmlformats.org/presentationml/2006/main">
  <p:tag name="AS_UNIQUEID" val="124"/>
</p:tagLst>
</file>

<file path=ppt/tags/tag7.xml><?xml version="1.0" encoding="utf-8"?>
<p:tagLst xmlns:p="http://schemas.openxmlformats.org/presentationml/2006/main">
  <p:tag name="AS_UNIQUEID" val="46"/>
</p:tagLst>
</file>

<file path=ppt/tags/tag70.xml><?xml version="1.0" encoding="utf-8"?>
<p:tagLst xmlns:p="http://schemas.openxmlformats.org/presentationml/2006/main">
  <p:tag name="AS_UNIQUEID" val="118"/>
</p:tagLst>
</file>

<file path=ppt/tags/tag71.xml><?xml version="1.0" encoding="utf-8"?>
<p:tagLst xmlns:p="http://schemas.openxmlformats.org/presentationml/2006/main">
  <p:tag name="AS_UNIQUEID" val="124"/>
</p:tagLst>
</file>

<file path=ppt/tags/tag72.xml><?xml version="1.0" encoding="utf-8"?>
<p:tagLst xmlns:p="http://schemas.openxmlformats.org/presentationml/2006/main">
  <p:tag name="AS_UNIQUEID" val="118"/>
</p:tagLst>
</file>

<file path=ppt/tags/tag73.xml><?xml version="1.0" encoding="utf-8"?>
<p:tagLst xmlns:p="http://schemas.openxmlformats.org/presentationml/2006/main">
  <p:tag name="AS_UNIQUEID" val="124"/>
</p:tagLst>
</file>

<file path=ppt/tags/tag74.xml><?xml version="1.0" encoding="utf-8"?>
<p:tagLst xmlns:p="http://schemas.openxmlformats.org/presentationml/2006/main">
  <p:tag name="AS_UNIQUEID" val="118"/>
</p:tagLst>
</file>

<file path=ppt/tags/tag75.xml><?xml version="1.0" encoding="utf-8"?>
<p:tagLst xmlns:p="http://schemas.openxmlformats.org/presentationml/2006/main">
  <p:tag name="AS_UNIQUEID" val="124"/>
</p:tagLst>
</file>

<file path=ppt/tags/tag76.xml><?xml version="1.0" encoding="utf-8"?>
<p:tagLst xmlns:p="http://schemas.openxmlformats.org/presentationml/2006/main">
  <p:tag name="AS_UNIQUEID" val="118"/>
</p:tagLst>
</file>

<file path=ppt/tags/tag77.xml><?xml version="1.0" encoding="utf-8"?>
<p:tagLst xmlns:p="http://schemas.openxmlformats.org/presentationml/2006/main">
  <p:tag name="KSO_WM_UNIT_TABLE_BEAUTIFY" val="smartTable{6656a394-6304-4d53-9f20-4ed37a0fb069}"/>
  <p:tag name="TABLE_ENDDRAG_ORIGIN_RECT" val="731*255"/>
  <p:tag name="TABLE_ENDDRAG_RECT" val="105*160*731*255"/>
</p:tagLst>
</file>

<file path=ppt/tags/tag78.xml><?xml version="1.0" encoding="utf-8"?>
<p:tagLst xmlns:p="http://schemas.openxmlformats.org/presentationml/2006/main">
  <p:tag name="KSO_WM_UNIT_TABLE_BEAUTIFY" val="smartTable{6656a394-6304-4d53-9f20-4ed37a0fb069}"/>
</p:tagLst>
</file>

<file path=ppt/tags/tag79.xml><?xml version="1.0" encoding="utf-8"?>
<p:tagLst xmlns:p="http://schemas.openxmlformats.org/presentationml/2006/main">
  <p:tag name="AS_UNIQUEID" val="22"/>
</p:tagLst>
</file>

<file path=ppt/tags/tag8.xml><?xml version="1.0" encoding="utf-8"?>
<p:tagLst xmlns:p="http://schemas.openxmlformats.org/presentationml/2006/main">
  <p:tag name="AS_UNIQUEID" val="47"/>
</p:tagLst>
</file>

<file path=ppt/tags/tag80.xml><?xml version="1.0" encoding="utf-8"?>
<p:tagLst xmlns:p="http://schemas.openxmlformats.org/presentationml/2006/main">
  <p:tag name="AS_UNIQUEID" val="97"/>
</p:tagLst>
</file>

<file path=ppt/tags/tag81.xml><?xml version="1.0" encoding="utf-8"?>
<p:tagLst xmlns:p="http://schemas.openxmlformats.org/presentationml/2006/main">
  <p:tag name="AS_UNIQUEID" val="98"/>
</p:tagLst>
</file>

<file path=ppt/tags/tag82.xml><?xml version="1.0" encoding="utf-8"?>
<p:tagLst xmlns:p="http://schemas.openxmlformats.org/presentationml/2006/main">
  <p:tag name="AS_UNIQUEID" val="99"/>
</p:tagLst>
</file>

<file path=ppt/tags/tag83.xml><?xml version="1.0" encoding="utf-8"?>
<p:tagLst xmlns:p="http://schemas.openxmlformats.org/presentationml/2006/main">
  <p:tag name="AS_UNIQUEID" val="100"/>
</p:tagLst>
</file>

<file path=ppt/tags/tag84.xml><?xml version="1.0" encoding="utf-8"?>
<p:tagLst xmlns:p="http://schemas.openxmlformats.org/presentationml/2006/main">
  <p:tag name="AS_UNIQUEID" val="101"/>
</p:tagLst>
</file>

<file path=ppt/tags/tag85.xml><?xml version="1.0" encoding="utf-8"?>
<p:tagLst xmlns:p="http://schemas.openxmlformats.org/presentationml/2006/main">
  <p:tag name="AS_UNIQUEID" val="102"/>
</p:tagLst>
</file>

<file path=ppt/tags/tag86.xml><?xml version="1.0" encoding="utf-8"?>
<p:tagLst xmlns:p="http://schemas.openxmlformats.org/presentationml/2006/main">
  <p:tag name="AS_UNIQUEID" val="104"/>
</p:tagLst>
</file>

<file path=ppt/tags/tag87.xml><?xml version="1.0" encoding="utf-8"?>
<p:tagLst xmlns:p="http://schemas.openxmlformats.org/presentationml/2006/main">
  <p:tag name="AS_UNIQUEID" val="105"/>
</p:tagLst>
</file>

<file path=ppt/tags/tag88.xml><?xml version="1.0" encoding="utf-8"?>
<p:tagLst xmlns:p="http://schemas.openxmlformats.org/presentationml/2006/main">
  <p:tag name="AS_UNIQUEID" val="106"/>
</p:tagLst>
</file>

<file path=ppt/tags/tag89.xml><?xml version="1.0" encoding="utf-8"?>
<p:tagLst xmlns:p="http://schemas.openxmlformats.org/presentationml/2006/main">
  <p:tag name="AS_UNIQUEID" val="107"/>
</p:tagLst>
</file>

<file path=ppt/tags/tag9.xml><?xml version="1.0" encoding="utf-8"?>
<p:tagLst xmlns:p="http://schemas.openxmlformats.org/presentationml/2006/main">
  <p:tag name="AS_UNIQUEID" val="48"/>
</p:tagLst>
</file>

<file path=ppt/tags/tag9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MDM4M2UwMmMwNjVmMmRkMDBhM2IzYjdkN2VhNGJlZDEifQ=="/>
  <p:tag name="KSO_WPP_MARK_KEY" val="8bfaabba-a726-4374-915c-12c246251178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3684</Words>
  <Application>WPS 演示</Application>
  <PresentationFormat>自定义</PresentationFormat>
  <Paragraphs>450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黑体</vt:lpstr>
      <vt:lpstr>方正兰亭大黑_GBK</vt:lpstr>
      <vt:lpstr>等线</vt:lpstr>
      <vt:lpstr>方正粗黑宋简体</vt:lpstr>
      <vt:lpstr>华文楷体</vt:lpstr>
      <vt:lpstr>Times New Roman</vt:lpstr>
      <vt:lpstr>楷体_GB2312</vt:lpstr>
      <vt:lpstr>新宋体</vt:lpstr>
      <vt:lpstr>Arial Unicode MS</vt:lpstr>
      <vt:lpstr>Calibri Light</vt:lpstr>
      <vt:lpstr>Calibri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第一PPT模板网-WWW.1PPT.COM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lastModifiedBy>admin</cp:lastModifiedBy>
  <cp:revision>24</cp:revision>
  <cp:lastPrinted>2023-03-28T14:33:00Z</cp:lastPrinted>
  <dcterms:created xsi:type="dcterms:W3CDTF">2023-03-28T14:33:00Z</dcterms:created>
  <dcterms:modified xsi:type="dcterms:W3CDTF">2025-03-18T00:12:13Z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D7FFF1432ED94A0E999FFE1685D63CF2</vt:lpwstr>
  </property>
  <property fmtid="{D5CDD505-2E9C-101B-9397-08002B2CF9AE}" pid="3" name="KSOProductBuildVer">
    <vt:lpwstr>2052-11.8.2.12094</vt:lpwstr>
  </property>
</Properties>
</file>