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9"/>
  </p:handoutMasterIdLst>
  <p:sldIdLst>
    <p:sldId id="357" r:id="rId3"/>
    <p:sldId id="359" r:id="rId5"/>
    <p:sldId id="377" r:id="rId6"/>
    <p:sldId id="378" r:id="rId7"/>
    <p:sldId id="362" r:id="rId8"/>
    <p:sldId id="379" r:id="rId9"/>
    <p:sldId id="380" r:id="rId10"/>
    <p:sldId id="382" r:id="rId11"/>
    <p:sldId id="363" r:id="rId12"/>
    <p:sldId id="381" r:id="rId13"/>
    <p:sldId id="338" r:id="rId14"/>
    <p:sldId id="395" r:id="rId15"/>
    <p:sldId id="396" r:id="rId16"/>
    <p:sldId id="397" r:id="rId17"/>
    <p:sldId id="319" r:id="rId18"/>
  </p:sldIdLst>
  <p:sldSz cx="12192000" cy="6858000"/>
  <p:notesSz cx="6858000" cy="9144000"/>
  <p:embeddedFontLst>
    <p:embeddedFont>
      <p:font typeface="黑体" panose="02010609060101010101" charset="-122"/>
      <p:regular r:id="rId24"/>
    </p:embeddedFont>
    <p:embeddedFont>
      <p:font typeface="微软雅黑" panose="020B0503020204020204" pitchFamily="34" charset="-122"/>
      <p:regular r:id="rId25"/>
    </p:embeddedFont>
    <p:embeddedFont>
      <p:font typeface="等线" panose="02010600030101010101" charset="-122"/>
      <p:regular r:id="rId26"/>
    </p:embeddedFont>
    <p:embeddedFont>
      <p:font typeface="Calibri" panose="020F0502020204030204" charset="0"/>
      <p:regular r:id="rId27"/>
      <p:bold r:id="rId28"/>
      <p:italic r:id="rId29"/>
      <p:boldItalic r:id="rId30"/>
    </p:embeddedFont>
    <p:embeddedFont>
      <p:font typeface="Calibri Light" panose="020F0302020204030204" charset="0"/>
      <p:regular r:id="rId31"/>
      <p:italic r:id="rId32"/>
    </p:embeddedFont>
    <p:embeddedFont>
      <p:font typeface="楷体" panose="02010609060101010101" charset="-122"/>
      <p:regular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维" initials="李维" lastIdx="0" clrIdx="0"/>
  <p:cmAuthor id="2" name="Administrator" initials="A" lastIdx="0" clrIdx="1"/>
  <p:cmAuthor id="3" name="陈菁菁" initials="Chen" lastIdx="0" clrIdx="2"/>
  <p:cmAuthor id="4" name="李 晓萌" initials="李"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E97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660"/>
  </p:normalViewPr>
  <p:slideViewPr>
    <p:cSldViewPr snapToGrid="0" showGuides="1">
      <p:cViewPr>
        <p:scale>
          <a:sx n="80" d="100"/>
          <a:sy n="80" d="100"/>
        </p:scale>
        <p:origin x="-1908" y="-858"/>
      </p:cViewPr>
      <p:guideLst>
        <p:guide orient="horz" pos="2174"/>
        <p:guide pos="3824"/>
      </p:guideLst>
    </p:cSldViewPr>
  </p:slideViewPr>
  <p:notesTextViewPr>
    <p:cViewPr>
      <p:scale>
        <a:sx n="1" d="1"/>
        <a:sy n="1" d="1"/>
      </p:scale>
      <p:origin x="0" y="0"/>
    </p:cViewPr>
  </p:notesTextViewPr>
  <p:notesViewPr>
    <p:cSldViewPr snapToGrid="0">
      <p:cViewPr varScale="1">
        <p:scale>
          <a:sx n="94" d="100"/>
          <a:sy n="94" d="100"/>
        </p:scale>
        <p:origin x="2266" y="8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09.xml"/><Relationship Id="rId33" Type="http://schemas.openxmlformats.org/officeDocument/2006/relationships/font" Target="fonts/font10.fntdata"/><Relationship Id="rId32" Type="http://schemas.openxmlformats.org/officeDocument/2006/relationships/font" Target="fonts/font9.fntdata"/><Relationship Id="rId31" Type="http://schemas.openxmlformats.org/officeDocument/2006/relationships/font" Target="fonts/font8.fntdata"/><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705BDB8-01BA-467A-8FFF-CB012140F9B2}" type="doc">
      <dgm:prSet loTypeId="urn:microsoft.com/office/officeart/2005/8/layout/process1" loCatId="process" qsTypeId="urn:microsoft.com/office/officeart/2005/8/quickstyle/simple3" qsCatId="simple" csTypeId="urn:microsoft.com/office/officeart/2005/8/colors/accent4_4" csCatId="colorful" phldr="1"/>
      <dgm:spPr/>
    </dgm:pt>
    <dgm:pt modelId="{AD207A1A-65B0-4A1E-B9E8-E83316BB27FB}">
      <dgm:prSet phldrT="[文本]"/>
      <dgm:spPr/>
      <dgm:t>
        <a:bodyPr/>
        <a:lstStyle/>
        <a:p>
          <a:r>
            <a:rPr lang="zh-CN" altLang="en-US" b="1" dirty="0"/>
            <a:t>分析问题</a:t>
          </a:r>
        </a:p>
      </dgm:t>
    </dgm:pt>
    <dgm:pt modelId="{52FE0F6E-5175-4D10-AB3B-8BFF4CCF8A7B}" cxnId="{9D4EAEB4-0045-475B-B9FB-945D98FDB72F}" type="parTrans">
      <dgm:prSet/>
      <dgm:spPr/>
      <dgm:t>
        <a:bodyPr/>
        <a:lstStyle/>
        <a:p>
          <a:endParaRPr lang="zh-CN" altLang="en-US" b="1"/>
        </a:p>
      </dgm:t>
    </dgm:pt>
    <dgm:pt modelId="{5A7C21F1-81AF-48F2-801E-8E267FFB149D}" cxnId="{9D4EAEB4-0045-475B-B9FB-945D98FDB72F}" type="sibTrans">
      <dgm:prSet/>
      <dgm:spPr/>
      <dgm:t>
        <a:bodyPr/>
        <a:lstStyle/>
        <a:p>
          <a:endParaRPr lang="zh-CN" altLang="en-US" b="1"/>
        </a:p>
      </dgm:t>
    </dgm:pt>
    <dgm:pt modelId="{79018E3A-CEA1-4A53-8FD9-A6D25C12B27A}">
      <dgm:prSet phldrT="[文本]"/>
      <dgm:spPr/>
      <dgm:t>
        <a:bodyPr/>
        <a:lstStyle/>
        <a:p>
          <a:r>
            <a:rPr lang="zh-CN" altLang="en-US" b="1" dirty="0"/>
            <a:t>编写程序</a:t>
          </a:r>
        </a:p>
      </dgm:t>
    </dgm:pt>
    <dgm:pt modelId="{D9949962-9B74-4656-BD5E-AABB2DDCE19B}" cxnId="{DEC96848-2711-4456-8DD5-7C6A01631009}" type="parTrans">
      <dgm:prSet/>
      <dgm:spPr/>
      <dgm:t>
        <a:bodyPr/>
        <a:lstStyle/>
        <a:p>
          <a:endParaRPr lang="zh-CN" altLang="en-US" b="1"/>
        </a:p>
      </dgm:t>
    </dgm:pt>
    <dgm:pt modelId="{CA61C756-4076-45A0-8C17-664DCA79C478}" cxnId="{DEC96848-2711-4456-8DD5-7C6A01631009}" type="sibTrans">
      <dgm:prSet/>
      <dgm:spPr/>
      <dgm:t>
        <a:bodyPr/>
        <a:lstStyle/>
        <a:p>
          <a:endParaRPr lang="zh-CN" altLang="en-US" b="1"/>
        </a:p>
      </dgm:t>
    </dgm:pt>
    <dgm:pt modelId="{B0458E07-F564-4257-9DC7-A950E0674449}">
      <dgm:prSet phldrT="[文本]"/>
      <dgm:spPr/>
      <dgm:t>
        <a:bodyPr/>
        <a:lstStyle/>
        <a:p>
          <a:r>
            <a:rPr lang="zh-CN" altLang="en-US" b="1" dirty="0"/>
            <a:t>调试运行程序</a:t>
          </a:r>
        </a:p>
      </dgm:t>
    </dgm:pt>
    <dgm:pt modelId="{7CCDFC92-F1C9-4144-9241-F9BE58F94CEC}" cxnId="{75EE23F8-9122-42A4-9962-C0A419579CA3}" type="parTrans">
      <dgm:prSet/>
      <dgm:spPr/>
      <dgm:t>
        <a:bodyPr/>
        <a:lstStyle/>
        <a:p>
          <a:endParaRPr lang="zh-CN" altLang="en-US" b="1"/>
        </a:p>
      </dgm:t>
    </dgm:pt>
    <dgm:pt modelId="{2F0CFA31-9C70-46A2-A07F-CCB9475FEDF9}" cxnId="{75EE23F8-9122-42A4-9962-C0A419579CA3}" type="sibTrans">
      <dgm:prSet/>
      <dgm:spPr/>
      <dgm:t>
        <a:bodyPr/>
        <a:lstStyle/>
        <a:p>
          <a:endParaRPr lang="zh-CN" altLang="en-US" b="1"/>
        </a:p>
      </dgm:t>
    </dgm:pt>
    <dgm:pt modelId="{3F09A29A-79CD-45B9-9BAB-F07684F6A179}">
      <dgm:prSet/>
      <dgm:spPr/>
      <dgm:t>
        <a:bodyPr/>
        <a:lstStyle/>
        <a:p>
          <a:r>
            <a:rPr lang="zh-CN" altLang="en-US" b="1" dirty="0"/>
            <a:t>设计算法</a:t>
          </a:r>
        </a:p>
      </dgm:t>
    </dgm:pt>
    <dgm:pt modelId="{47EFABBC-B0A5-4907-B57A-71580A2D9C4E}" cxnId="{34E4B0D5-34E5-4AA8-BD48-321D5A0150F5}" type="parTrans">
      <dgm:prSet/>
      <dgm:spPr/>
      <dgm:t>
        <a:bodyPr/>
        <a:lstStyle/>
        <a:p>
          <a:endParaRPr lang="zh-CN" altLang="en-US" b="1"/>
        </a:p>
      </dgm:t>
    </dgm:pt>
    <dgm:pt modelId="{661779C9-6861-4443-9506-19A0E2D897D4}" cxnId="{34E4B0D5-34E5-4AA8-BD48-321D5A0150F5}" type="sibTrans">
      <dgm:prSet/>
      <dgm:spPr/>
      <dgm:t>
        <a:bodyPr/>
        <a:lstStyle/>
        <a:p>
          <a:endParaRPr lang="zh-CN" altLang="en-US" b="1"/>
        </a:p>
      </dgm:t>
    </dgm:pt>
    <dgm:pt modelId="{FA246165-5B5F-4D92-A922-26DB23CCB667}" type="pres">
      <dgm:prSet presAssocID="{7705BDB8-01BA-467A-8FFF-CB012140F9B2}" presName="Name0" presStyleCnt="0">
        <dgm:presLayoutVars>
          <dgm:dir/>
          <dgm:resizeHandles val="exact"/>
        </dgm:presLayoutVars>
      </dgm:prSet>
      <dgm:spPr/>
    </dgm:pt>
    <dgm:pt modelId="{C69933CE-E145-4C56-88F5-CB95E9120DC1}" type="pres">
      <dgm:prSet presAssocID="{AD207A1A-65B0-4A1E-B9E8-E83316BB27FB}" presName="node" presStyleLbl="node1" presStyleIdx="0" presStyleCnt="4">
        <dgm:presLayoutVars>
          <dgm:bulletEnabled val="1"/>
        </dgm:presLayoutVars>
      </dgm:prSet>
      <dgm:spPr/>
      <dgm:t>
        <a:bodyPr/>
        <a:lstStyle/>
        <a:p>
          <a:endParaRPr lang="zh-CN" altLang="en-US"/>
        </a:p>
      </dgm:t>
    </dgm:pt>
    <dgm:pt modelId="{6271E786-B6BA-48DB-B7E8-4E4CA4DE0A58}" type="pres">
      <dgm:prSet presAssocID="{5A7C21F1-81AF-48F2-801E-8E267FFB149D}" presName="sibTrans" presStyleLbl="sibTrans2D1" presStyleIdx="0" presStyleCnt="3"/>
      <dgm:spPr/>
      <dgm:t>
        <a:bodyPr/>
        <a:lstStyle/>
        <a:p>
          <a:endParaRPr lang="zh-CN" altLang="en-US"/>
        </a:p>
      </dgm:t>
    </dgm:pt>
    <dgm:pt modelId="{752E6228-E921-4253-8926-8F5FD59D37AF}" type="pres">
      <dgm:prSet presAssocID="{5A7C21F1-81AF-48F2-801E-8E267FFB149D}" presName="connectorText" presStyleLbl="sibTrans2D1" presStyleIdx="0" presStyleCnt="3"/>
      <dgm:spPr/>
      <dgm:t>
        <a:bodyPr/>
        <a:lstStyle/>
        <a:p>
          <a:endParaRPr lang="zh-CN" altLang="en-US"/>
        </a:p>
      </dgm:t>
    </dgm:pt>
    <dgm:pt modelId="{EEE012CC-7222-44C6-923E-F993C76EC1BE}" type="pres">
      <dgm:prSet presAssocID="{3F09A29A-79CD-45B9-9BAB-F07684F6A179}" presName="node" presStyleLbl="node1" presStyleIdx="1" presStyleCnt="4">
        <dgm:presLayoutVars>
          <dgm:bulletEnabled val="1"/>
        </dgm:presLayoutVars>
      </dgm:prSet>
      <dgm:spPr/>
      <dgm:t>
        <a:bodyPr/>
        <a:lstStyle/>
        <a:p>
          <a:endParaRPr lang="zh-CN" altLang="en-US"/>
        </a:p>
      </dgm:t>
    </dgm:pt>
    <dgm:pt modelId="{E32A5C10-2CC1-48A3-B923-989C676C0AD2}" type="pres">
      <dgm:prSet presAssocID="{661779C9-6861-4443-9506-19A0E2D897D4}" presName="sibTrans" presStyleLbl="sibTrans2D1" presStyleIdx="1" presStyleCnt="3"/>
      <dgm:spPr/>
      <dgm:t>
        <a:bodyPr/>
        <a:lstStyle/>
        <a:p>
          <a:endParaRPr lang="zh-CN" altLang="en-US"/>
        </a:p>
      </dgm:t>
    </dgm:pt>
    <dgm:pt modelId="{619A3A8A-0D96-45FB-83CA-A6338BAA90BE}" type="pres">
      <dgm:prSet presAssocID="{661779C9-6861-4443-9506-19A0E2D897D4}" presName="connectorText" presStyleLbl="sibTrans2D1" presStyleIdx="1" presStyleCnt="3"/>
      <dgm:spPr/>
      <dgm:t>
        <a:bodyPr/>
        <a:lstStyle/>
        <a:p>
          <a:endParaRPr lang="zh-CN" altLang="en-US"/>
        </a:p>
      </dgm:t>
    </dgm:pt>
    <dgm:pt modelId="{73611F40-C651-4EF6-82F3-A13BE47EB30A}" type="pres">
      <dgm:prSet presAssocID="{79018E3A-CEA1-4A53-8FD9-A6D25C12B27A}" presName="node" presStyleLbl="node1" presStyleIdx="2" presStyleCnt="4">
        <dgm:presLayoutVars>
          <dgm:bulletEnabled val="1"/>
        </dgm:presLayoutVars>
      </dgm:prSet>
      <dgm:spPr/>
      <dgm:t>
        <a:bodyPr/>
        <a:lstStyle/>
        <a:p>
          <a:endParaRPr lang="zh-CN" altLang="en-US"/>
        </a:p>
      </dgm:t>
    </dgm:pt>
    <dgm:pt modelId="{2E5B6E26-853A-4E3B-B6B5-A3E944DF8FD4}" type="pres">
      <dgm:prSet presAssocID="{CA61C756-4076-45A0-8C17-664DCA79C478}" presName="sibTrans" presStyleLbl="sibTrans2D1" presStyleIdx="2" presStyleCnt="3"/>
      <dgm:spPr/>
      <dgm:t>
        <a:bodyPr/>
        <a:lstStyle/>
        <a:p>
          <a:endParaRPr lang="zh-CN" altLang="en-US"/>
        </a:p>
      </dgm:t>
    </dgm:pt>
    <dgm:pt modelId="{E9B2095F-0689-41B8-B445-824540DC9479}" type="pres">
      <dgm:prSet presAssocID="{CA61C756-4076-45A0-8C17-664DCA79C478}" presName="connectorText" presStyleLbl="sibTrans2D1" presStyleIdx="2" presStyleCnt="3"/>
      <dgm:spPr/>
      <dgm:t>
        <a:bodyPr/>
        <a:lstStyle/>
        <a:p>
          <a:endParaRPr lang="zh-CN" altLang="en-US"/>
        </a:p>
      </dgm:t>
    </dgm:pt>
    <dgm:pt modelId="{EB0F73F5-0349-41AD-895A-BE8A760004E6}" type="pres">
      <dgm:prSet presAssocID="{B0458E07-F564-4257-9DC7-A950E0674449}" presName="node" presStyleLbl="node1" presStyleIdx="3" presStyleCnt="4" custScaleX="147671" custScaleY="118419">
        <dgm:presLayoutVars>
          <dgm:bulletEnabled val="1"/>
        </dgm:presLayoutVars>
      </dgm:prSet>
      <dgm:spPr/>
      <dgm:t>
        <a:bodyPr/>
        <a:lstStyle/>
        <a:p>
          <a:endParaRPr lang="zh-CN" altLang="en-US"/>
        </a:p>
      </dgm:t>
    </dgm:pt>
  </dgm:ptLst>
  <dgm:cxnLst>
    <dgm:cxn modelId="{21BAEDAC-46A2-44B8-9681-9B54D54E3F12}" type="presOf" srcId="{AD207A1A-65B0-4A1E-B9E8-E83316BB27FB}" destId="{C69933CE-E145-4C56-88F5-CB95E9120DC1}" srcOrd="0" destOrd="0" presId="urn:microsoft.com/office/officeart/2005/8/layout/process1"/>
    <dgm:cxn modelId="{9D4EAEB4-0045-475B-B9FB-945D98FDB72F}" srcId="{7705BDB8-01BA-467A-8FFF-CB012140F9B2}" destId="{AD207A1A-65B0-4A1E-B9E8-E83316BB27FB}" srcOrd="0" destOrd="0" parTransId="{52FE0F6E-5175-4D10-AB3B-8BFF4CCF8A7B}" sibTransId="{5A7C21F1-81AF-48F2-801E-8E267FFB149D}"/>
    <dgm:cxn modelId="{3B3D1466-721C-47A0-A2AA-B8B5E5504753}" type="presOf" srcId="{B0458E07-F564-4257-9DC7-A950E0674449}" destId="{EB0F73F5-0349-41AD-895A-BE8A760004E6}" srcOrd="0" destOrd="0" presId="urn:microsoft.com/office/officeart/2005/8/layout/process1"/>
    <dgm:cxn modelId="{DCEEF5E8-1530-42B0-BABA-A78148745572}" type="presOf" srcId="{79018E3A-CEA1-4A53-8FD9-A6D25C12B27A}" destId="{73611F40-C651-4EF6-82F3-A13BE47EB30A}" srcOrd="0" destOrd="0" presId="urn:microsoft.com/office/officeart/2005/8/layout/process1"/>
    <dgm:cxn modelId="{DEC96848-2711-4456-8DD5-7C6A01631009}" srcId="{7705BDB8-01BA-467A-8FFF-CB012140F9B2}" destId="{79018E3A-CEA1-4A53-8FD9-A6D25C12B27A}" srcOrd="2" destOrd="0" parTransId="{D9949962-9B74-4656-BD5E-AABB2DDCE19B}" sibTransId="{CA61C756-4076-45A0-8C17-664DCA79C478}"/>
    <dgm:cxn modelId="{34E4B0D5-34E5-4AA8-BD48-321D5A0150F5}" srcId="{7705BDB8-01BA-467A-8FFF-CB012140F9B2}" destId="{3F09A29A-79CD-45B9-9BAB-F07684F6A179}" srcOrd="1" destOrd="0" parTransId="{47EFABBC-B0A5-4907-B57A-71580A2D9C4E}" sibTransId="{661779C9-6861-4443-9506-19A0E2D897D4}"/>
    <dgm:cxn modelId="{53A991A3-A986-4BC9-B25F-39548A70E533}" type="presOf" srcId="{3F09A29A-79CD-45B9-9BAB-F07684F6A179}" destId="{EEE012CC-7222-44C6-923E-F993C76EC1BE}" srcOrd="0" destOrd="0" presId="urn:microsoft.com/office/officeart/2005/8/layout/process1"/>
    <dgm:cxn modelId="{56C04574-8B1A-4132-8D48-639EE7F38E58}" type="presOf" srcId="{5A7C21F1-81AF-48F2-801E-8E267FFB149D}" destId="{6271E786-B6BA-48DB-B7E8-4E4CA4DE0A58}" srcOrd="0" destOrd="0" presId="urn:microsoft.com/office/officeart/2005/8/layout/process1"/>
    <dgm:cxn modelId="{D24B4E06-BD38-4685-B5CD-94ACC7E989DE}" type="presOf" srcId="{CA61C756-4076-45A0-8C17-664DCA79C478}" destId="{E9B2095F-0689-41B8-B445-824540DC9479}" srcOrd="1" destOrd="0" presId="urn:microsoft.com/office/officeart/2005/8/layout/process1"/>
    <dgm:cxn modelId="{86BA94D6-541E-4AD3-A287-A0B5CDC26E7B}" type="presOf" srcId="{7705BDB8-01BA-467A-8FFF-CB012140F9B2}" destId="{FA246165-5B5F-4D92-A922-26DB23CCB667}" srcOrd="0" destOrd="0" presId="urn:microsoft.com/office/officeart/2005/8/layout/process1"/>
    <dgm:cxn modelId="{75EE23F8-9122-42A4-9962-C0A419579CA3}" srcId="{7705BDB8-01BA-467A-8FFF-CB012140F9B2}" destId="{B0458E07-F564-4257-9DC7-A950E0674449}" srcOrd="3" destOrd="0" parTransId="{7CCDFC92-F1C9-4144-9241-F9BE58F94CEC}" sibTransId="{2F0CFA31-9C70-46A2-A07F-CCB9475FEDF9}"/>
    <dgm:cxn modelId="{8FC1BBAB-0CC5-4F21-B8BF-62C6E7845334}" type="presOf" srcId="{5A7C21F1-81AF-48F2-801E-8E267FFB149D}" destId="{752E6228-E921-4253-8926-8F5FD59D37AF}" srcOrd="1" destOrd="0" presId="urn:microsoft.com/office/officeart/2005/8/layout/process1"/>
    <dgm:cxn modelId="{CBE3A023-D5E9-4BA4-A466-347620120E36}" type="presOf" srcId="{661779C9-6861-4443-9506-19A0E2D897D4}" destId="{E32A5C10-2CC1-48A3-B923-989C676C0AD2}" srcOrd="0" destOrd="0" presId="urn:microsoft.com/office/officeart/2005/8/layout/process1"/>
    <dgm:cxn modelId="{3786E5DE-0B02-4C9F-B935-5D1EBAD0722D}" type="presOf" srcId="{661779C9-6861-4443-9506-19A0E2D897D4}" destId="{619A3A8A-0D96-45FB-83CA-A6338BAA90BE}" srcOrd="1" destOrd="0" presId="urn:microsoft.com/office/officeart/2005/8/layout/process1"/>
    <dgm:cxn modelId="{5A65B59A-455D-437C-9BD1-6245DAF50A10}" type="presOf" srcId="{CA61C756-4076-45A0-8C17-664DCA79C478}" destId="{2E5B6E26-853A-4E3B-B6B5-A3E944DF8FD4}" srcOrd="0" destOrd="0" presId="urn:microsoft.com/office/officeart/2005/8/layout/process1"/>
    <dgm:cxn modelId="{181E5165-E01E-48DA-B293-8391E1C7B8A5}" type="presParOf" srcId="{FA246165-5B5F-4D92-A922-26DB23CCB667}" destId="{C69933CE-E145-4C56-88F5-CB95E9120DC1}" srcOrd="0" destOrd="0" presId="urn:microsoft.com/office/officeart/2005/8/layout/process1"/>
    <dgm:cxn modelId="{B9D7AB46-5037-4FB8-9180-2E6236DEBB25}" type="presParOf" srcId="{FA246165-5B5F-4D92-A922-26DB23CCB667}" destId="{6271E786-B6BA-48DB-B7E8-4E4CA4DE0A58}" srcOrd="1" destOrd="0" presId="urn:microsoft.com/office/officeart/2005/8/layout/process1"/>
    <dgm:cxn modelId="{D9EE83F5-F3D1-4359-BC81-13697DB1C99E}" type="presParOf" srcId="{6271E786-B6BA-48DB-B7E8-4E4CA4DE0A58}" destId="{752E6228-E921-4253-8926-8F5FD59D37AF}" srcOrd="0" destOrd="0" presId="urn:microsoft.com/office/officeart/2005/8/layout/process1"/>
    <dgm:cxn modelId="{4A61B67B-ADD4-48C1-B97B-75B76774975D}" type="presParOf" srcId="{FA246165-5B5F-4D92-A922-26DB23CCB667}" destId="{EEE012CC-7222-44C6-923E-F993C76EC1BE}" srcOrd="2" destOrd="0" presId="urn:microsoft.com/office/officeart/2005/8/layout/process1"/>
    <dgm:cxn modelId="{DB87A29E-FE3D-474D-9EDD-0DEFB802C9AC}" type="presParOf" srcId="{FA246165-5B5F-4D92-A922-26DB23CCB667}" destId="{E32A5C10-2CC1-48A3-B923-989C676C0AD2}" srcOrd="3" destOrd="0" presId="urn:microsoft.com/office/officeart/2005/8/layout/process1"/>
    <dgm:cxn modelId="{1E38CB2E-F380-4B05-B4EE-D11B3CEAB85A}" type="presParOf" srcId="{E32A5C10-2CC1-48A3-B923-989C676C0AD2}" destId="{619A3A8A-0D96-45FB-83CA-A6338BAA90BE}" srcOrd="0" destOrd="0" presId="urn:microsoft.com/office/officeart/2005/8/layout/process1"/>
    <dgm:cxn modelId="{8C33E49A-5CDB-4D7E-9308-C2201D5B6EF5}" type="presParOf" srcId="{FA246165-5B5F-4D92-A922-26DB23CCB667}" destId="{73611F40-C651-4EF6-82F3-A13BE47EB30A}" srcOrd="4" destOrd="0" presId="urn:microsoft.com/office/officeart/2005/8/layout/process1"/>
    <dgm:cxn modelId="{6E3C99E2-1F77-452E-B570-ECBCBE4C0FA0}" type="presParOf" srcId="{FA246165-5B5F-4D92-A922-26DB23CCB667}" destId="{2E5B6E26-853A-4E3B-B6B5-A3E944DF8FD4}" srcOrd="5" destOrd="0" presId="urn:microsoft.com/office/officeart/2005/8/layout/process1"/>
    <dgm:cxn modelId="{FDCAB24C-1ED1-40DC-8CD6-A6209F5E6665}" type="presParOf" srcId="{2E5B6E26-853A-4E3B-B6B5-A3E944DF8FD4}" destId="{E9B2095F-0689-41B8-B445-824540DC9479}" srcOrd="0" destOrd="0" presId="urn:microsoft.com/office/officeart/2005/8/layout/process1"/>
    <dgm:cxn modelId="{28472B01-8CFF-4DF4-B5FD-3CD61CD2A868}" type="presParOf" srcId="{FA246165-5B5F-4D92-A922-26DB23CCB667}" destId="{EB0F73F5-0349-41AD-895A-BE8A760004E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844155" cy="1367790"/>
        <a:chOff x="0" y="0"/>
        <a:chExt cx="7844155" cy="1367790"/>
      </a:xfrm>
    </dsp:grpSpPr>
    <dsp:sp modelId="{C69933CE-E145-4C56-88F5-CB95E9120DC1}">
      <dsp:nvSpPr>
        <dsp:cNvPr id="3" name="圆角矩形 2"/>
        <dsp:cNvSpPr/>
      </dsp:nvSpPr>
      <dsp:spPr bwMode="white">
        <a:xfrm>
          <a:off x="0" y="231348"/>
          <a:ext cx="1508491" cy="905095"/>
        </a:xfrm>
        <a:prstGeom prst="roundRect">
          <a:avLst>
            <a:gd name="adj" fmla="val 10000"/>
          </a:avLst>
        </a:prstGeom>
        <a:sp3d prstMaterial="dkEdge">
          <a:bevelT w="8200" h="38100"/>
        </a:sp3d>
      </dsp:spPr>
      <dsp:style>
        <a:lnRef idx="0">
          <a:schemeClr val="lt1"/>
        </a:lnRef>
        <a:fillRef idx="2">
          <a:schemeClr val="accent4">
            <a:shade val="50000"/>
            <a:hueOff val="0"/>
            <a:satOff val="0"/>
            <a:lumOff val="0"/>
            <a:alpha val="100000"/>
          </a:schemeClr>
        </a:fillRef>
        <a:effectRef idx="1">
          <a:scrgbClr r="0" g="0" b="0"/>
        </a:effectRef>
        <a:fontRef idx="minor">
          <a:schemeClr val="dk1"/>
        </a:fontRef>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b="1" dirty="0"/>
            <a:t>分析问题</a:t>
          </a:r>
        </a:p>
      </dsp:txBody>
      <dsp:txXfrm>
        <a:off x="0" y="231348"/>
        <a:ext cx="1508491" cy="905095"/>
      </dsp:txXfrm>
    </dsp:sp>
    <dsp:sp modelId="{6271E786-B6BA-48DB-B7E8-4E4CA4DE0A58}">
      <dsp:nvSpPr>
        <dsp:cNvPr id="4" name="右箭头 3"/>
        <dsp:cNvSpPr/>
      </dsp:nvSpPr>
      <dsp:spPr bwMode="white">
        <a:xfrm>
          <a:off x="1650290" y="496842"/>
          <a:ext cx="319800" cy="374106"/>
        </a:xfrm>
        <a:prstGeom prst="rightArrow">
          <a:avLst>
            <a:gd name="adj1" fmla="val 60000"/>
            <a:gd name="adj2" fmla="val 50000"/>
          </a:avLst>
        </a:prstGeom>
      </dsp:spPr>
      <dsp:style>
        <a:lnRef idx="0">
          <a:schemeClr val="accent4">
            <a:shade val="90000"/>
            <a:hueOff val="0"/>
            <a:satOff val="0"/>
            <a:lumOff val="0"/>
            <a:alpha val="100000"/>
          </a:schemeClr>
        </a:lnRef>
        <a:fillRef idx="2">
          <a:schemeClr val="accent4">
            <a:shade val="90000"/>
            <a:hueOff val="0"/>
            <a:satOff val="0"/>
            <a:lumOff val="0"/>
            <a:alpha val="100000"/>
          </a:schemeClr>
        </a:fillRef>
        <a:effectRef idx="1">
          <a:scrgbClr r="0" g="0" b="0"/>
        </a:effectRef>
        <a:fontRef idx="minor">
          <a:schemeClr val="dk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b="1"/>
        </a:p>
      </dsp:txBody>
      <dsp:txXfrm>
        <a:off x="1650290" y="496842"/>
        <a:ext cx="319800" cy="374106"/>
      </dsp:txXfrm>
    </dsp:sp>
    <dsp:sp modelId="{EEE012CC-7222-44C6-923E-F993C76EC1BE}">
      <dsp:nvSpPr>
        <dsp:cNvPr id="5" name="圆角矩形 4"/>
        <dsp:cNvSpPr/>
      </dsp:nvSpPr>
      <dsp:spPr bwMode="white">
        <a:xfrm>
          <a:off x="2111888" y="231348"/>
          <a:ext cx="1508491" cy="905095"/>
        </a:xfrm>
        <a:prstGeom prst="roundRect">
          <a:avLst>
            <a:gd name="adj" fmla="val 10000"/>
          </a:avLst>
        </a:prstGeom>
        <a:sp3d prstMaterial="dkEdge">
          <a:bevelT w="8200" h="38100"/>
        </a:sp3d>
      </dsp:spPr>
      <dsp:style>
        <a:lnRef idx="0">
          <a:schemeClr val="lt1"/>
        </a:lnRef>
        <a:fillRef idx="2">
          <a:schemeClr val="accent4">
            <a:shade val="50000"/>
            <a:hueOff val="-300000"/>
            <a:satOff val="0"/>
            <a:lumOff val="24118"/>
            <a:alpha val="100000"/>
          </a:schemeClr>
        </a:fillRef>
        <a:effectRef idx="1">
          <a:scrgbClr r="0" g="0" b="0"/>
        </a:effectRef>
        <a:fontRef idx="minor">
          <a:schemeClr val="dk1"/>
        </a:fontRef>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b="1" dirty="0"/>
            <a:t>设计算法</a:t>
          </a:r>
        </a:p>
      </dsp:txBody>
      <dsp:txXfrm>
        <a:off x="2111888" y="231348"/>
        <a:ext cx="1508491" cy="905095"/>
      </dsp:txXfrm>
    </dsp:sp>
    <dsp:sp modelId="{E32A5C10-2CC1-48A3-B923-989C676C0AD2}">
      <dsp:nvSpPr>
        <dsp:cNvPr id="6" name="右箭头 5"/>
        <dsp:cNvSpPr/>
      </dsp:nvSpPr>
      <dsp:spPr bwMode="white">
        <a:xfrm>
          <a:off x="3762177" y="496842"/>
          <a:ext cx="319800" cy="374106"/>
        </a:xfrm>
        <a:prstGeom prst="rightArrow">
          <a:avLst>
            <a:gd name="adj1" fmla="val 60000"/>
            <a:gd name="adj2" fmla="val 50000"/>
          </a:avLst>
        </a:prstGeom>
      </dsp:spPr>
      <dsp:style>
        <a:lnRef idx="0">
          <a:schemeClr val="accent4">
            <a:shade val="90000"/>
            <a:hueOff val="-440000"/>
            <a:satOff val="0"/>
            <a:lumOff val="26405"/>
            <a:alpha val="100000"/>
          </a:schemeClr>
        </a:lnRef>
        <a:fillRef idx="2">
          <a:schemeClr val="accent4">
            <a:shade val="90000"/>
            <a:hueOff val="-440000"/>
            <a:satOff val="0"/>
            <a:lumOff val="26405"/>
            <a:alpha val="100000"/>
          </a:schemeClr>
        </a:fillRef>
        <a:effectRef idx="1">
          <a:scrgbClr r="0" g="0" b="0"/>
        </a:effectRef>
        <a:fontRef idx="minor">
          <a:schemeClr val="dk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b="1"/>
        </a:p>
      </dsp:txBody>
      <dsp:txXfrm>
        <a:off x="3762177" y="496842"/>
        <a:ext cx="319800" cy="374106"/>
      </dsp:txXfrm>
    </dsp:sp>
    <dsp:sp modelId="{73611F40-C651-4EF6-82F3-A13BE47EB30A}">
      <dsp:nvSpPr>
        <dsp:cNvPr id="7" name="圆角矩形 6"/>
        <dsp:cNvSpPr/>
      </dsp:nvSpPr>
      <dsp:spPr bwMode="white">
        <a:xfrm>
          <a:off x="4223776" y="231348"/>
          <a:ext cx="1508491" cy="905095"/>
        </a:xfrm>
        <a:prstGeom prst="roundRect">
          <a:avLst>
            <a:gd name="adj" fmla="val 10000"/>
          </a:avLst>
        </a:prstGeom>
        <a:sp3d prstMaterial="dkEdge">
          <a:bevelT w="8200" h="38100"/>
        </a:sp3d>
      </dsp:spPr>
      <dsp:style>
        <a:lnRef idx="0">
          <a:schemeClr val="lt1"/>
        </a:lnRef>
        <a:fillRef idx="2">
          <a:schemeClr val="accent4">
            <a:shade val="50000"/>
            <a:hueOff val="-600000"/>
            <a:satOff val="0"/>
            <a:lumOff val="48235"/>
            <a:alpha val="100000"/>
          </a:schemeClr>
        </a:fillRef>
        <a:effectRef idx="1">
          <a:scrgbClr r="0" g="0" b="0"/>
        </a:effectRef>
        <a:fontRef idx="minor">
          <a:schemeClr val="dk1"/>
        </a:fontRef>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b="1" dirty="0"/>
            <a:t>编写程序</a:t>
          </a:r>
        </a:p>
      </dsp:txBody>
      <dsp:txXfrm>
        <a:off x="4223776" y="231348"/>
        <a:ext cx="1508491" cy="905095"/>
      </dsp:txXfrm>
    </dsp:sp>
    <dsp:sp modelId="{2E5B6E26-853A-4E3B-B6B5-A3E944DF8FD4}">
      <dsp:nvSpPr>
        <dsp:cNvPr id="8" name="右箭头 7"/>
        <dsp:cNvSpPr/>
      </dsp:nvSpPr>
      <dsp:spPr bwMode="white">
        <a:xfrm>
          <a:off x="5874065" y="496842"/>
          <a:ext cx="319800" cy="374106"/>
        </a:xfrm>
        <a:prstGeom prst="rightArrow">
          <a:avLst>
            <a:gd name="adj1" fmla="val 60000"/>
            <a:gd name="adj2" fmla="val 50000"/>
          </a:avLst>
        </a:prstGeom>
      </dsp:spPr>
      <dsp:style>
        <a:lnRef idx="0">
          <a:schemeClr val="accent4">
            <a:tint val="50000"/>
            <a:hueOff val="220000"/>
            <a:satOff val="0"/>
            <a:lumOff val="-13202"/>
            <a:alpha val="100000"/>
          </a:schemeClr>
        </a:lnRef>
        <a:fillRef idx="2">
          <a:schemeClr val="accent4">
            <a:tint val="50000"/>
            <a:hueOff val="220000"/>
            <a:satOff val="0"/>
            <a:lumOff val="-13202"/>
            <a:alpha val="100000"/>
          </a:schemeClr>
        </a:fillRef>
        <a:effectRef idx="1">
          <a:scrgbClr r="0" g="0" b="0"/>
        </a:effectRef>
        <a:fontRef idx="minor">
          <a:schemeClr val="dk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b="1"/>
        </a:p>
      </dsp:txBody>
      <dsp:txXfrm>
        <a:off x="5874065" y="496842"/>
        <a:ext cx="319800" cy="374106"/>
      </dsp:txXfrm>
    </dsp:sp>
    <dsp:sp modelId="{EB0F73F5-0349-41AD-895A-BE8A760004E6}">
      <dsp:nvSpPr>
        <dsp:cNvPr id="9" name="圆角矩形 8"/>
        <dsp:cNvSpPr/>
      </dsp:nvSpPr>
      <dsp:spPr bwMode="white">
        <a:xfrm>
          <a:off x="6335664" y="231348"/>
          <a:ext cx="1508491" cy="905095"/>
        </a:xfrm>
        <a:prstGeom prst="roundRect">
          <a:avLst>
            <a:gd name="adj" fmla="val 10000"/>
          </a:avLst>
        </a:prstGeom>
        <a:sp3d prstMaterial="dkEdge">
          <a:bevelT w="8200" h="38100"/>
        </a:sp3d>
      </dsp:spPr>
      <dsp:style>
        <a:lnRef idx="0">
          <a:schemeClr val="lt1"/>
        </a:lnRef>
        <a:fillRef idx="2">
          <a:schemeClr val="accent4">
            <a:tint val="55000"/>
            <a:hueOff val="300000"/>
            <a:satOff val="0"/>
            <a:lumOff val="-24117"/>
            <a:alpha val="100000"/>
          </a:schemeClr>
        </a:fillRef>
        <a:effectRef idx="1">
          <a:scrgbClr r="0" g="0" b="0"/>
        </a:effectRef>
        <a:fontRef idx="minor">
          <a:schemeClr val="dk1"/>
        </a:fontRef>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b="1" dirty="0"/>
            <a:t>调试运行程序</a:t>
          </a:r>
        </a:p>
      </dsp:txBody>
      <dsp:txXfrm>
        <a:off x="6335664" y="231348"/>
        <a:ext cx="1508491" cy="9050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9D9F281E-CA2F-4946-8AE7-041D6B954FDB}" type="datetimeFigureOut">
              <a:rPr lang="zh-CN" altLang="en-US" smtClean="0"/>
            </a:fld>
            <a:endParaRPr lang="zh-CN" altLang="en-US"/>
          </a:p>
        </p:txBody>
      </p:sp>
      <p:sp>
        <p:nvSpPr>
          <p:cNvPr id="4" name="页脚占位符 3"/>
          <p:cNvSpPr>
            <a:spLocks noGrp="1"/>
          </p:cNvSpPr>
          <p:nvPr>
            <p:ph type="ftr" sz="quarter" idx="2"/>
            <p:custDataLst>
              <p:tags r:id="rId3"/>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custDataLst>
              <p:tags r:id="rId4"/>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5B1D1733-211F-4B2E-94A6-6CA136387087}"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ABB62320-3693-47F9-A3EA-31CA7544B150}"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C33F1D0C-5C04-49D0-8662-6DC4F18B75C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moban/" TargetMode="External"/><Relationship Id="rId24" Type="http://schemas.openxmlformats.org/officeDocument/2006/relationships/hyperlink" Target="http://www.1ppt.com/kejian/lishi/" TargetMode="External"/><Relationship Id="rId23" Type="http://schemas.openxmlformats.org/officeDocument/2006/relationships/hyperlink" Target="http://www.1ppt.com/kejian/dili/" TargetMode="External"/><Relationship Id="rId22" Type="http://schemas.openxmlformats.org/officeDocument/2006/relationships/hyperlink" Target="http://www.1ppt.com/kejian/shengwu/" TargetMode="External"/><Relationship Id="rId21" Type="http://schemas.openxmlformats.org/officeDocument/2006/relationships/hyperlink" Target="http://www.1ppt.com/kejian/huaxue/" TargetMode="External"/><Relationship Id="rId20" Type="http://schemas.openxmlformats.org/officeDocument/2006/relationships/hyperlink" Target="http://www.1ppt.com/kejian/wuli/" TargetMode="External"/><Relationship Id="rId2" Type="http://schemas.openxmlformats.org/officeDocument/2006/relationships/notesMaster" Target="../notesMasters/notesMaster1.xml"/><Relationship Id="rId19" Type="http://schemas.openxmlformats.org/officeDocument/2006/relationships/hyperlink" Target="http://www.1ppt.com/kejian/kexue/" TargetMode="External"/><Relationship Id="rId18" Type="http://schemas.openxmlformats.org/officeDocument/2006/relationships/hyperlink" Target="http://www.1ppt.com/kejian/meishu/" TargetMode="External"/><Relationship Id="rId17" Type="http://schemas.openxmlformats.org/officeDocument/2006/relationships/hyperlink" Target="http://www.1ppt.com/kejian/yingyu/" TargetMode="External"/><Relationship Id="rId16" Type="http://schemas.openxmlformats.org/officeDocument/2006/relationships/hyperlink" Target="http://www.1ppt.com/kejian/shuxue/" TargetMode="External"/><Relationship Id="rId15" Type="http://schemas.openxmlformats.org/officeDocument/2006/relationships/hyperlink" Target="http://www.1ppt.com/kejian/yuwen/" TargetMode="External"/><Relationship Id="rId14" Type="http://schemas.openxmlformats.org/officeDocument/2006/relationships/hyperlink" Target="http://www.1ppt.com/kejian/" TargetMode="External"/><Relationship Id="rId13" Type="http://schemas.openxmlformats.org/officeDocument/2006/relationships/hyperlink" Target="http://www.1ppt.com/jianli/" TargetMode="External"/><Relationship Id="rId12" Type="http://schemas.openxmlformats.org/officeDocument/2006/relationships/hyperlink" Target="http://www.1ppt.com/jiaoan/" TargetMode="External"/><Relationship Id="rId11" Type="http://schemas.openxmlformats.org/officeDocument/2006/relationships/hyperlink" Target="http://www.1ppt.com/shiti/" TargetMode="External"/><Relationship Id="rId10" Type="http://schemas.openxmlformats.org/officeDocument/2006/relationships/hyperlink" Target="http://www.1ppt.com/excel/" TargetMode="Externa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moban/" TargetMode="External"/><Relationship Id="rId24" Type="http://schemas.openxmlformats.org/officeDocument/2006/relationships/hyperlink" Target="http://www.1ppt.com/kejian/lishi/" TargetMode="External"/><Relationship Id="rId23" Type="http://schemas.openxmlformats.org/officeDocument/2006/relationships/hyperlink" Target="http://www.1ppt.com/kejian/dili/" TargetMode="External"/><Relationship Id="rId22" Type="http://schemas.openxmlformats.org/officeDocument/2006/relationships/hyperlink" Target="http://www.1ppt.com/kejian/shengwu/" TargetMode="External"/><Relationship Id="rId21" Type="http://schemas.openxmlformats.org/officeDocument/2006/relationships/hyperlink" Target="http://www.1ppt.com/kejian/huaxue/" TargetMode="External"/><Relationship Id="rId20" Type="http://schemas.openxmlformats.org/officeDocument/2006/relationships/hyperlink" Target="http://www.1ppt.com/kejian/wuli/" TargetMode="External"/><Relationship Id="rId2" Type="http://schemas.openxmlformats.org/officeDocument/2006/relationships/notesMaster" Target="../notesMasters/notesMaster1.xml"/><Relationship Id="rId19" Type="http://schemas.openxmlformats.org/officeDocument/2006/relationships/hyperlink" Target="http://www.1ppt.com/kejian/kexue/" TargetMode="External"/><Relationship Id="rId18" Type="http://schemas.openxmlformats.org/officeDocument/2006/relationships/hyperlink" Target="http://www.1ppt.com/kejian/meishu/" TargetMode="External"/><Relationship Id="rId17" Type="http://schemas.openxmlformats.org/officeDocument/2006/relationships/hyperlink" Target="http://www.1ppt.com/kejian/yingyu/" TargetMode="External"/><Relationship Id="rId16" Type="http://schemas.openxmlformats.org/officeDocument/2006/relationships/hyperlink" Target="http://www.1ppt.com/kejian/shuxue/" TargetMode="External"/><Relationship Id="rId15" Type="http://schemas.openxmlformats.org/officeDocument/2006/relationships/hyperlink" Target="http://www.1ppt.com/kejian/yuwen/" TargetMode="External"/><Relationship Id="rId14" Type="http://schemas.openxmlformats.org/officeDocument/2006/relationships/hyperlink" Target="http://www.1ppt.com/kejian/" TargetMode="External"/><Relationship Id="rId13" Type="http://schemas.openxmlformats.org/officeDocument/2006/relationships/hyperlink" Target="http://www.1ppt.com/jianli/" TargetMode="External"/><Relationship Id="rId12" Type="http://schemas.openxmlformats.org/officeDocument/2006/relationships/hyperlink" Target="http://www.1ppt.com/jiaoan/" TargetMode="External"/><Relationship Id="rId11" Type="http://schemas.openxmlformats.org/officeDocument/2006/relationships/hyperlink" Target="http://www.1ppt.com/shiti/" TargetMode="External"/><Relationship Id="rId10" Type="http://schemas.openxmlformats.org/officeDocument/2006/relationships/hyperlink" Target="http://www.1ppt.com/excel/" TargetMode="Externa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Word</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9"/>
              </a:rPr>
              <a:t>www.1ppt.com/word/</a:t>
            </a:r>
            <a:r>
              <a:rPr lang="en-US" altLang="zh-CN" sz="1200" dirty="0" smtClean="0">
                <a:solidFill>
                  <a:srgbClr val="EEECE1">
                    <a:lumMod val="25000"/>
                  </a:srgbClr>
                </a:solidFill>
              </a:rPr>
              <a:t>                    Excel</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10"/>
              </a:rPr>
              <a:t>www.1ppt.com/excel/</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个人简历：</a:t>
            </a:r>
            <a:r>
              <a:rPr lang="en-US" altLang="zh-CN" sz="1200" dirty="0" smtClean="0">
                <a:solidFill>
                  <a:srgbClr val="EEECE1">
                    <a:lumMod val="25000"/>
                  </a:srgbClr>
                </a:solidFill>
                <a:hlinkClick r:id="rId13"/>
              </a:rPr>
              <a:t>www.1ppt.com/jianli/</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endParaRPr lang="zh-CN" altLang="en-US" dirty="0"/>
          </a:p>
        </p:txBody>
      </p:sp>
      <p:sp>
        <p:nvSpPr>
          <p:cNvPr id="4" name="灯片编号占位符 3"/>
          <p:cNvSpPr>
            <a:spLocks noGrp="1"/>
          </p:cNvSpPr>
          <p:nvPr>
            <p:ph type="sldNum" sz="quarter" idx="10"/>
          </p:nvPr>
        </p:nvSpPr>
        <p:spPr/>
        <p:txBody>
          <a:bodyPr/>
          <a:lstStyle/>
          <a:p>
            <a:fld id="{C33F1D0C-5C04-49D0-8662-6DC4F18B75C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Word</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9"/>
              </a:rPr>
              <a:t>www.1ppt.com/word/</a:t>
            </a:r>
            <a:r>
              <a:rPr lang="en-US" altLang="zh-CN" sz="1200" dirty="0" smtClean="0">
                <a:solidFill>
                  <a:srgbClr val="EEECE1">
                    <a:lumMod val="25000"/>
                  </a:srgbClr>
                </a:solidFill>
              </a:rPr>
              <a:t>                    Excel</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10"/>
              </a:rPr>
              <a:t>www.1ppt.com/excel/</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个人简历：</a:t>
            </a:r>
            <a:r>
              <a:rPr lang="en-US" altLang="zh-CN" sz="1200" dirty="0" smtClean="0">
                <a:solidFill>
                  <a:srgbClr val="EEECE1">
                    <a:lumMod val="25000"/>
                  </a:srgbClr>
                </a:solidFill>
                <a:hlinkClick r:id="rId13"/>
              </a:rPr>
              <a:t>www.1ppt.com/jianli/</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endParaRPr lang="zh-CN" altLang="en-US" dirty="0"/>
          </a:p>
        </p:txBody>
      </p:sp>
      <p:sp>
        <p:nvSpPr>
          <p:cNvPr id="4" name="灯片编号占位符 3"/>
          <p:cNvSpPr>
            <a:spLocks noGrp="1"/>
          </p:cNvSpPr>
          <p:nvPr>
            <p:ph type="sldNum" sz="quarter" idx="10"/>
          </p:nvPr>
        </p:nvSpPr>
        <p:spPr/>
        <p:txBody>
          <a:bodyPr/>
          <a:lstStyle/>
          <a:p>
            <a:fld id="{C33F1D0C-5C04-49D0-8662-6DC4F18B75C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email"/>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标题和内容">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0CE3C03C-D09C-45E8-A469-1ED118A978A4}"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0CE3C03C-D09C-45E8-A469-1ED118A978A4}"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0CE3C03C-D09C-45E8-A469-1ED118A978A4}"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0CE3C03C-D09C-45E8-A469-1ED118A978A4}"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0CE3C03C-D09C-45E8-A469-1ED118A978A4}"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0CE3C03C-D09C-45E8-A469-1ED118A978A4}"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0CE3C03C-D09C-45E8-A469-1ED118A978A4}"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0CE3C03C-D09C-45E8-A469-1ED118A978A4}"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和内容">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标题和内容">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标题和内容">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image" Target="file:///D:\qq&#25991;&#20214;\712321467\Image\C2C\Image2\%7b75232B38-A165-1FB7-499C-2E1C792CACB5%7d.png" TargetMode="External"/><Relationship Id="rId26" Type="http://schemas.openxmlformats.org/officeDocument/2006/relationships/image" Target="../media/image11.png"/><Relationship Id="rId25" Type="http://schemas.openxmlformats.org/officeDocument/2006/relationships/tags" Target="../tags/tag49.xml"/><Relationship Id="rId24" Type="http://schemas.openxmlformats.org/officeDocument/2006/relationships/tags" Target="../tags/tag48.xml"/><Relationship Id="rId23" Type="http://schemas.openxmlformats.org/officeDocument/2006/relationships/tags" Target="../tags/tag47.xml"/><Relationship Id="rId22" Type="http://schemas.openxmlformats.org/officeDocument/2006/relationships/tags" Target="../tags/tag46.xml"/><Relationship Id="rId21" Type="http://schemas.openxmlformats.org/officeDocument/2006/relationships/tags" Target="../tags/tag45.xml"/><Relationship Id="rId20" Type="http://schemas.openxmlformats.org/officeDocument/2006/relationships/tags" Target="../tags/tag44.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21"/>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2"/>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3C03C-D09C-45E8-A469-1ED118A978A4}"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8A167-1E51-43C9-B1B5-3AC78940E8B6}" type="slidenum">
              <a:rPr lang="zh-CN" altLang="en-US" smtClean="0"/>
            </a:fld>
            <a:endParaRPr lang="zh-CN" altLang="en-US"/>
          </a:p>
        </p:txBody>
      </p:sp>
      <p:pic>
        <p:nvPicPr>
          <p:cNvPr id="7" name="图片 1073743875" descr="学科网 zxxk.com"/>
          <p:cNvPicPr>
            <a:picLocks noChangeAspect="1"/>
          </p:cNvPicPr>
          <p:nvPr>
            <p:custDataLst>
              <p:tags r:id="rId25"/>
            </p:custDataLst>
          </p:nvPr>
        </p:nvPicPr>
        <p:blipFill>
          <a:blip r:embed="rId26" r:link="rId27"/>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image" Target="../media/image13.png"/><Relationship Id="rId1" Type="http://schemas.openxmlformats.org/officeDocument/2006/relationships/tags" Target="../tags/tag70.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6.jpeg"/><Relationship Id="rId2" Type="http://schemas.openxmlformats.org/officeDocument/2006/relationships/tags" Target="../tags/tag75.xml"/><Relationship Id="rId1" Type="http://schemas.openxmlformats.org/officeDocument/2006/relationships/tags" Target="../tags/tag74.xml"/></Relationships>
</file>

<file path=ppt/slides/_rels/slide12.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image" Target="../media/image15.png"/><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image" Target="../media/image13.png"/><Relationship Id="rId12" Type="http://schemas.openxmlformats.org/officeDocument/2006/relationships/slideLayout" Target="../slideLayouts/slideLayout1.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6.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image" Target="../media/image17.jpeg"/><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image" Target="../media/image13.png"/><Relationship Id="rId1" Type="http://schemas.openxmlformats.org/officeDocument/2006/relationships/tags" Target="../tags/tag85.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image" Target="../media/image17.jpeg"/><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image" Target="../media/image13.png"/><Relationship Id="rId1" Type="http://schemas.openxmlformats.org/officeDocument/2006/relationships/tags" Target="../tags/tag90.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image" Target="../media/image18.png"/><Relationship Id="rId1" Type="http://schemas.openxmlformats.org/officeDocument/2006/relationships/tags" Target="../tags/tag95.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3.xml"/><Relationship Id="rId7" Type="http://schemas.openxmlformats.org/officeDocument/2006/relationships/tags" Target="../tags/tag5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tags" Target="../tags/tag54.xml"/><Relationship Id="rId3" Type="http://schemas.microsoft.com/office/2007/relationships/media" Target="../media/media1.mp4"/><Relationship Id="rId2" Type="http://schemas.openxmlformats.org/officeDocument/2006/relationships/video" Target="../media/media1.mp4"/><Relationship Id="rId1" Type="http://schemas.openxmlformats.org/officeDocument/2006/relationships/tags" Target="../tags/tag53.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tags" Target="../tags/tag56.xml"/><Relationship Id="rId2" Type="http://schemas.openxmlformats.org/officeDocument/2006/relationships/image" Target="../media/image13.png"/><Relationship Id="rId1" Type="http://schemas.openxmlformats.org/officeDocument/2006/relationships/tags" Target="../tags/tag5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8.xml"/><Relationship Id="rId2" Type="http://schemas.openxmlformats.org/officeDocument/2006/relationships/image" Target="../media/image13.png"/><Relationship Id="rId1" Type="http://schemas.openxmlformats.org/officeDocument/2006/relationships/tags" Target="../tags/tag5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0.xml"/><Relationship Id="rId2" Type="http://schemas.openxmlformats.org/officeDocument/2006/relationships/image" Target="../media/image13.png"/><Relationship Id="rId1" Type="http://schemas.openxmlformats.org/officeDocument/2006/relationships/tags" Target="../tags/tag59.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2.xml"/><Relationship Id="rId2" Type="http://schemas.openxmlformats.org/officeDocument/2006/relationships/image" Target="../media/image13.png"/><Relationship Id="rId1" Type="http://schemas.openxmlformats.org/officeDocument/2006/relationships/tags" Target="../tags/tag61.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13.png"/><Relationship Id="rId1" Type="http://schemas.openxmlformats.org/officeDocument/2006/relationships/tags" Target="../tags/tag63.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image" Target="../media/image13.png"/><Relationship Id="rId1" Type="http://schemas.openxmlformats.org/officeDocument/2006/relationships/tags" Target="../tags/tag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custDataLst>
              <p:tags r:id="rId1"/>
            </p:custDataLst>
          </p:nvPr>
        </p:nvSpPr>
        <p:spPr>
          <a:xfrm>
            <a:off x="0" y="2670175"/>
            <a:ext cx="12192000" cy="1047750"/>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lumMod val="50000"/>
                  </a:schemeClr>
                </a:solidFill>
                <a:latin typeface="方正兰亭大黑_GBK" panose="02000000000000000000" pitchFamily="2" charset="-122"/>
                <a:ea typeface="方正兰亭大黑_GBK" panose="02000000000000000000" pitchFamily="2" charset="-122"/>
                <a:cs typeface="+mj-cs"/>
              </a:defRPr>
            </a:lvl1pPr>
          </a:lstStyle>
          <a:p>
            <a:pPr>
              <a:lnSpc>
                <a:spcPct val="120000"/>
              </a:lnSpc>
            </a:pPr>
            <a:r>
              <a:rPr lang="zh-CN" altLang="en-US" sz="4800" b="1" spc="600" dirty="0" smtClean="0">
                <a:solidFill>
                  <a:schemeClr val="accent2">
                    <a:lumMod val="75000"/>
                  </a:schemeClr>
                </a:solidFill>
                <a:latin typeface="微软雅黑" panose="020B0503020204020204" pitchFamily="34" charset="-122"/>
                <a:ea typeface="微软雅黑" panose="020B0503020204020204" pitchFamily="34" charset="-122"/>
              </a:rPr>
              <a:t>3.</a:t>
            </a:r>
            <a:r>
              <a:rPr lang="en-US" altLang="zh-CN" sz="4800" b="1" spc="600" dirty="0" smtClean="0">
                <a:solidFill>
                  <a:schemeClr val="accent2">
                    <a:lumMod val="75000"/>
                  </a:schemeClr>
                </a:solidFill>
                <a:latin typeface="微软雅黑" panose="020B0503020204020204" pitchFamily="34" charset="-122"/>
                <a:ea typeface="微软雅黑" panose="020B0503020204020204" pitchFamily="34" charset="-122"/>
              </a:rPr>
              <a:t>2</a:t>
            </a:r>
            <a:r>
              <a:rPr lang="zh-CN" altLang="en-US" sz="4800" b="1" spc="600" dirty="0" smtClean="0">
                <a:solidFill>
                  <a:schemeClr val="accent2">
                    <a:lumMod val="75000"/>
                  </a:schemeClr>
                </a:solidFill>
                <a:latin typeface="微软雅黑" panose="020B0503020204020204" pitchFamily="34" charset="-122"/>
                <a:ea typeface="微软雅黑" panose="020B0503020204020204" pitchFamily="34" charset="-122"/>
              </a:rPr>
              <a:t> 算法及其</a:t>
            </a:r>
            <a:r>
              <a:rPr lang="zh-CN" altLang="en-US" sz="4800" b="1" spc="600" dirty="0" smtClean="0">
                <a:solidFill>
                  <a:schemeClr val="accent2">
                    <a:lumMod val="75000"/>
                  </a:schemeClr>
                </a:solidFill>
                <a:latin typeface="微软雅黑" panose="020B0503020204020204" pitchFamily="34" charset="-122"/>
                <a:ea typeface="微软雅黑" panose="020B0503020204020204" pitchFamily="34" charset="-122"/>
              </a:rPr>
              <a:t>描述</a:t>
            </a:r>
            <a:endParaRPr lang="zh-CN" altLang="en-US" sz="4800" b="1" spc="600" dirty="0" smtClean="0">
              <a:solidFill>
                <a:schemeClr val="accent2">
                  <a:lumMod val="7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673851" y="1682327"/>
            <a:ext cx="6611851" cy="583565"/>
          </a:xfrm>
          <a:prstGeom prst="rect">
            <a:avLst/>
          </a:prstGeom>
          <a:noFill/>
        </p:spPr>
        <p:txBody>
          <a:bodyPr wrap="square" rtlCol="0">
            <a:spAutoFit/>
          </a:bodyPr>
          <a:p>
            <a:pPr algn="ctr"/>
            <a:r>
              <a:rPr sz="3200" b="1" dirty="0">
                <a:solidFill>
                  <a:srgbClr val="C55A11"/>
                </a:solidFill>
                <a:latin typeface="微软雅黑" panose="020B0503020204020204" pitchFamily="34" charset="-122"/>
                <a:ea typeface="微软雅黑" panose="020B0503020204020204" pitchFamily="34" charset="-122"/>
                <a:cs typeface="微软雅黑" panose="020B0503020204020204" pitchFamily="34" charset="-122"/>
                <a:sym typeface="+mn-lt"/>
              </a:rPr>
              <a:t>第三章  算法基础</a:t>
            </a:r>
            <a:endParaRPr sz="3200" b="1" dirty="0">
              <a:solidFill>
                <a:srgbClr val="C55A1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636524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3.2.2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算法的</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描述</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sp>
        <p:nvSpPr>
          <p:cNvPr id="4" name="矩形 3"/>
          <p:cNvSpPr/>
          <p:nvPr/>
        </p:nvSpPr>
        <p:spPr>
          <a:xfrm>
            <a:off x="681990" y="1329690"/>
            <a:ext cx="10487025" cy="1398270"/>
          </a:xfrm>
          <a:prstGeom prst="rect">
            <a:avLst/>
          </a:prstGeom>
          <a:noFill/>
          <a:ln w="28575" cmpd="sng">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r>
              <a:rPr sz="2400" dirty="0">
                <a:solidFill>
                  <a:schemeClr val="tx1"/>
                </a:solidFill>
                <a:latin typeface="楷体" panose="02010609060101010101" charset="-122"/>
                <a:ea typeface="楷体" panose="02010609060101010101" charset="-122"/>
                <a:cs typeface="楷体" panose="02010609060101010101" charset="-122"/>
              </a:rPr>
              <a:t>3．用</a:t>
            </a:r>
            <a:r>
              <a:rPr sz="2400" dirty="0">
                <a:solidFill>
                  <a:srgbClr val="FF0000"/>
                </a:solidFill>
                <a:latin typeface="楷体" panose="02010609060101010101" charset="-122"/>
                <a:ea typeface="楷体" panose="02010609060101010101" charset="-122"/>
                <a:cs typeface="楷体" panose="02010609060101010101" charset="-122"/>
              </a:rPr>
              <a:t>伪代码</a:t>
            </a:r>
            <a:r>
              <a:rPr sz="2400" dirty="0">
                <a:solidFill>
                  <a:schemeClr val="tx1"/>
                </a:solidFill>
                <a:latin typeface="楷体" panose="02010609060101010101" charset="-122"/>
                <a:ea typeface="楷体" panose="02010609060101010101" charset="-122"/>
                <a:cs typeface="楷体" panose="02010609060101010101" charset="-122"/>
              </a:rPr>
              <a:t>描述算法</a:t>
            </a:r>
            <a:endParaRPr sz="2400" dirty="0">
              <a:solidFill>
                <a:schemeClr val="tx1"/>
              </a:solidFill>
              <a:latin typeface="楷体" panose="02010609060101010101" charset="-122"/>
              <a:ea typeface="楷体" panose="02010609060101010101" charset="-122"/>
              <a:cs typeface="楷体" panose="02010609060101010101" charset="-122"/>
            </a:endParaRPr>
          </a:p>
          <a:p>
            <a:r>
              <a:rPr sz="2400" dirty="0">
                <a:solidFill>
                  <a:schemeClr val="tx1"/>
                </a:solidFill>
                <a:latin typeface="楷体" panose="02010609060101010101" charset="-122"/>
                <a:ea typeface="楷体" panose="02010609060101010101" charset="-122"/>
                <a:cs typeface="楷体" panose="02010609060101010101" charset="-122"/>
              </a:rPr>
              <a:t>  </a:t>
            </a:r>
            <a:r>
              <a:rPr sz="2200" dirty="0">
                <a:solidFill>
                  <a:schemeClr val="tx1"/>
                </a:solidFill>
                <a:latin typeface="楷体" panose="02010609060101010101" charset="-122"/>
                <a:ea typeface="楷体" panose="02010609060101010101" charset="-122"/>
                <a:cs typeface="楷体" panose="02010609060101010101" charset="-122"/>
              </a:rPr>
              <a:t>用伪代码描述算法就是用介于自然语言和计算机语言之间的文字和符号来描述算法。</a:t>
            </a:r>
            <a:endParaRPr sz="2200" dirty="0">
              <a:solidFill>
                <a:schemeClr val="tx1"/>
              </a:solidFill>
              <a:latin typeface="楷体" panose="02010609060101010101" charset="-122"/>
              <a:ea typeface="楷体" panose="02010609060101010101" charset="-122"/>
              <a:cs typeface="楷体" panose="02010609060101010101" charset="-122"/>
            </a:endParaRPr>
          </a:p>
        </p:txBody>
      </p:sp>
      <p:grpSp>
        <p:nvGrpSpPr>
          <p:cNvPr id="3" name="组合 2"/>
          <p:cNvGrpSpPr/>
          <p:nvPr/>
        </p:nvGrpSpPr>
        <p:grpSpPr>
          <a:xfrm>
            <a:off x="3052445" y="3006725"/>
            <a:ext cx="4331970" cy="3289300"/>
            <a:chOff x="4807" y="4735"/>
            <a:chExt cx="6822" cy="5180"/>
          </a:xfrm>
        </p:grpSpPr>
        <p:sp>
          <p:nvSpPr>
            <p:cNvPr id="9" name="MH_Desc_1"/>
            <p:cNvSpPr/>
            <p:nvPr>
              <p:custDataLst>
                <p:tags r:id="rId4"/>
              </p:custDataLst>
            </p:nvPr>
          </p:nvSpPr>
          <p:spPr>
            <a:xfrm>
              <a:off x="4807" y="5657"/>
              <a:ext cx="6823" cy="4259"/>
            </a:xfrm>
            <a:custGeom>
              <a:avLst/>
              <a:gdLst>
                <a:gd name="connsiteX0" fmla="*/ 0 w 2160000"/>
                <a:gd name="connsiteY0" fmla="*/ 1377240 h 1593240"/>
                <a:gd name="connsiteX1" fmla="*/ 54000 w 2160000"/>
                <a:gd name="connsiteY1" fmla="*/ 1377240 h 1593240"/>
                <a:gd name="connsiteX2" fmla="*/ 54000 w 2160000"/>
                <a:gd name="connsiteY2" fmla="*/ 1539240 h 1593240"/>
                <a:gd name="connsiteX3" fmla="*/ 2106000 w 2160000"/>
                <a:gd name="connsiteY3" fmla="*/ 1539240 h 1593240"/>
                <a:gd name="connsiteX4" fmla="*/ 2106000 w 2160000"/>
                <a:gd name="connsiteY4" fmla="*/ 1377240 h 1593240"/>
                <a:gd name="connsiteX5" fmla="*/ 2160000 w 2160000"/>
                <a:gd name="connsiteY5" fmla="*/ 1377240 h 1593240"/>
                <a:gd name="connsiteX6" fmla="*/ 2160000 w 2160000"/>
                <a:gd name="connsiteY6" fmla="*/ 1539240 h 1593240"/>
                <a:gd name="connsiteX7" fmla="*/ 2160000 w 2160000"/>
                <a:gd name="connsiteY7" fmla="*/ 1593240 h 1593240"/>
                <a:gd name="connsiteX8" fmla="*/ 2106000 w 2160000"/>
                <a:gd name="connsiteY8" fmla="*/ 1593240 h 1593240"/>
                <a:gd name="connsiteX9" fmla="*/ 54000 w 2160000"/>
                <a:gd name="connsiteY9" fmla="*/ 1593240 h 1593240"/>
                <a:gd name="connsiteX10" fmla="*/ 0 w 2160000"/>
                <a:gd name="connsiteY10" fmla="*/ 1593240 h 1593240"/>
                <a:gd name="connsiteX11" fmla="*/ 0 w 2160000"/>
                <a:gd name="connsiteY11" fmla="*/ 1539240 h 1593240"/>
                <a:gd name="connsiteX12" fmla="*/ 1800000 w 2160000"/>
                <a:gd name="connsiteY12" fmla="*/ 0 h 1593240"/>
                <a:gd name="connsiteX13" fmla="*/ 2106000 w 2160000"/>
                <a:gd name="connsiteY13" fmla="*/ 0 h 1593240"/>
                <a:gd name="connsiteX14" fmla="*/ 2160000 w 2160000"/>
                <a:gd name="connsiteY14" fmla="*/ 0 h 1593240"/>
                <a:gd name="connsiteX15" fmla="*/ 2160000 w 2160000"/>
                <a:gd name="connsiteY15" fmla="*/ 54000 h 1593240"/>
                <a:gd name="connsiteX16" fmla="*/ 2160000 w 2160000"/>
                <a:gd name="connsiteY16" fmla="*/ 216000 h 1593240"/>
                <a:gd name="connsiteX17" fmla="*/ 2106000 w 2160000"/>
                <a:gd name="connsiteY17" fmla="*/ 216000 h 1593240"/>
                <a:gd name="connsiteX18" fmla="*/ 2106000 w 2160000"/>
                <a:gd name="connsiteY18" fmla="*/ 54000 h 1593240"/>
                <a:gd name="connsiteX19" fmla="*/ 1800000 w 2160000"/>
                <a:gd name="connsiteY19" fmla="*/ 54000 h 1593240"/>
                <a:gd name="connsiteX20" fmla="*/ 0 w 2160000"/>
                <a:gd name="connsiteY20" fmla="*/ 0 h 1593240"/>
                <a:gd name="connsiteX21" fmla="*/ 54000 w 2160000"/>
                <a:gd name="connsiteY21" fmla="*/ 0 h 1593240"/>
                <a:gd name="connsiteX22" fmla="*/ 360000 w 2160000"/>
                <a:gd name="connsiteY22" fmla="*/ 0 h 1593240"/>
                <a:gd name="connsiteX23" fmla="*/ 360000 w 2160000"/>
                <a:gd name="connsiteY23" fmla="*/ 54000 h 1593240"/>
                <a:gd name="connsiteX24" fmla="*/ 54000 w 2160000"/>
                <a:gd name="connsiteY24" fmla="*/ 54000 h 1593240"/>
                <a:gd name="connsiteX25" fmla="*/ 54000 w 2160000"/>
                <a:gd name="connsiteY25" fmla="*/ 216000 h 1593240"/>
                <a:gd name="connsiteX26" fmla="*/ 0 w 2160000"/>
                <a:gd name="connsiteY26" fmla="*/ 216000 h 1593240"/>
                <a:gd name="connsiteX27" fmla="*/ 0 w 2160000"/>
                <a:gd name="connsiteY27" fmla="*/ 54000 h 159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60000" h="1593240">
                  <a:moveTo>
                    <a:pt x="0" y="1377240"/>
                  </a:moveTo>
                  <a:lnTo>
                    <a:pt x="54000" y="1377240"/>
                  </a:lnTo>
                  <a:lnTo>
                    <a:pt x="54000" y="1539240"/>
                  </a:lnTo>
                  <a:lnTo>
                    <a:pt x="2106000" y="1539240"/>
                  </a:lnTo>
                  <a:lnTo>
                    <a:pt x="2106000" y="1377240"/>
                  </a:lnTo>
                  <a:lnTo>
                    <a:pt x="2160000" y="1377240"/>
                  </a:lnTo>
                  <a:lnTo>
                    <a:pt x="2160000" y="1539240"/>
                  </a:lnTo>
                  <a:lnTo>
                    <a:pt x="2160000" y="1593240"/>
                  </a:lnTo>
                  <a:lnTo>
                    <a:pt x="2106000" y="1593240"/>
                  </a:lnTo>
                  <a:lnTo>
                    <a:pt x="54000" y="1593240"/>
                  </a:lnTo>
                  <a:lnTo>
                    <a:pt x="0" y="1593240"/>
                  </a:lnTo>
                  <a:lnTo>
                    <a:pt x="0" y="1539240"/>
                  </a:lnTo>
                  <a:close/>
                  <a:moveTo>
                    <a:pt x="1800000" y="0"/>
                  </a:moveTo>
                  <a:lnTo>
                    <a:pt x="2106000" y="0"/>
                  </a:lnTo>
                  <a:lnTo>
                    <a:pt x="2160000" y="0"/>
                  </a:lnTo>
                  <a:lnTo>
                    <a:pt x="2160000" y="54000"/>
                  </a:lnTo>
                  <a:lnTo>
                    <a:pt x="2160000" y="216000"/>
                  </a:lnTo>
                  <a:lnTo>
                    <a:pt x="2106000" y="216000"/>
                  </a:lnTo>
                  <a:lnTo>
                    <a:pt x="2106000" y="54000"/>
                  </a:lnTo>
                  <a:lnTo>
                    <a:pt x="1800000" y="54000"/>
                  </a:lnTo>
                  <a:close/>
                  <a:moveTo>
                    <a:pt x="0" y="0"/>
                  </a:moveTo>
                  <a:lnTo>
                    <a:pt x="54000" y="0"/>
                  </a:lnTo>
                  <a:lnTo>
                    <a:pt x="360000" y="0"/>
                  </a:lnTo>
                  <a:lnTo>
                    <a:pt x="360000" y="54000"/>
                  </a:lnTo>
                  <a:lnTo>
                    <a:pt x="54000" y="54000"/>
                  </a:lnTo>
                  <a:lnTo>
                    <a:pt x="54000" y="216000"/>
                  </a:lnTo>
                  <a:lnTo>
                    <a:pt x="0" y="216000"/>
                  </a:lnTo>
                  <a:lnTo>
                    <a:pt x="0" y="54000"/>
                  </a:lnTo>
                  <a:close/>
                </a:path>
              </a:pathLst>
            </a:custGeom>
            <a:solidFill>
              <a:schemeClr val="accent2"/>
            </a:solidFill>
          </p:spPr>
          <p:txBody>
            <a:bodyPr lIns="180000" tIns="144000" rIns="180000" anchor="ctr">
              <a:normAutofit/>
            </a:bodyPr>
            <a:p>
              <a:r>
                <a:rPr lang="en-US" altLang="zh-CN" sz="2000" dirty="0"/>
                <a:t>t=0</a:t>
              </a:r>
              <a:endParaRPr lang="en-US" altLang="zh-CN" sz="2000" dirty="0"/>
            </a:p>
            <a:p>
              <a:r>
                <a:rPr lang="en-US" altLang="zh-CN" sz="2000" dirty="0"/>
                <a:t>for x in range(1,9):</a:t>
              </a:r>
              <a:endParaRPr lang="en-US" altLang="zh-CN" sz="2000" dirty="0"/>
            </a:p>
            <a:p>
              <a:r>
                <a:rPr lang="en-US" altLang="zh-CN" sz="2000" dirty="0"/>
                <a:t>    for y in range(1,11):</a:t>
              </a:r>
              <a:endParaRPr lang="en-US" altLang="zh-CN" sz="2000" dirty="0"/>
            </a:p>
            <a:p>
              <a:r>
                <a:rPr lang="en-US" altLang="zh-CN" sz="2000" dirty="0"/>
                <a:t>        for z in range(1,13):</a:t>
              </a:r>
              <a:endParaRPr lang="en-US" altLang="zh-CN" sz="2000" dirty="0"/>
            </a:p>
            <a:p>
              <a:r>
                <a:rPr lang="en-US" altLang="zh-CN" sz="2000" dirty="0"/>
                <a:t>            if(x*6+y*5+z*4==50)</a:t>
              </a:r>
              <a:endParaRPr lang="en-US" altLang="zh-CN" sz="2000" dirty="0"/>
            </a:p>
            <a:p>
              <a:r>
                <a:rPr lang="en-US" altLang="zh-CN" sz="2000" dirty="0"/>
                <a:t>                 t=t+1; </a:t>
              </a:r>
              <a:endParaRPr lang="en-US" altLang="zh-CN" sz="2000" dirty="0"/>
            </a:p>
            <a:p>
              <a:r>
                <a:rPr lang="zh-CN" altLang="en-US" sz="2000" dirty="0"/>
                <a:t>输出解的个数</a:t>
              </a:r>
              <a:r>
                <a:rPr lang="en-US" altLang="zh-CN" sz="2000" dirty="0"/>
                <a:t>t</a:t>
              </a:r>
              <a:r>
                <a:rPr lang="zh-CN" altLang="en-US" sz="2000" dirty="0"/>
                <a:t>和三个整数</a:t>
              </a:r>
              <a:r>
                <a:rPr lang="en-US" altLang="zh-CN" sz="2000" dirty="0"/>
                <a:t>x</a:t>
              </a:r>
              <a:r>
                <a:rPr lang="zh-CN" altLang="en-US" sz="2000" dirty="0"/>
                <a:t>，</a:t>
              </a:r>
              <a:r>
                <a:rPr lang="en-US" altLang="zh-CN" sz="2000" dirty="0"/>
                <a:t>y</a:t>
              </a:r>
              <a:r>
                <a:rPr lang="zh-CN" altLang="en-US" sz="2000" dirty="0"/>
                <a:t>，</a:t>
              </a:r>
              <a:r>
                <a:rPr lang="en-US" altLang="zh-CN" sz="2000" dirty="0"/>
                <a:t>z </a:t>
              </a:r>
              <a:endParaRPr lang="zh-CN" altLang="en-US" sz="2000" dirty="0" err="1">
                <a:solidFill>
                  <a:schemeClr val="tx1">
                    <a:lumMod val="65000"/>
                    <a:lumOff val="35000"/>
                  </a:schemeClr>
                </a:solidFill>
              </a:endParaRPr>
            </a:p>
          </p:txBody>
        </p:sp>
        <p:sp>
          <p:nvSpPr>
            <p:cNvPr id="2" name="MH_SubTitle_1"/>
            <p:cNvSpPr/>
            <p:nvPr>
              <p:custDataLst>
                <p:tags r:id="rId5"/>
              </p:custDataLst>
            </p:nvPr>
          </p:nvSpPr>
          <p:spPr>
            <a:xfrm>
              <a:off x="6052" y="4735"/>
              <a:ext cx="4547" cy="1685"/>
            </a:xfrm>
            <a:prstGeom prst="rect">
              <a:avLst/>
            </a:prstGeom>
          </p:spPr>
          <p:txBody>
            <a:bodyPr lIns="0" tIns="0" rIns="0" bIns="0" anchor="ctr">
              <a:normAutofit/>
            </a:bodyPr>
            <a:p>
              <a:pPr algn="ctr">
                <a:defRPr/>
              </a:pPr>
              <a:r>
                <a:rPr lang="zh-CN" altLang="en-US" sz="2160" dirty="0">
                  <a:solidFill>
                    <a:schemeClr val="accent2">
                      <a:lumMod val="75000"/>
                    </a:schemeClr>
                  </a:solidFill>
                  <a:latin typeface="黑体" panose="02010609060101010101" charset="-122"/>
                  <a:ea typeface="黑体" panose="02010609060101010101" charset="-122"/>
                  <a:cs typeface="黑体" panose="02010609060101010101" charset="-122"/>
                </a:rPr>
                <a:t>求解方程</a:t>
              </a:r>
              <a:r>
                <a:rPr lang="en-US" altLang="zh-CN" sz="2160" dirty="0">
                  <a:solidFill>
                    <a:schemeClr val="accent2">
                      <a:lumMod val="75000"/>
                    </a:schemeClr>
                  </a:solidFill>
                  <a:latin typeface="黑体" panose="02010609060101010101" charset="-122"/>
                  <a:ea typeface="黑体" panose="02010609060101010101" charset="-122"/>
                  <a:cs typeface="黑体" panose="02010609060101010101" charset="-122"/>
                </a:rPr>
                <a:t>6x+5y+4z=50</a:t>
              </a:r>
              <a:endParaRPr lang="en-US" altLang="zh-CN" sz="2160" dirty="0">
                <a:solidFill>
                  <a:schemeClr val="accent2">
                    <a:lumMod val="75000"/>
                  </a:schemeClr>
                </a:solidFill>
                <a:latin typeface="黑体" panose="02010609060101010101" charset="-122"/>
                <a:ea typeface="黑体" panose="02010609060101010101" charset="-122"/>
                <a:cs typeface="黑体" panose="02010609060101010101" charset="-122"/>
              </a:endParaRPr>
            </a:p>
            <a:p>
              <a:pPr algn="ctr">
                <a:defRPr/>
              </a:pPr>
              <a:r>
                <a:rPr lang="zh-CN" altLang="en-US" sz="2160" dirty="0">
                  <a:solidFill>
                    <a:schemeClr val="accent2">
                      <a:lumMod val="75000"/>
                    </a:schemeClr>
                  </a:solidFill>
                  <a:latin typeface="黑体" panose="02010609060101010101" charset="-122"/>
                  <a:ea typeface="黑体" panose="02010609060101010101" charset="-122"/>
                  <a:cs typeface="黑体" panose="02010609060101010101" charset="-122"/>
                </a:rPr>
                <a:t>伪代码</a:t>
              </a:r>
              <a:endParaRPr lang="zh-CN" altLang="en-US" sz="216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20"/>
          <p:cNvSpPr txBox="1"/>
          <p:nvPr/>
        </p:nvSpPr>
        <p:spPr>
          <a:xfrm>
            <a:off x="2973765" y="1386680"/>
            <a:ext cx="7802899"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阅读教材P51实践活动，探讨</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辗转相除法</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的算法描述</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1183640" y="1219835"/>
            <a:ext cx="1557655" cy="694690"/>
            <a:chOff x="467508" y="3124049"/>
            <a:chExt cx="988952" cy="440910"/>
          </a:xfrm>
        </p:grpSpPr>
        <p:sp>
          <p:nvSpPr>
            <p:cNvPr id="46" name="ValueShape1"/>
            <p:cNvSpPr/>
            <p:nvPr/>
          </p:nvSpPr>
          <p:spPr>
            <a:xfrm>
              <a:off x="467508" y="3175583"/>
              <a:ext cx="588355" cy="389376"/>
            </a:xfrm>
            <a:prstGeom prst="parallelogram">
              <a:avLst/>
            </a:prstGeom>
            <a:solidFill>
              <a:schemeClr val="accent6">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ValueShape1"/>
            <p:cNvSpPr/>
            <p:nvPr/>
          </p:nvSpPr>
          <p:spPr>
            <a:xfrm>
              <a:off x="868105" y="3124049"/>
              <a:ext cx="588355" cy="389376"/>
            </a:xfrm>
            <a:prstGeom prst="parallelogram">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文本框 17"/>
            <p:cNvSpPr txBox="1"/>
            <p:nvPr/>
          </p:nvSpPr>
          <p:spPr>
            <a:xfrm>
              <a:off x="569983" y="3245807"/>
              <a:ext cx="383419" cy="292194"/>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实</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994973" y="3189603"/>
              <a:ext cx="458780" cy="292194"/>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23" name="内容占位符 3"/>
          <p:cNvGraphicFramePr>
            <a:graphicFrameLocks noGrp="1"/>
          </p:cNvGraphicFramePr>
          <p:nvPr>
            <p:custDataLst>
              <p:tags r:id="rId1"/>
            </p:custDataLst>
          </p:nvPr>
        </p:nvGraphicFramePr>
        <p:xfrm>
          <a:off x="1199371" y="2352149"/>
          <a:ext cx="9793035" cy="3863890"/>
        </p:xfrm>
        <a:graphic>
          <a:graphicData uri="http://schemas.openxmlformats.org/drawingml/2006/table">
            <a:tbl>
              <a:tblPr>
                <a:tableStyleId>{16D9F66E-5EB9-4882-86FB-DCBF35E3C3E4}</a:tableStyleId>
              </a:tblPr>
              <a:tblGrid>
                <a:gridCol w="833120"/>
                <a:gridCol w="2746307"/>
                <a:gridCol w="3903774"/>
                <a:gridCol w="2309834"/>
              </a:tblGrid>
              <a:tr h="315937">
                <a:tc>
                  <a:txBody>
                    <a:bodyPr wrap="square"/>
                    <a:p>
                      <a:pPr algn="l">
                        <a:spcAft>
                          <a:spcPct val="0"/>
                        </a:spcAft>
                      </a:pPr>
                      <a:endParaRPr lang="en-US" sz="1800" b="1" kern="10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77" marR="68577" marT="0" marB="0" vert="horz">
                    <a:noFill/>
                  </a:tcPr>
                </a:tc>
                <a:tc>
                  <a:txBody>
                    <a:bodyPr wrap="square"/>
                    <a:p>
                      <a:pPr algn="ctr">
                        <a:spcAft>
                          <a:spcPct val="0"/>
                        </a:spcAft>
                      </a:pPr>
                      <a:r>
                        <a:rPr lang="zh-CN" sz="1800" b="1" kern="100">
                          <a:solidFill>
                            <a:schemeClr val="tx1"/>
                          </a:solidFill>
                        </a:rPr>
                        <a:t>自然语言表示法</a:t>
                      </a:r>
                      <a:endParaRPr lang="zh-CN" sz="1800" b="1" kern="10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77" marR="68577" marT="0" marB="0" vert="horz">
                    <a:noFill/>
                  </a:tcPr>
                </a:tc>
                <a:tc>
                  <a:txBody>
                    <a:bodyPr wrap="square"/>
                    <a:p>
                      <a:pPr algn="ctr">
                        <a:spcAft>
                          <a:spcPct val="0"/>
                        </a:spcAft>
                      </a:pPr>
                      <a:r>
                        <a:rPr lang="zh-CN" sz="1800" b="1" kern="100">
                          <a:solidFill>
                            <a:schemeClr val="tx1"/>
                          </a:solidFill>
                        </a:rPr>
                        <a:t>流程图表示法</a:t>
                      </a:r>
                      <a:endParaRPr lang="zh-CN" sz="1800" b="1" kern="10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77" marR="68577" marT="0" marB="0" vert="horz">
                    <a:noFill/>
                  </a:tcPr>
                </a:tc>
                <a:tc>
                  <a:txBody>
                    <a:bodyPr wrap="square"/>
                    <a:p>
                      <a:pPr algn="ctr">
                        <a:spcAft>
                          <a:spcPct val="0"/>
                        </a:spcAft>
                      </a:pPr>
                      <a:r>
                        <a:rPr lang="zh-CN" sz="1800" b="1" kern="100">
                          <a:solidFill>
                            <a:schemeClr val="tx1"/>
                          </a:solidFill>
                        </a:rPr>
                        <a:t>伪代码表示法</a:t>
                      </a:r>
                      <a:endParaRPr lang="zh-CN" sz="1800" b="1" kern="10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77" marR="68577" marT="0" marB="0" vert="horz">
                    <a:noFill/>
                  </a:tcPr>
                </a:tc>
              </a:tr>
              <a:tr h="3547953">
                <a:tc>
                  <a:txBody>
                    <a:bodyPr wrap="square"/>
                    <a:p>
                      <a:pPr algn="ctr">
                        <a:spcAft>
                          <a:spcPct val="0"/>
                        </a:spcAft>
                      </a:pPr>
                      <a:r>
                        <a:rPr lang="zh-CN" sz="1800" b="1" kern="100">
                          <a:solidFill>
                            <a:schemeClr val="tx1"/>
                          </a:solidFill>
                        </a:rPr>
                        <a:t>示例</a:t>
                      </a:r>
                      <a:endParaRPr lang="zh-CN" sz="1800" b="1" kern="10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77" marR="68577" marT="0" marB="0" vert="horz" anchor="ctr">
                    <a:noFill/>
                  </a:tcPr>
                </a:tc>
                <a:tc>
                  <a:txBody>
                    <a:bodyPr wrap="square"/>
                    <a:p>
                      <a:pPr algn="l">
                        <a:spcAft>
                          <a:spcPct val="0"/>
                        </a:spcAft>
                      </a:pPr>
                      <a:r>
                        <a:rPr lang="zh-CN" altLang="en-US" sz="1800" b="1" kern="100">
                          <a:solidFill>
                            <a:schemeClr val="tx1"/>
                          </a:solidFill>
                        </a:rPr>
                        <a:t>①输入两个正整数</a:t>
                      </a:r>
                      <a:r>
                        <a:rPr lang="en-US" altLang="zh-CN" sz="1800" b="1" kern="100" err="1">
                          <a:solidFill>
                            <a:schemeClr val="tx1"/>
                          </a:solidFill>
                        </a:rPr>
                        <a:t>m,n(m&gt;n)</a:t>
                      </a:r>
                      <a:r>
                        <a:rPr lang="zh-CN" altLang="en-US" sz="1800" b="1" kern="100">
                          <a:solidFill>
                            <a:schemeClr val="tx1"/>
                          </a:solidFill>
                        </a:rPr>
                        <a:t>；</a:t>
                      </a:r>
                      <a:endParaRPr lang="zh-CN" altLang="en-US" sz="1800" b="1" kern="100">
                        <a:solidFill>
                          <a:schemeClr val="tx1"/>
                        </a:solidFill>
                      </a:endParaRPr>
                    </a:p>
                    <a:p>
                      <a:pPr algn="l">
                        <a:spcAft>
                          <a:spcPct val="0"/>
                        </a:spcAft>
                      </a:pPr>
                      <a:r>
                        <a:rPr lang="zh-CN" altLang="en-US" sz="1800" b="1" kern="100">
                          <a:solidFill>
                            <a:schemeClr val="tx1"/>
                          </a:solidFill>
                        </a:rPr>
                        <a:t>②计算</a:t>
                      </a:r>
                      <a:r>
                        <a:rPr lang="en-US" altLang="zh-CN" sz="1800" b="1" kern="100">
                          <a:solidFill>
                            <a:schemeClr val="tx1"/>
                          </a:solidFill>
                        </a:rPr>
                        <a:t>m</a:t>
                      </a:r>
                      <a:r>
                        <a:rPr lang="zh-CN" altLang="en-US" sz="1800" b="1" kern="100">
                          <a:solidFill>
                            <a:schemeClr val="tx1"/>
                          </a:solidFill>
                        </a:rPr>
                        <a:t>除以</a:t>
                      </a:r>
                      <a:r>
                        <a:rPr lang="en-US" altLang="zh-CN" sz="1800" b="1" kern="100">
                          <a:solidFill>
                            <a:schemeClr val="tx1"/>
                          </a:solidFill>
                        </a:rPr>
                        <a:t>n</a:t>
                      </a:r>
                      <a:r>
                        <a:rPr lang="zh-CN" altLang="en-US" sz="1800" b="1" kern="100">
                          <a:solidFill>
                            <a:schemeClr val="tx1"/>
                          </a:solidFill>
                        </a:rPr>
                        <a:t>所得的余数</a:t>
                      </a:r>
                      <a:r>
                        <a:rPr lang="en-US" altLang="zh-CN" sz="1800" b="1" kern="100">
                          <a:solidFill>
                            <a:schemeClr val="tx1"/>
                          </a:solidFill>
                        </a:rPr>
                        <a:t>r</a:t>
                      </a:r>
                      <a:r>
                        <a:rPr lang="zh-CN" altLang="en-US" sz="1800" b="1" kern="100">
                          <a:solidFill>
                            <a:schemeClr val="tx1"/>
                          </a:solidFill>
                        </a:rPr>
                        <a:t>；</a:t>
                      </a:r>
                      <a:endParaRPr lang="zh-CN" altLang="en-US" sz="1800" b="1" kern="100">
                        <a:solidFill>
                          <a:schemeClr val="tx1"/>
                        </a:solidFill>
                      </a:endParaRPr>
                    </a:p>
                    <a:p>
                      <a:pPr algn="l">
                        <a:spcAft>
                          <a:spcPct val="0"/>
                        </a:spcAft>
                      </a:pPr>
                      <a:r>
                        <a:rPr lang="zh-CN" altLang="en-US" sz="1800" b="1" kern="100">
                          <a:solidFill>
                            <a:schemeClr val="tx1"/>
                          </a:solidFill>
                        </a:rPr>
                        <a:t>③</a:t>
                      </a:r>
                      <a:r>
                        <a:rPr lang="en-US" altLang="zh-CN" sz="1800" b="1" kern="100">
                          <a:solidFill>
                            <a:schemeClr val="tx1"/>
                          </a:solidFill>
                        </a:rPr>
                        <a:t>m=n,n=r</a:t>
                      </a:r>
                      <a:r>
                        <a:rPr lang="zh-CN" altLang="en-US" sz="1800" b="1" kern="100">
                          <a:solidFill>
                            <a:schemeClr val="tx1"/>
                          </a:solidFill>
                        </a:rPr>
                        <a:t>；</a:t>
                      </a:r>
                      <a:endParaRPr lang="zh-CN" altLang="en-US" sz="1800" b="1" kern="100">
                        <a:solidFill>
                          <a:schemeClr val="tx1"/>
                        </a:solidFill>
                      </a:endParaRPr>
                    </a:p>
                    <a:p>
                      <a:pPr algn="l">
                        <a:spcAft>
                          <a:spcPct val="0"/>
                        </a:spcAft>
                      </a:pPr>
                      <a:r>
                        <a:rPr lang="zh-CN" altLang="en-US" sz="1800" b="1" kern="100">
                          <a:solidFill>
                            <a:schemeClr val="tx1"/>
                          </a:solidFill>
                        </a:rPr>
                        <a:t>④若</a:t>
                      </a:r>
                      <a:r>
                        <a:rPr lang="en-US" altLang="zh-CN" sz="1800" b="1" kern="100">
                          <a:solidFill>
                            <a:schemeClr val="tx1"/>
                          </a:solidFill>
                        </a:rPr>
                        <a:t>r</a:t>
                      </a:r>
                      <a:r>
                        <a:rPr lang="zh-CN" altLang="en-US" sz="1800" b="1" kern="100">
                          <a:solidFill>
                            <a:schemeClr val="tx1"/>
                          </a:solidFill>
                        </a:rPr>
                        <a:t>＝</a:t>
                      </a:r>
                      <a:r>
                        <a:rPr lang="en-US" altLang="zh-CN" sz="1800" b="1" kern="100">
                          <a:solidFill>
                            <a:schemeClr val="tx1"/>
                          </a:solidFill>
                        </a:rPr>
                        <a:t>0,</a:t>
                      </a:r>
                      <a:r>
                        <a:rPr lang="zh-CN" altLang="en-US" sz="1800" b="1" kern="100">
                          <a:solidFill>
                            <a:schemeClr val="tx1"/>
                          </a:solidFill>
                        </a:rPr>
                        <a:t>则</a:t>
                      </a:r>
                      <a:r>
                        <a:rPr lang="en-US" altLang="zh-CN" sz="1800" b="1" kern="100" err="1">
                          <a:solidFill>
                            <a:schemeClr val="tx1"/>
                          </a:solidFill>
                        </a:rPr>
                        <a:t>m,n</a:t>
                      </a:r>
                      <a:r>
                        <a:rPr lang="zh-CN" altLang="en-US" sz="1800" b="1" kern="100">
                          <a:solidFill>
                            <a:schemeClr val="tx1"/>
                          </a:solidFill>
                        </a:rPr>
                        <a:t>的最大公约数等于</a:t>
                      </a:r>
                      <a:r>
                        <a:rPr lang="en-US" altLang="zh-CN" sz="1800" b="1" kern="100">
                          <a:solidFill>
                            <a:schemeClr val="tx1"/>
                          </a:solidFill>
                        </a:rPr>
                        <a:t>m</a:t>
                      </a:r>
                      <a:r>
                        <a:rPr lang="zh-CN" altLang="en-US" sz="1800" b="1" kern="100">
                          <a:solidFill>
                            <a:schemeClr val="tx1"/>
                          </a:solidFill>
                        </a:rPr>
                        <a:t>；否则转到步骤②； </a:t>
                      </a:r>
                      <a:endParaRPr lang="zh-CN" altLang="en-US" sz="1800" b="1" kern="100">
                        <a:solidFill>
                          <a:schemeClr val="tx1"/>
                        </a:solidFill>
                      </a:endParaRPr>
                    </a:p>
                    <a:p>
                      <a:pPr algn="l">
                        <a:spcAft>
                          <a:spcPct val="0"/>
                        </a:spcAft>
                      </a:pPr>
                      <a:r>
                        <a:rPr lang="zh-CN" altLang="en-US" sz="1800" b="1" kern="100">
                          <a:solidFill>
                            <a:schemeClr val="tx1"/>
                          </a:solidFill>
                        </a:rPr>
                        <a:t>⑤输出最大公约数</a:t>
                      </a:r>
                      <a:r>
                        <a:rPr lang="en-US" altLang="zh-CN" sz="1800" b="1" kern="100">
                          <a:solidFill>
                            <a:schemeClr val="tx1"/>
                          </a:solidFill>
                        </a:rPr>
                        <a:t>m</a:t>
                      </a:r>
                      <a:r>
                        <a:rPr lang="zh-CN" altLang="en-US" sz="1800" b="1" kern="100">
                          <a:solidFill>
                            <a:schemeClr val="tx1"/>
                          </a:solidFill>
                        </a:rPr>
                        <a:t>；</a:t>
                      </a:r>
                      <a:endParaRPr lang="zh-CN" altLang="en-US" sz="1800" b="1" kern="100">
                        <a:solidFill>
                          <a:schemeClr val="tx1"/>
                        </a:solidFill>
                      </a:endParaRPr>
                    </a:p>
                    <a:p>
                      <a:pPr algn="l">
                        <a:spcAft>
                          <a:spcPct val="0"/>
                        </a:spcAft>
                      </a:pPr>
                      <a:r>
                        <a:rPr lang="zh-CN" altLang="en-US" sz="1800" b="1" kern="100">
                          <a:solidFill>
                            <a:schemeClr val="tx1"/>
                          </a:solidFill>
                        </a:rPr>
                        <a:t>⑥结束。</a:t>
                      </a:r>
                      <a:endParaRPr lang="zh-CN" altLang="en-US" sz="1800" b="1" kern="10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77" marR="68577" marT="0" marB="0" vert="horz">
                    <a:noFill/>
                  </a:tcPr>
                </a:tc>
                <a:tc>
                  <a:txBody>
                    <a:bodyPr wrap="square"/>
                    <a:p>
                      <a:pPr algn="ctr">
                        <a:spcAft>
                          <a:spcPct val="0"/>
                        </a:spcAft>
                      </a:pPr>
                      <a:endParaRPr lang="en-US" sz="1800" b="1" kern="10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77" marR="68577" marT="0" marB="0" vert="horz">
                    <a:noFill/>
                  </a:tcPr>
                </a:tc>
                <a:tc>
                  <a:txBody>
                    <a:bodyPr wrap="square"/>
                    <a:p>
                      <a:pPr algn="l" defTabSz="0">
                        <a:spcAft>
                          <a:spcPct val="0"/>
                        </a:spcAft>
                        <a:tabLst>
                          <a:tab pos="4105275" algn="l"/>
                        </a:tabLst>
                      </a:pPr>
                      <a:r>
                        <a:rPr lang="en-US" sz="1800" b="1" kern="100">
                          <a:solidFill>
                            <a:schemeClr val="tx1"/>
                          </a:solidFill>
                        </a:rPr>
                        <a:t>m=input("m=")</a:t>
                      </a:r>
                      <a:endParaRPr lang="zh-CN" sz="1800" b="1" kern="100">
                        <a:solidFill>
                          <a:schemeClr val="tx1"/>
                        </a:solidFill>
                      </a:endParaRPr>
                    </a:p>
                    <a:p>
                      <a:pPr algn="l" defTabSz="0">
                        <a:spcAft>
                          <a:spcPct val="0"/>
                        </a:spcAft>
                        <a:tabLst>
                          <a:tab pos="4105275" algn="l"/>
                        </a:tabLst>
                      </a:pPr>
                      <a:r>
                        <a:rPr lang="en-US" sz="1800" b="1" kern="100">
                          <a:solidFill>
                            <a:schemeClr val="tx1"/>
                          </a:solidFill>
                        </a:rPr>
                        <a:t>n=input("n=")</a:t>
                      </a:r>
                      <a:endParaRPr lang="zh-CN" sz="1800" b="1" kern="100">
                        <a:solidFill>
                          <a:schemeClr val="tx1"/>
                        </a:solidFill>
                      </a:endParaRPr>
                    </a:p>
                    <a:p>
                      <a:pPr algn="l" defTabSz="0">
                        <a:spcAft>
                          <a:spcPct val="0"/>
                        </a:spcAft>
                        <a:tabLst>
                          <a:tab pos="4105275" algn="l"/>
                        </a:tabLst>
                      </a:pPr>
                      <a:r>
                        <a:rPr lang="en-US" sz="1800" b="1" kern="100">
                          <a:solidFill>
                            <a:schemeClr val="tx1"/>
                          </a:solidFill>
                        </a:rPr>
                        <a:t>if m &lt; n:</a:t>
                      </a:r>
                      <a:endParaRPr lang="zh-CN" sz="1800" b="1" kern="100">
                        <a:solidFill>
                          <a:schemeClr val="tx1"/>
                        </a:solidFill>
                      </a:endParaRPr>
                    </a:p>
                    <a:p>
                      <a:pPr algn="l" defTabSz="0">
                        <a:spcAft>
                          <a:spcPct val="0"/>
                        </a:spcAft>
                        <a:tabLst>
                          <a:tab pos="4105275" algn="l"/>
                        </a:tabLst>
                      </a:pPr>
                      <a:r>
                        <a:rPr lang="en-US" sz="1800" b="1" kern="100">
                          <a:solidFill>
                            <a:schemeClr val="tx1"/>
                          </a:solidFill>
                        </a:rPr>
                        <a:t>    m, n = n, m</a:t>
                      </a:r>
                      <a:endParaRPr lang="zh-CN" sz="1800" b="1" kern="100">
                        <a:solidFill>
                          <a:schemeClr val="tx1"/>
                        </a:solidFill>
                      </a:endParaRPr>
                    </a:p>
                    <a:p>
                      <a:pPr algn="l" defTabSz="0">
                        <a:spcAft>
                          <a:spcPct val="0"/>
                        </a:spcAft>
                        <a:tabLst>
                          <a:tab pos="4105275" algn="l"/>
                        </a:tabLst>
                      </a:pPr>
                      <a:r>
                        <a:rPr lang="en-US" sz="1800" b="1" kern="100">
                          <a:solidFill>
                            <a:schemeClr val="tx1"/>
                          </a:solidFill>
                        </a:rPr>
                        <a:t>r = 1</a:t>
                      </a:r>
                      <a:endParaRPr lang="zh-CN" sz="1800" b="1" kern="100">
                        <a:solidFill>
                          <a:schemeClr val="tx1"/>
                        </a:solidFill>
                      </a:endParaRPr>
                    </a:p>
                    <a:p>
                      <a:pPr algn="l" defTabSz="0">
                        <a:spcAft>
                          <a:spcPct val="0"/>
                        </a:spcAft>
                        <a:tabLst>
                          <a:tab pos="4105275" algn="l"/>
                        </a:tabLst>
                      </a:pPr>
                      <a:r>
                        <a:rPr lang="en-US" sz="1800" b="1" kern="100">
                          <a:solidFill>
                            <a:schemeClr val="tx1"/>
                          </a:solidFill>
                        </a:rPr>
                        <a:t>while r != 0:</a:t>
                      </a:r>
                      <a:endParaRPr lang="zh-CN" sz="1800" b="1" kern="100">
                        <a:solidFill>
                          <a:schemeClr val="tx1"/>
                        </a:solidFill>
                      </a:endParaRPr>
                    </a:p>
                    <a:p>
                      <a:pPr algn="l" defTabSz="0">
                        <a:spcAft>
                          <a:spcPct val="0"/>
                        </a:spcAft>
                        <a:tabLst>
                          <a:tab pos="4105275" algn="l"/>
                        </a:tabLst>
                      </a:pPr>
                      <a:r>
                        <a:rPr lang="en-US" sz="1800" b="1" kern="100">
                          <a:solidFill>
                            <a:schemeClr val="tx1"/>
                          </a:solidFill>
                        </a:rPr>
                        <a:t>    r = m% n</a:t>
                      </a:r>
                      <a:endParaRPr lang="zh-CN" sz="1800" b="1" kern="100">
                        <a:solidFill>
                          <a:schemeClr val="tx1"/>
                        </a:solidFill>
                      </a:endParaRPr>
                    </a:p>
                    <a:p>
                      <a:pPr algn="l" defTabSz="0">
                        <a:spcAft>
                          <a:spcPct val="0"/>
                        </a:spcAft>
                        <a:tabLst>
                          <a:tab pos="4105275" algn="l"/>
                        </a:tabLst>
                      </a:pPr>
                      <a:r>
                        <a:rPr lang="en-US" sz="1800" b="1" kern="100">
                          <a:solidFill>
                            <a:schemeClr val="tx1"/>
                          </a:solidFill>
                        </a:rPr>
                        <a:t>    m = n</a:t>
                      </a:r>
                      <a:endParaRPr lang="zh-CN" sz="1800" b="1" kern="100">
                        <a:solidFill>
                          <a:schemeClr val="tx1"/>
                        </a:solidFill>
                      </a:endParaRPr>
                    </a:p>
                    <a:p>
                      <a:pPr algn="l" defTabSz="0">
                        <a:spcAft>
                          <a:spcPct val="0"/>
                        </a:spcAft>
                        <a:tabLst>
                          <a:tab pos="4105275" algn="l"/>
                        </a:tabLst>
                      </a:pPr>
                      <a:r>
                        <a:rPr lang="en-US" sz="1800" b="1" kern="100">
                          <a:solidFill>
                            <a:schemeClr val="tx1"/>
                          </a:solidFill>
                        </a:rPr>
                        <a:t>    n = r</a:t>
                      </a:r>
                      <a:endParaRPr lang="zh-CN" sz="1800" b="1" kern="100">
                        <a:solidFill>
                          <a:schemeClr val="tx1"/>
                        </a:solidFill>
                      </a:endParaRPr>
                    </a:p>
                    <a:p>
                      <a:pPr algn="l" defTabSz="0">
                        <a:spcAft>
                          <a:spcPct val="0"/>
                        </a:spcAft>
                        <a:tabLst>
                          <a:tab pos="4105275" algn="l"/>
                        </a:tabLst>
                      </a:pPr>
                      <a:r>
                        <a:rPr lang="en-US" sz="1800" b="1" kern="100">
                          <a:solidFill>
                            <a:schemeClr val="tx1"/>
                          </a:solidFill>
                        </a:rPr>
                        <a:t>print m</a:t>
                      </a:r>
                      <a:endParaRPr lang="zh-CN" sz="1800" b="1" kern="100">
                        <a:solidFill>
                          <a:schemeClr val="tx1"/>
                        </a:solidFill>
                        <a:latin typeface="微软雅黑" panose="020B0503020204020204" pitchFamily="34" charset="-122"/>
                        <a:ea typeface="微软雅黑" panose="020B0503020204020204" pitchFamily="34" charset="-122"/>
                        <a:cs typeface="Times New Roman" panose="02020603050405020304"/>
                      </a:endParaRPr>
                    </a:p>
                  </a:txBody>
                  <a:tcPr marL="68577" marR="68577" marT="0" marB="0" vert="horz">
                    <a:noFill/>
                  </a:tcPr>
                </a:tc>
              </a:tr>
            </a:tbl>
          </a:graphicData>
        </a:graphic>
      </p:graphicFrame>
      <p:pic>
        <p:nvPicPr>
          <p:cNvPr id="24"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a:off x="5549974" y="2791037"/>
            <a:ext cx="1666495" cy="3332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636524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3.2.2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算法的</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描述</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pic>
        <p:nvPicPr>
          <p:cNvPr id="11" name="图片 10"/>
          <p:cNvPicPr>
            <a:picLocks noChangeAspect="1"/>
          </p:cNvPicPr>
          <p:nvPr>
            <p:custDataLst>
              <p:tags r:id="rId4"/>
            </p:custDataLst>
          </p:nvPr>
        </p:nvPicPr>
        <p:blipFill>
          <a:blip r:embed="rId5"/>
          <a:stretch>
            <a:fillRect/>
          </a:stretch>
        </p:blipFill>
        <p:spPr>
          <a:xfrm>
            <a:off x="2522453" y="1403945"/>
            <a:ext cx="3384376" cy="4947293"/>
          </a:xfrm>
          <a:prstGeom prst="rect">
            <a:avLst/>
          </a:prstGeom>
        </p:spPr>
      </p:pic>
      <p:sp>
        <p:nvSpPr>
          <p:cNvPr id="12" name="矩形 11"/>
          <p:cNvSpPr/>
          <p:nvPr>
            <p:custDataLst>
              <p:tags r:id="rId6"/>
            </p:custDataLst>
          </p:nvPr>
        </p:nvSpPr>
        <p:spPr>
          <a:xfrm>
            <a:off x="3147184" y="1791369"/>
            <a:ext cx="792088"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custDataLst>
              <p:tags r:id="rId7"/>
            </p:custDataLst>
          </p:nvPr>
        </p:nvSpPr>
        <p:spPr>
          <a:xfrm>
            <a:off x="2499112" y="2439441"/>
            <a:ext cx="1440160" cy="3600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custDataLst>
              <p:tags r:id="rId8"/>
            </p:custDataLst>
          </p:nvPr>
        </p:nvSpPr>
        <p:spPr>
          <a:xfrm>
            <a:off x="3003168" y="2943497"/>
            <a:ext cx="2880320" cy="13681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标注 54"/>
          <p:cNvSpPr/>
          <p:nvPr>
            <p:custDataLst>
              <p:tags r:id="rId9"/>
            </p:custDataLst>
          </p:nvPr>
        </p:nvSpPr>
        <p:spPr>
          <a:xfrm>
            <a:off x="4659352" y="1647353"/>
            <a:ext cx="1944216" cy="504056"/>
          </a:xfrm>
          <a:prstGeom prst="wedgeRectCallout">
            <a:avLst>
              <a:gd name="adj1" fmla="val -101782"/>
              <a:gd name="adj2" fmla="val 52034"/>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pc="133">
                <a:solidFill>
                  <a:schemeClr val="tx1">
                    <a:lumMod val="50000"/>
                    <a:lumOff val="50000"/>
                  </a:schemeClr>
                </a:solidFill>
                <a:latin typeface="微软雅黑" panose="020B0503020204020204" pitchFamily="34" charset="-122"/>
                <a:ea typeface="微软雅黑" panose="020B0503020204020204" pitchFamily="34" charset="-122"/>
              </a:rPr>
              <a:t>顺序结构</a:t>
            </a:r>
            <a:endParaRPr lang="zh-CN" altLang="en-US"/>
          </a:p>
        </p:txBody>
      </p:sp>
      <p:sp>
        <p:nvSpPr>
          <p:cNvPr id="16" name="矩形标注 55"/>
          <p:cNvSpPr/>
          <p:nvPr>
            <p:custDataLst>
              <p:tags r:id="rId10"/>
            </p:custDataLst>
          </p:nvPr>
        </p:nvSpPr>
        <p:spPr>
          <a:xfrm>
            <a:off x="4659352" y="4959721"/>
            <a:ext cx="1944216" cy="504056"/>
          </a:xfrm>
          <a:prstGeom prst="wedgeRectCallout">
            <a:avLst>
              <a:gd name="adj1" fmla="val -101782"/>
              <a:gd name="adj2" fmla="val 52034"/>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pc="133">
                <a:solidFill>
                  <a:schemeClr val="tx1">
                    <a:lumMod val="50000"/>
                    <a:lumOff val="50000"/>
                  </a:schemeClr>
                </a:solidFill>
                <a:latin typeface="微软雅黑" panose="020B0503020204020204" pitchFamily="34" charset="-122"/>
                <a:ea typeface="微软雅黑" panose="020B0503020204020204" pitchFamily="34" charset="-122"/>
              </a:rPr>
              <a:t>循环结构</a:t>
            </a:r>
            <a:endParaRPr lang="zh-CN" altLang="en-US"/>
          </a:p>
        </p:txBody>
      </p:sp>
      <p:sp>
        <p:nvSpPr>
          <p:cNvPr id="17" name="矩形标注 56"/>
          <p:cNvSpPr/>
          <p:nvPr>
            <p:custDataLst>
              <p:tags r:id="rId11"/>
            </p:custDataLst>
          </p:nvPr>
        </p:nvSpPr>
        <p:spPr>
          <a:xfrm>
            <a:off x="5235416" y="2295425"/>
            <a:ext cx="1944216" cy="504056"/>
          </a:xfrm>
          <a:prstGeom prst="wedgeRectCallout">
            <a:avLst>
              <a:gd name="adj1" fmla="val -81884"/>
              <a:gd name="adj2" fmla="val 140994"/>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pc="133">
                <a:solidFill>
                  <a:schemeClr val="tx1">
                    <a:lumMod val="50000"/>
                    <a:lumOff val="50000"/>
                  </a:schemeClr>
                </a:solidFill>
                <a:latin typeface="微软雅黑" panose="020B0503020204020204" pitchFamily="34" charset="-122"/>
                <a:ea typeface="微软雅黑" panose="020B0503020204020204" pitchFamily="34" charset="-122"/>
              </a:rPr>
              <a:t>选择结构</a:t>
            </a:r>
            <a:endParaRPr lang="zh-CN"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636524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3.2.2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算法的</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描述</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sp>
        <p:nvSpPr>
          <p:cNvPr id="6" name="矩形 5"/>
          <p:cNvSpPr/>
          <p:nvPr/>
        </p:nvSpPr>
        <p:spPr>
          <a:xfrm>
            <a:off x="1051560" y="3514090"/>
            <a:ext cx="9787890" cy="2580640"/>
          </a:xfrm>
          <a:prstGeom prst="rect">
            <a:avLst/>
          </a:prstGeom>
          <a:noFill/>
          <a:ln w="28575" cmpd="sng">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sz="2400" dirty="0">
              <a:solidFill>
                <a:schemeClr val="tx1"/>
              </a:solidFill>
              <a:latin typeface="楷体" panose="02010609060101010101" charset="-122"/>
              <a:ea typeface="楷体" panose="02010609060101010101" charset="-122"/>
              <a:cs typeface="楷体" panose="02010609060101010101" charset="-122"/>
            </a:endParaRPr>
          </a:p>
          <a:p>
            <a:r>
              <a:rPr sz="2400" dirty="0">
                <a:solidFill>
                  <a:schemeClr val="tx1"/>
                </a:solidFill>
                <a:latin typeface="楷体" panose="02010609060101010101" charset="-122"/>
                <a:ea typeface="楷体" panose="02010609060101010101" charset="-122"/>
                <a:cs typeface="楷体" panose="02010609060101010101" charset="-122"/>
              </a:rPr>
              <a:t>算法的三种基本控制结构</a:t>
            </a:r>
            <a:endParaRPr sz="2400" dirty="0">
              <a:solidFill>
                <a:schemeClr val="tx1"/>
              </a:solidFill>
              <a:latin typeface="楷体" panose="02010609060101010101" charset="-122"/>
              <a:ea typeface="楷体" panose="02010609060101010101" charset="-122"/>
              <a:cs typeface="楷体" panose="02010609060101010101" charset="-122"/>
            </a:endParaRPr>
          </a:p>
          <a:p>
            <a:pPr>
              <a:lnSpc>
                <a:spcPct val="120000"/>
              </a:lnSpc>
            </a:pPr>
            <a:r>
              <a:rPr lang="zh-CN" altLang="en-US" sz="2100" spc="133"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100" spc="133" dirty="0">
                <a:solidFill>
                  <a:schemeClr val="tx1"/>
                </a:solidFill>
                <a:latin typeface="楷体" panose="02010609060101010101" charset="-122"/>
                <a:ea typeface="楷体" panose="02010609060101010101" charset="-122"/>
                <a:cs typeface="楷体" panose="02010609060101010101" charset="-122"/>
                <a:sym typeface="+mn-ea"/>
              </a:rPr>
              <a:t>1</a:t>
            </a:r>
            <a:r>
              <a:rPr lang="zh-CN" altLang="en-US" sz="2100" spc="133" dirty="0">
                <a:solidFill>
                  <a:schemeClr val="tx1"/>
                </a:solidFill>
                <a:latin typeface="楷体" panose="02010609060101010101" charset="-122"/>
                <a:ea typeface="楷体" panose="02010609060101010101" charset="-122"/>
                <a:cs typeface="楷体" panose="02010609060101010101" charset="-122"/>
                <a:sym typeface="+mn-ea"/>
              </a:rPr>
              <a:t>）顺序结构表示程序中的各操作是按照它们出现的</a:t>
            </a:r>
            <a:r>
              <a:rPr lang="zh-CN" altLang="en-US" sz="2100" spc="133" dirty="0">
                <a:solidFill>
                  <a:srgbClr val="FF0000"/>
                </a:solidFill>
                <a:latin typeface="楷体" panose="02010609060101010101" charset="-122"/>
                <a:ea typeface="楷体" panose="02010609060101010101" charset="-122"/>
                <a:cs typeface="楷体" panose="02010609060101010101" charset="-122"/>
                <a:sym typeface="+mn-ea"/>
              </a:rPr>
              <a:t>先后顺序</a:t>
            </a:r>
            <a:r>
              <a:rPr lang="zh-CN" altLang="en-US" sz="2100" spc="133" dirty="0">
                <a:solidFill>
                  <a:schemeClr val="tx1"/>
                </a:solidFill>
                <a:latin typeface="楷体" panose="02010609060101010101" charset="-122"/>
                <a:ea typeface="楷体" panose="02010609060101010101" charset="-122"/>
                <a:cs typeface="楷体" panose="02010609060101010101" charset="-122"/>
                <a:sym typeface="+mn-ea"/>
              </a:rPr>
              <a:t>执行的。</a:t>
            </a:r>
            <a:endParaRPr lang="zh-CN" altLang="en-US" sz="2100" spc="133" dirty="0">
              <a:solidFill>
                <a:schemeClr val="tx1"/>
              </a:solidFill>
              <a:latin typeface="楷体" panose="02010609060101010101" charset="-122"/>
              <a:ea typeface="楷体" panose="02010609060101010101" charset="-122"/>
              <a:cs typeface="楷体" panose="02010609060101010101" charset="-122"/>
            </a:endParaRPr>
          </a:p>
          <a:p>
            <a:pPr>
              <a:lnSpc>
                <a:spcPct val="120000"/>
              </a:lnSpc>
            </a:pPr>
            <a:r>
              <a:rPr lang="zh-CN" altLang="en-US" sz="2100" spc="133"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100" spc="133" dirty="0">
                <a:solidFill>
                  <a:schemeClr val="tx1"/>
                </a:solidFill>
                <a:latin typeface="楷体" panose="02010609060101010101" charset="-122"/>
                <a:ea typeface="楷体" panose="02010609060101010101" charset="-122"/>
                <a:cs typeface="楷体" panose="02010609060101010101" charset="-122"/>
                <a:sym typeface="+mn-ea"/>
              </a:rPr>
              <a:t>2</a:t>
            </a:r>
            <a:r>
              <a:rPr lang="zh-CN" altLang="en-US" sz="2100" spc="133" dirty="0">
                <a:solidFill>
                  <a:schemeClr val="tx1"/>
                </a:solidFill>
                <a:latin typeface="楷体" panose="02010609060101010101" charset="-122"/>
                <a:ea typeface="楷体" panose="02010609060101010101" charset="-122"/>
                <a:cs typeface="楷体" panose="02010609060101010101" charset="-122"/>
                <a:sym typeface="+mn-ea"/>
              </a:rPr>
              <a:t>）选择结构表示程序的处理步骤出现了分支，它需要根据</a:t>
            </a:r>
            <a:r>
              <a:rPr lang="zh-CN" altLang="en-US" sz="2100" spc="133" dirty="0">
                <a:solidFill>
                  <a:srgbClr val="FF0000"/>
                </a:solidFill>
                <a:latin typeface="楷体" panose="02010609060101010101" charset="-122"/>
                <a:ea typeface="楷体" panose="02010609060101010101" charset="-122"/>
                <a:cs typeface="楷体" panose="02010609060101010101" charset="-122"/>
                <a:sym typeface="+mn-ea"/>
              </a:rPr>
              <a:t>某一特定的条件选择其中的一个分支</a:t>
            </a:r>
            <a:r>
              <a:rPr lang="zh-CN" altLang="en-US" sz="2100" spc="133" dirty="0">
                <a:solidFill>
                  <a:schemeClr val="tx1"/>
                </a:solidFill>
                <a:latin typeface="楷体" panose="02010609060101010101" charset="-122"/>
                <a:ea typeface="楷体" panose="02010609060101010101" charset="-122"/>
                <a:cs typeface="楷体" panose="02010609060101010101" charset="-122"/>
                <a:sym typeface="+mn-ea"/>
              </a:rPr>
              <a:t>执行。选择结构有单选择、双选择和多选择三种形式。</a:t>
            </a:r>
            <a:endParaRPr lang="zh-CN" altLang="en-US" sz="2100" spc="133" dirty="0">
              <a:solidFill>
                <a:schemeClr val="tx1"/>
              </a:solidFill>
              <a:latin typeface="楷体" panose="02010609060101010101" charset="-122"/>
              <a:ea typeface="楷体" panose="02010609060101010101" charset="-122"/>
              <a:cs typeface="楷体" panose="02010609060101010101" charset="-122"/>
            </a:endParaRPr>
          </a:p>
          <a:p>
            <a:pPr>
              <a:lnSpc>
                <a:spcPct val="120000"/>
              </a:lnSpc>
            </a:pPr>
            <a:r>
              <a:rPr lang="zh-CN" altLang="en-US" sz="2100" spc="133"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100" spc="133" dirty="0">
                <a:solidFill>
                  <a:schemeClr val="tx1"/>
                </a:solidFill>
                <a:latin typeface="楷体" panose="02010609060101010101" charset="-122"/>
                <a:ea typeface="楷体" panose="02010609060101010101" charset="-122"/>
                <a:cs typeface="楷体" panose="02010609060101010101" charset="-122"/>
                <a:sym typeface="+mn-ea"/>
              </a:rPr>
              <a:t>3</a:t>
            </a:r>
            <a:r>
              <a:rPr lang="zh-CN" altLang="en-US" sz="2100" spc="133" dirty="0">
                <a:solidFill>
                  <a:schemeClr val="tx1"/>
                </a:solidFill>
                <a:latin typeface="楷体" panose="02010609060101010101" charset="-122"/>
                <a:ea typeface="楷体" panose="02010609060101010101" charset="-122"/>
                <a:cs typeface="楷体" panose="02010609060101010101" charset="-122"/>
                <a:sym typeface="+mn-ea"/>
              </a:rPr>
              <a:t>）循环结构表示程序</a:t>
            </a:r>
            <a:r>
              <a:rPr lang="zh-CN" altLang="en-US" sz="2100" spc="133" dirty="0">
                <a:solidFill>
                  <a:srgbClr val="FF0000"/>
                </a:solidFill>
                <a:latin typeface="楷体" panose="02010609060101010101" charset="-122"/>
                <a:ea typeface="楷体" panose="02010609060101010101" charset="-122"/>
                <a:cs typeface="楷体" panose="02010609060101010101" charset="-122"/>
                <a:sym typeface="+mn-ea"/>
              </a:rPr>
              <a:t>反复执行</a:t>
            </a:r>
            <a:r>
              <a:rPr lang="zh-CN" altLang="en-US" sz="2100" spc="133" dirty="0">
                <a:solidFill>
                  <a:schemeClr val="tx1"/>
                </a:solidFill>
                <a:latin typeface="楷体" panose="02010609060101010101" charset="-122"/>
                <a:ea typeface="楷体" panose="02010609060101010101" charset="-122"/>
                <a:cs typeface="楷体" panose="02010609060101010101" charset="-122"/>
                <a:sym typeface="+mn-ea"/>
              </a:rPr>
              <a:t>某个或某些操作，直到某条件为假（或为真）时才可终止循环。</a:t>
            </a:r>
            <a:endParaRPr lang="zh-CN" altLang="en-US" sz="2100" spc="133" dirty="0">
              <a:solidFill>
                <a:schemeClr val="tx1"/>
              </a:solidFill>
              <a:latin typeface="楷体" panose="02010609060101010101" charset="-122"/>
              <a:ea typeface="楷体" panose="02010609060101010101" charset="-122"/>
              <a:cs typeface="楷体" panose="02010609060101010101" charset="-122"/>
            </a:endParaRPr>
          </a:p>
          <a:p>
            <a:endParaRPr lang="zh-CN" altLang="en-US" sz="2100" spc="133" dirty="0">
              <a:solidFill>
                <a:schemeClr val="tx1"/>
              </a:solidFill>
              <a:latin typeface="楷体" panose="02010609060101010101" charset="-122"/>
              <a:ea typeface="楷体" panose="02010609060101010101" charset="-122"/>
              <a:cs typeface="楷体" panose="02010609060101010101" charset="-122"/>
            </a:endParaRPr>
          </a:p>
        </p:txBody>
      </p:sp>
      <p:pic>
        <p:nvPicPr>
          <p:cNvPr id="16" name="Picture 13"/>
          <p:cNvPicPr>
            <a:picLocks noChangeAspect="1" noChangeArrowheads="1"/>
          </p:cNvPicPr>
          <p:nvPr>
            <p:custDataLst>
              <p:tags r:id="rId4"/>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78166"/>
          <a:stretch>
            <a:fillRect/>
          </a:stretch>
        </p:blipFill>
        <p:spPr bwMode="auto">
          <a:xfrm>
            <a:off x="1619250" y="986790"/>
            <a:ext cx="138303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p:cNvPicPr>
            <a:picLocks noChangeAspect="1" noChangeArrowheads="1"/>
          </p:cNvPicPr>
          <p:nvPr>
            <p:custDataLst>
              <p:tags r:id="rId6"/>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4563" r="38593"/>
          <a:stretch>
            <a:fillRect/>
          </a:stretch>
        </p:blipFill>
        <p:spPr bwMode="auto">
          <a:xfrm>
            <a:off x="4533900" y="1134745"/>
            <a:ext cx="2275840" cy="246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p:cNvPicPr>
            <a:picLocks noChangeAspect="1" noChangeArrowheads="1"/>
          </p:cNvPicPr>
          <p:nvPr>
            <p:custDataLst>
              <p:tags r:id="rId7"/>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4136" r="1173"/>
          <a:stretch>
            <a:fillRect/>
          </a:stretch>
        </p:blipFill>
        <p:spPr bwMode="auto">
          <a:xfrm>
            <a:off x="8076192" y="1346098"/>
            <a:ext cx="1830561"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636524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3.2.2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算法的</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描述</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sp>
        <p:nvSpPr>
          <p:cNvPr id="6" name="矩形 5"/>
          <p:cNvSpPr/>
          <p:nvPr/>
        </p:nvSpPr>
        <p:spPr>
          <a:xfrm>
            <a:off x="1051560" y="3683000"/>
            <a:ext cx="9787890" cy="2331085"/>
          </a:xfrm>
          <a:prstGeom prst="rect">
            <a:avLst/>
          </a:prstGeom>
          <a:noFill/>
          <a:ln w="28575" cmpd="sng">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r>
              <a:rPr sz="2400" dirty="0">
                <a:solidFill>
                  <a:schemeClr val="tx1"/>
                </a:solidFill>
                <a:latin typeface="楷体" panose="02010609060101010101" charset="-122"/>
                <a:ea typeface="楷体" panose="02010609060101010101" charset="-122"/>
                <a:cs typeface="楷体" panose="02010609060101010101" charset="-122"/>
              </a:rPr>
              <a:t>使用三种基本控制结构的组合来描述算法，可以改善算法的清晰度，提高算法的可读性。原因如下：</a:t>
            </a:r>
            <a:endParaRPr sz="2400" dirty="0">
              <a:solidFill>
                <a:schemeClr val="tx1"/>
              </a:solidFill>
              <a:latin typeface="楷体" panose="02010609060101010101" charset="-122"/>
              <a:ea typeface="楷体" panose="02010609060101010101" charset="-122"/>
              <a:cs typeface="楷体" panose="02010609060101010101" charset="-122"/>
            </a:endParaRPr>
          </a:p>
          <a:p>
            <a:r>
              <a:rPr lang="zh-CN" altLang="en-US" sz="2100" spc="133"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100" spc="133" dirty="0">
                <a:solidFill>
                  <a:schemeClr val="tx1"/>
                </a:solidFill>
                <a:latin typeface="楷体" panose="02010609060101010101" charset="-122"/>
                <a:ea typeface="楷体" panose="02010609060101010101" charset="-122"/>
                <a:cs typeface="楷体" panose="02010609060101010101" charset="-122"/>
                <a:sym typeface="+mn-ea"/>
              </a:rPr>
              <a:t>1</a:t>
            </a:r>
            <a:r>
              <a:rPr lang="zh-CN" altLang="en-US" sz="2100" spc="133" dirty="0">
                <a:solidFill>
                  <a:schemeClr val="tx1"/>
                </a:solidFill>
                <a:latin typeface="楷体" panose="02010609060101010101" charset="-122"/>
                <a:ea typeface="楷体" panose="02010609060101010101" charset="-122"/>
                <a:cs typeface="楷体" panose="02010609060101010101" charset="-122"/>
                <a:sym typeface="+mn-ea"/>
              </a:rPr>
              <a:t>）以控制结构为单位，只有一个入口和一个出口，各单位</a:t>
            </a:r>
            <a:r>
              <a:rPr lang="zh-CN" altLang="en-US" sz="2100" spc="133" dirty="0">
                <a:solidFill>
                  <a:schemeClr val="tx1"/>
                </a:solidFill>
                <a:latin typeface="楷体" panose="02010609060101010101" charset="-122"/>
                <a:ea typeface="楷体" panose="02010609060101010101" charset="-122"/>
                <a:cs typeface="楷体" panose="02010609060101010101" charset="-122"/>
                <a:sym typeface="+mn-ea"/>
              </a:rPr>
              <a:t>之间接口简单，比较容易独立的理解每一个单位。</a:t>
            </a:r>
            <a:endParaRPr lang="zh-CN" altLang="en-US" sz="2100" spc="133" dirty="0">
              <a:solidFill>
                <a:schemeClr val="tx1"/>
              </a:solidFill>
              <a:latin typeface="楷体" panose="02010609060101010101" charset="-122"/>
              <a:ea typeface="楷体" panose="02010609060101010101" charset="-122"/>
              <a:cs typeface="楷体" panose="02010609060101010101" charset="-122"/>
              <a:sym typeface="+mn-ea"/>
            </a:endParaRPr>
          </a:p>
          <a:p>
            <a:pPr>
              <a:lnSpc>
                <a:spcPct val="120000"/>
              </a:lnSpc>
            </a:pPr>
            <a:r>
              <a:rPr lang="zh-CN" altLang="en-US" sz="2100" spc="133"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100" spc="133" dirty="0">
                <a:solidFill>
                  <a:schemeClr val="tx1"/>
                </a:solidFill>
                <a:latin typeface="楷体" panose="02010609060101010101" charset="-122"/>
                <a:ea typeface="楷体" panose="02010609060101010101" charset="-122"/>
                <a:cs typeface="楷体" panose="02010609060101010101" charset="-122"/>
                <a:sym typeface="+mn-ea"/>
              </a:rPr>
              <a:t>2</a:t>
            </a:r>
            <a:r>
              <a:rPr lang="zh-CN" altLang="en-US" sz="2100" spc="133" dirty="0">
                <a:solidFill>
                  <a:schemeClr val="tx1"/>
                </a:solidFill>
                <a:latin typeface="楷体" panose="02010609060101010101" charset="-122"/>
                <a:ea typeface="楷体" panose="02010609060101010101" charset="-122"/>
                <a:cs typeface="楷体" panose="02010609060101010101" charset="-122"/>
                <a:sym typeface="+mn-ea"/>
              </a:rPr>
              <a:t>）缩小了算法的静态描述与动态执行过程之间的差异，使得两者容易对应，易于</a:t>
            </a:r>
            <a:r>
              <a:rPr lang="zh-CN" altLang="en-US" sz="2100" spc="133" dirty="0">
                <a:solidFill>
                  <a:schemeClr val="tx1"/>
                </a:solidFill>
                <a:latin typeface="楷体" panose="02010609060101010101" charset="-122"/>
                <a:ea typeface="楷体" panose="02010609060101010101" charset="-122"/>
                <a:cs typeface="楷体" panose="02010609060101010101" charset="-122"/>
                <a:sym typeface="+mn-ea"/>
              </a:rPr>
              <a:t>理解。</a:t>
            </a:r>
            <a:endParaRPr lang="en-US" altLang="zh-CN" sz="2100" spc="133" dirty="0">
              <a:solidFill>
                <a:schemeClr val="tx1"/>
              </a:solidFill>
              <a:latin typeface="楷体" panose="02010609060101010101" charset="-122"/>
              <a:ea typeface="楷体" panose="02010609060101010101" charset="-122"/>
              <a:cs typeface="楷体" panose="02010609060101010101" charset="-122"/>
              <a:sym typeface="+mn-ea"/>
            </a:endParaRPr>
          </a:p>
        </p:txBody>
      </p:sp>
      <p:pic>
        <p:nvPicPr>
          <p:cNvPr id="16" name="Picture 13"/>
          <p:cNvPicPr>
            <a:picLocks noChangeAspect="1" noChangeArrowheads="1"/>
          </p:cNvPicPr>
          <p:nvPr>
            <p:custDataLst>
              <p:tags r:id="rId4"/>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78166"/>
          <a:stretch>
            <a:fillRect/>
          </a:stretch>
        </p:blipFill>
        <p:spPr bwMode="auto">
          <a:xfrm>
            <a:off x="1619250" y="986790"/>
            <a:ext cx="138303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p:cNvPicPr>
            <a:picLocks noChangeAspect="1" noChangeArrowheads="1"/>
          </p:cNvPicPr>
          <p:nvPr>
            <p:custDataLst>
              <p:tags r:id="rId6"/>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4563" r="38593"/>
          <a:stretch>
            <a:fillRect/>
          </a:stretch>
        </p:blipFill>
        <p:spPr bwMode="auto">
          <a:xfrm>
            <a:off x="4533900" y="1134745"/>
            <a:ext cx="2275840" cy="246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p:cNvPicPr>
            <a:picLocks noChangeAspect="1" noChangeArrowheads="1"/>
          </p:cNvPicPr>
          <p:nvPr>
            <p:custDataLst>
              <p:tags r:id="rId7"/>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4136" r="1173"/>
          <a:stretch>
            <a:fillRect/>
          </a:stretch>
        </p:blipFill>
        <p:spPr bwMode="auto">
          <a:xfrm>
            <a:off x="8076192" y="1346098"/>
            <a:ext cx="1830561"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2"/>
          <a:stretch>
            <a:fillRect/>
          </a:stretch>
        </p:blipFill>
        <p:spPr>
          <a:xfrm>
            <a:off x="535305" y="535305"/>
            <a:ext cx="2757170" cy="880110"/>
          </a:xfrm>
          <a:prstGeom prst="rect">
            <a:avLst/>
          </a:prstGeom>
        </p:spPr>
      </p:pic>
      <p:sp>
        <p:nvSpPr>
          <p:cNvPr id="45" name="文本框 20"/>
          <p:cNvSpPr txBox="1"/>
          <p:nvPr/>
        </p:nvSpPr>
        <p:spPr>
          <a:xfrm>
            <a:off x="864870" y="1504950"/>
            <a:ext cx="10765790" cy="325501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20000"/>
              </a:lnSpc>
              <a:buFont typeface="Wingdings" panose="05000000000000000000" charset="0"/>
              <a:buChar char="u"/>
            </a:pPr>
            <a:r>
              <a:rPr lang="zh-CN" altLang="en-US" sz="2200" spc="133" dirty="0">
                <a:solidFill>
                  <a:schemeClr val="tx1"/>
                </a:solidFill>
                <a:latin typeface="微软雅黑" panose="020B0503020204020204" pitchFamily="34" charset="-122"/>
                <a:ea typeface="微软雅黑" panose="020B0503020204020204" pitchFamily="34" charset="-122"/>
              </a:rPr>
              <a:t>算法是程序设计的核心，是程序设计的灵魂。算法的好坏，直接影响着程序的通用性和有效性，影响着问题解决的效率。恰当的算法描述更有利于编写程序。</a:t>
            </a:r>
            <a:endParaRPr lang="zh-CN" altLang="en-US" sz="2200" spc="133" dirty="0">
              <a:solidFill>
                <a:schemeClr val="tx1"/>
              </a:solidFill>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charset="0"/>
              <a:buChar char="u"/>
            </a:pPr>
            <a:endParaRPr lang="zh-CN" altLang="en-US" sz="2200" spc="133" dirty="0">
              <a:solidFill>
                <a:schemeClr val="tx1"/>
              </a:solidFill>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charset="0"/>
              <a:buChar char="u"/>
            </a:pPr>
            <a:endParaRPr lang="zh-CN" altLang="en-US" sz="2200" spc="133" dirty="0">
              <a:solidFill>
                <a:schemeClr val="tx1"/>
              </a:solidFill>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charset="0"/>
              <a:buChar char="u"/>
            </a:pPr>
            <a:endParaRPr lang="zh-CN" altLang="en-US" sz="2200" spc="133" dirty="0">
              <a:solidFill>
                <a:schemeClr val="tx1"/>
              </a:solidFill>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charset="0"/>
              <a:buChar char="u"/>
            </a:pPr>
            <a:r>
              <a:rPr lang="zh-CN" altLang="en-US" sz="2200" spc="133" dirty="0">
                <a:solidFill>
                  <a:schemeClr val="tx1"/>
                </a:solidFill>
                <a:latin typeface="微软雅黑" panose="020B0503020204020204" pitchFamily="34" charset="-122"/>
                <a:ea typeface="微软雅黑" panose="020B0503020204020204" pitchFamily="34" charset="-122"/>
              </a:rPr>
              <a:t>要点：算法描述要完整，步骤要清晰，符合算法的特征，有效解决项目的关键问题。</a:t>
            </a:r>
            <a:endParaRPr lang="zh-CN" altLang="en-US" sz="2200" spc="133" dirty="0">
              <a:solidFill>
                <a:schemeClr val="tx1"/>
              </a:solidFill>
              <a:latin typeface="微软雅黑" panose="020B0503020204020204" pitchFamily="34" charset="-122"/>
              <a:ea typeface="微软雅黑" panose="020B0503020204020204" pitchFamily="34" charset="-122"/>
            </a:endParaRPr>
          </a:p>
          <a:p>
            <a:pPr>
              <a:lnSpc>
                <a:spcPct val="120000"/>
              </a:lnSpc>
            </a:pPr>
            <a:endParaRPr lang="zh-CN" altLang="en-US" sz="2200" spc="133" dirty="0">
              <a:solidFill>
                <a:schemeClr val="tx1"/>
              </a:solidFill>
              <a:latin typeface="微软雅黑" panose="020B0503020204020204" pitchFamily="34" charset="-122"/>
              <a:ea typeface="微软雅黑" panose="020B0503020204020204" pitchFamily="34" charset="-122"/>
            </a:endParaRPr>
          </a:p>
        </p:txBody>
      </p:sp>
      <p:sp>
        <p:nvSpPr>
          <p:cNvPr id="7" name="MH_Text_1"/>
          <p:cNvSpPr>
            <a:spLocks noChangeArrowheads="1"/>
          </p:cNvSpPr>
          <p:nvPr>
            <p:custDataLst>
              <p:tags r:id="rId3"/>
            </p:custDataLst>
          </p:nvPr>
        </p:nvSpPr>
        <p:spPr bwMode="auto">
          <a:xfrm>
            <a:off x="1282065" y="2490470"/>
            <a:ext cx="10182860" cy="86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100" dirty="0">
                <a:solidFill>
                  <a:srgbClr val="FF0000"/>
                </a:solidFill>
                <a:latin typeface="等线" panose="02010600030101010101" charset="-122"/>
                <a:ea typeface="等线" panose="02010600030101010101" charset="-122"/>
                <a:cs typeface="等线" panose="02010600030101010101" charset="-122"/>
                <a:sym typeface="+mn-ea"/>
              </a:rPr>
              <a:t>什么是算法</a:t>
            </a:r>
            <a:r>
              <a:rPr lang="zh-CN" altLang="en-US" sz="2100" dirty="0">
                <a:solidFill>
                  <a:srgbClr val="FF0000"/>
                </a:solidFill>
                <a:latin typeface="等线" panose="02010600030101010101" charset="-122"/>
                <a:ea typeface="等线" panose="02010600030101010101" charset="-122"/>
                <a:cs typeface="等线" panose="02010600030101010101" charset="-122"/>
              </a:rPr>
              <a:t>：算法是指在有限步骤内求解某一问题所使用的一组定义明确的规则。</a:t>
            </a:r>
            <a:endParaRPr lang="zh-CN" altLang="en-US" sz="2100" dirty="0">
              <a:solidFill>
                <a:srgbClr val="FF0000"/>
              </a:solidFill>
              <a:latin typeface="等线" panose="02010600030101010101" charset="-122"/>
              <a:ea typeface="等线" panose="02010600030101010101" charset="-122"/>
              <a:cs typeface="等线" panose="02010600030101010101" charset="-122"/>
            </a:endParaRPr>
          </a:p>
          <a:p>
            <a:r>
              <a:rPr lang="zh-CN" altLang="en-US" sz="2100" dirty="0">
                <a:solidFill>
                  <a:srgbClr val="FF0000"/>
                </a:solidFill>
                <a:latin typeface="等线" panose="02010600030101010101" charset="-122"/>
                <a:ea typeface="等线" panose="02010600030101010101" charset="-122"/>
                <a:sym typeface="+mn-ea"/>
              </a:rPr>
              <a:t>算法的特征</a:t>
            </a:r>
            <a:r>
              <a:rPr lang="zh-CN" altLang="en-US" sz="2100" dirty="0">
                <a:solidFill>
                  <a:srgbClr val="FF0000"/>
                </a:solidFill>
                <a:latin typeface="等线" panose="02010600030101010101" charset="-122"/>
                <a:ea typeface="等线" panose="02010600030101010101" charset="-122"/>
                <a:sym typeface="+mn-ea"/>
              </a:rPr>
              <a:t>：有穷性、确定性、数据输入、数据输出、可行性</a:t>
            </a:r>
            <a:endParaRPr lang="zh-CN" altLang="en-US" sz="2100" dirty="0">
              <a:solidFill>
                <a:srgbClr val="FF0000"/>
              </a:solidFill>
              <a:latin typeface="等线" panose="02010600030101010101" charset="-122"/>
              <a:ea typeface="等线" panose="02010600030101010101" charset="-122"/>
              <a:cs typeface="等线" panose="02010600030101010101" charset="-122"/>
              <a:sym typeface="+mn-ea"/>
            </a:endParaRPr>
          </a:p>
        </p:txBody>
      </p:sp>
      <p:sp>
        <p:nvSpPr>
          <p:cNvPr id="12" name="MH_Text_3"/>
          <p:cNvSpPr>
            <a:spLocks noChangeArrowheads="1"/>
          </p:cNvSpPr>
          <p:nvPr>
            <p:custDataLst>
              <p:tags r:id="rId4"/>
            </p:custDataLst>
          </p:nvPr>
        </p:nvSpPr>
        <p:spPr bwMode="auto">
          <a:xfrm>
            <a:off x="1282065" y="4429760"/>
            <a:ext cx="7058025" cy="100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100" dirty="0">
                <a:solidFill>
                  <a:srgbClr val="FF0000"/>
                </a:solidFill>
                <a:latin typeface="等线" panose="02010600030101010101" charset="-122"/>
                <a:ea typeface="等线" panose="02010600030101010101" charset="-122"/>
                <a:sym typeface="+mn-ea"/>
              </a:rPr>
              <a:t>算法的描述</a:t>
            </a:r>
            <a:r>
              <a:rPr lang="zh-CN" altLang="en-US" sz="2100" dirty="0">
                <a:solidFill>
                  <a:srgbClr val="FF0000"/>
                </a:solidFill>
                <a:latin typeface="等线" panose="02010600030101010101" charset="-122"/>
                <a:ea typeface="等线" panose="02010600030101010101" charset="-122"/>
              </a:rPr>
              <a:t>：自然语言描述、流程图描述、伪代码描述</a:t>
            </a:r>
            <a:endParaRPr lang="zh-CN" altLang="en-US" sz="2100" dirty="0">
              <a:solidFill>
                <a:srgbClr val="FF0000"/>
              </a:solidFill>
              <a:latin typeface="等线" panose="02010600030101010101" charset="-122"/>
              <a:ea typeface="等线" panose="02010600030101010101" charset="-122"/>
            </a:endParaRPr>
          </a:p>
          <a:p>
            <a:pPr eaLnBrk="1" hangingPunct="1"/>
            <a:r>
              <a:rPr lang="zh-CN" altLang="en-US" sz="2100" dirty="0">
                <a:solidFill>
                  <a:srgbClr val="FF0000"/>
                </a:solidFill>
                <a:latin typeface="等线" panose="02010600030101010101" charset="-122"/>
                <a:ea typeface="等线" panose="02010600030101010101" charset="-122"/>
                <a:sym typeface="+mn-ea"/>
              </a:rPr>
              <a:t>基本控制结构</a:t>
            </a:r>
            <a:r>
              <a:rPr lang="zh-CN" altLang="en-US" sz="2100" dirty="0">
                <a:solidFill>
                  <a:srgbClr val="FF0000"/>
                </a:solidFill>
                <a:latin typeface="等线" panose="02010600030101010101" charset="-122"/>
                <a:ea typeface="等线" panose="02010600030101010101" charset="-122"/>
                <a:sym typeface="+mn-ea"/>
              </a:rPr>
              <a:t>：顺序结构、选择结构、循环结构</a:t>
            </a:r>
            <a:endParaRPr lang="zh-CN" altLang="en-US" sz="2100" dirty="0">
              <a:solidFill>
                <a:srgbClr val="FF0000"/>
              </a:solidFill>
              <a:latin typeface="等线" panose="02010600030101010101" charset="-122"/>
              <a:ea typeface="等线" panose="02010600030101010101" charset="-122"/>
              <a:sym typeface="+mn-ea"/>
            </a:endParaRPr>
          </a:p>
        </p:txBody>
      </p:sp>
      <p:sp>
        <p:nvSpPr>
          <p:cNvPr id="14" name="MH_Text_4"/>
          <p:cNvSpPr>
            <a:spLocks noChangeArrowheads="1"/>
          </p:cNvSpPr>
          <p:nvPr>
            <p:custDataLst>
              <p:tags r:id="rId5"/>
            </p:custDataLst>
          </p:nvPr>
        </p:nvSpPr>
        <p:spPr bwMode="auto">
          <a:xfrm>
            <a:off x="3897620" y="5564502"/>
            <a:ext cx="4031942" cy="67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sz="2000" dirty="0">
              <a:solidFill>
                <a:schemeClr val="tx1"/>
              </a:solidFill>
              <a:latin typeface="等线" panose="02010600030101010101" charset="-122"/>
              <a:ea typeface="等线" panose="02010600030101010101"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p:nvPr>
            <p:custDataLst>
              <p:tags r:id="rId1"/>
            </p:custDataLst>
          </p:nvPr>
        </p:nvSpPr>
        <p:spPr>
          <a:xfrm>
            <a:off x="1694180" y="430530"/>
            <a:ext cx="225298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spc="600" dirty="0">
                <a:solidFill>
                  <a:schemeClr val="accent2">
                    <a:lumMod val="75000"/>
                  </a:schemeClr>
                </a:solidFill>
                <a:latin typeface="微软雅黑" panose="020B0503020204020204" pitchFamily="34" charset="-122"/>
                <a:ea typeface="微软雅黑" panose="020B0503020204020204" pitchFamily="34" charset="-122"/>
              </a:rPr>
              <a:t>复习</a:t>
            </a:r>
            <a:r>
              <a:rPr lang="zh-CN" altLang="en-US" sz="3200" b="1" spc="600" dirty="0">
                <a:solidFill>
                  <a:schemeClr val="accent2">
                    <a:lumMod val="75000"/>
                  </a:schemeClr>
                </a:solidFill>
                <a:latin typeface="微软雅黑" panose="020B0503020204020204" pitchFamily="34" charset="-122"/>
                <a:ea typeface="微软雅黑" panose="020B0503020204020204" pitchFamily="34" charset="-122"/>
              </a:rPr>
              <a:t>回顾</a:t>
            </a:r>
            <a:endParaRPr lang="zh-CN" altLang="en-US" sz="3200" b="1" spc="600"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1028700" y="1345565"/>
            <a:ext cx="3517265" cy="460375"/>
          </a:xfrm>
          <a:prstGeom prst="rect">
            <a:avLst/>
          </a:prstGeom>
        </p:spPr>
        <p:txBody>
          <a:bodyPr wrap="square">
            <a:spAutoFit/>
          </a:bodyPr>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计算机解决问题的过程：</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aphicFrame>
        <p:nvGraphicFramePr>
          <p:cNvPr id="74" name="图示 73"/>
          <p:cNvGraphicFramePr/>
          <p:nvPr/>
        </p:nvGraphicFramePr>
        <p:xfrm>
          <a:off x="1993900" y="1955165"/>
          <a:ext cx="7844155" cy="1367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文本框 11"/>
          <p:cNvSpPr txBox="1"/>
          <p:nvPr>
            <p:custDataLst>
              <p:tags r:id="rId7"/>
            </p:custDataLst>
          </p:nvPr>
        </p:nvSpPr>
        <p:spPr>
          <a:xfrm>
            <a:off x="1108420" y="3862227"/>
            <a:ext cx="9089370" cy="491490"/>
          </a:xfrm>
          <a:prstGeom prst="rect">
            <a:avLst/>
          </a:prstGeom>
          <a:noFill/>
        </p:spPr>
        <p:txBody>
          <a:bodyPr wrap="square" rtlCol="0" anchor="t">
            <a:spAutoFit/>
          </a:bodyPr>
          <a:p>
            <a:pPr algn="l"/>
            <a:r>
              <a:rPr lang="zh-CN" altLang="en-US" sz="2600" b="1">
                <a:solidFill>
                  <a:srgbClr val="FF0000"/>
                </a:solidFill>
                <a:effectLst>
                  <a:outerShdw blurRad="50800" dist="38100" dir="8100000" algn="tr" rotWithShape="0">
                    <a:prstClr val="black">
                      <a:alpha val="40000"/>
                    </a:prstClr>
                  </a:outerShdw>
                </a:effectLst>
                <a:latin typeface="微软雅黑" panose="020B0503020204020204" pitchFamily="34" charset="-122"/>
                <a:ea typeface="微软雅黑" panose="020B0503020204020204" pitchFamily="34" charset="-122"/>
                <a:cs typeface="+mj-cs"/>
                <a:sym typeface="+mn-ea"/>
              </a:rPr>
              <a:t>问题：面对问题，如何按照以上步骤实现问题的解决呢？</a:t>
            </a:r>
            <a:endParaRPr lang="zh-CN" altLang="en-US" sz="2600" b="1">
              <a:solidFill>
                <a:srgbClr val="FF0000"/>
              </a:solidFill>
              <a:effectLst>
                <a:outerShdw blurRad="50800" dist="38100" dir="8100000" algn="tr" rotWithShape="0">
                  <a:prstClr val="black">
                    <a:alpha val="40000"/>
                  </a:prstClr>
                </a:outerShdw>
              </a:effectLst>
              <a:latin typeface="微软雅黑" panose="020B0503020204020204" pitchFamily="34" charset="-122"/>
              <a:ea typeface="微软雅黑" panose="020B0503020204020204" pitchFamily="34" charset="-122"/>
              <a:cs typeface="+mj-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2"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p:nvPr>
            <p:custDataLst>
              <p:tags r:id="rId1"/>
            </p:custDataLst>
          </p:nvPr>
        </p:nvSpPr>
        <p:spPr>
          <a:xfrm>
            <a:off x="1694180" y="430530"/>
            <a:ext cx="225298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spc="600" dirty="0">
                <a:solidFill>
                  <a:schemeClr val="accent2">
                    <a:lumMod val="75000"/>
                  </a:schemeClr>
                </a:solidFill>
                <a:latin typeface="微软雅黑" panose="020B0503020204020204" pitchFamily="34" charset="-122"/>
                <a:ea typeface="微软雅黑" panose="020B0503020204020204" pitchFamily="34" charset="-122"/>
              </a:rPr>
              <a:t>问题</a:t>
            </a:r>
            <a:r>
              <a:rPr lang="zh-CN" altLang="en-US" sz="3200" b="1" spc="600" dirty="0">
                <a:solidFill>
                  <a:schemeClr val="accent2">
                    <a:lumMod val="75000"/>
                  </a:schemeClr>
                </a:solidFill>
                <a:latin typeface="微软雅黑" panose="020B0503020204020204" pitchFamily="34" charset="-122"/>
                <a:ea typeface="微软雅黑" panose="020B0503020204020204" pitchFamily="34" charset="-122"/>
              </a:rPr>
              <a:t>引入</a:t>
            </a:r>
            <a:endParaRPr lang="zh-CN" altLang="en-US" sz="3200" b="1" spc="600" dirty="0">
              <a:solidFill>
                <a:schemeClr val="accent2">
                  <a:lumMod val="75000"/>
                </a:schemeClr>
              </a:solidFill>
              <a:latin typeface="微软雅黑" panose="020B0503020204020204" pitchFamily="34" charset="-122"/>
              <a:ea typeface="微软雅黑" panose="020B0503020204020204" pitchFamily="34" charset="-122"/>
            </a:endParaRPr>
          </a:p>
        </p:txBody>
      </p:sp>
      <p:pic>
        <p:nvPicPr>
          <p:cNvPr id="2" name="韩信点兵.mp4">
            <a:hlinkClick r:id="" action="ppaction://media"/>
          </p:cNvPr>
          <p:cNvPicPr>
            <a:picLocks noChangeAspect="1"/>
          </p:cNvPicPr>
          <p:nvPr>
            <a:videoFile r:link="rId2"/>
            <p:extLst>
              <p:ext uri="{DAA4B4D4-6D71-4841-9C94-3DE7FCFB9230}">
                <p14:media xmlns:p14="http://schemas.microsoft.com/office/powerpoint/2010/main" r:embed="rId3"/>
              </p:ext>
            </p:extLst>
            <p:custDataLst>
              <p:tags r:id="rId4"/>
            </p:custDataLst>
          </p:nvPr>
        </p:nvPicPr>
        <p:blipFill>
          <a:blip r:embed="rId5"/>
          <a:stretch>
            <a:fillRect/>
          </a:stretch>
        </p:blipFill>
        <p:spPr>
          <a:xfrm>
            <a:off x="634365" y="1867535"/>
            <a:ext cx="7435850" cy="3360420"/>
          </a:xfrm>
          <a:prstGeom prst="rect">
            <a:avLst/>
          </a:prstGeom>
        </p:spPr>
      </p:pic>
      <p:sp>
        <p:nvSpPr>
          <p:cNvPr id="3" name="文本框 2"/>
          <p:cNvSpPr txBox="1"/>
          <p:nvPr/>
        </p:nvSpPr>
        <p:spPr>
          <a:xfrm>
            <a:off x="8249920" y="1812925"/>
            <a:ext cx="3529965" cy="3415030"/>
          </a:xfrm>
          <a:prstGeom prst="rect">
            <a:avLst/>
          </a:prstGeom>
          <a:noFill/>
        </p:spPr>
        <p:txBody>
          <a:bodyPr wrap="square" rtlCol="0" anchor="t">
            <a:spAutoFit/>
          </a:bodyPr>
          <a:p>
            <a:pPr marL="0" algn="ctr" defTabSz="1219200" rtl="0" eaLnBrk="1" latinLnBrk="0" hangingPunct="1"/>
            <a:r>
              <a:rPr lang="zh-CN" altLang="en-US" sz="2400">
                <a:solidFill>
                  <a:schemeClr val="tx1"/>
                </a:solidFill>
                <a:effectLst/>
                <a:latin typeface="微软雅黑" panose="020B0503020204020204" pitchFamily="34" charset="-122"/>
                <a:ea typeface="微软雅黑" panose="020B0503020204020204" pitchFamily="34" charset="-122"/>
                <a:cs typeface="+mj-cs"/>
                <a:sym typeface="+mn-ea"/>
              </a:rPr>
              <a:t>韩信点兵</a:t>
            </a:r>
            <a:endParaRPr lang="zh-CN" altLang="en-US" sz="2400" kern="1200">
              <a:solidFill>
                <a:schemeClr val="tx1"/>
              </a:solidFill>
              <a:effectLst/>
              <a:latin typeface="微软雅黑" panose="020B0503020204020204" pitchFamily="34" charset="-122"/>
              <a:ea typeface="微软雅黑" panose="020B0503020204020204" pitchFamily="34" charset="-122"/>
              <a:cs typeface="+mj-cs"/>
            </a:endParaRPr>
          </a:p>
          <a:p>
            <a:r>
              <a:rPr lang="zh-CN" altLang="en-US" sz="2400">
                <a:solidFill>
                  <a:schemeClr val="tx1"/>
                </a:solidFill>
                <a:effectLst/>
                <a:latin typeface="微软雅黑" panose="020B0503020204020204" pitchFamily="34" charset="-122"/>
                <a:ea typeface="微软雅黑" panose="020B0503020204020204" pitchFamily="34" charset="-122"/>
                <a:cs typeface="+mj-cs"/>
                <a:sym typeface="+mn-ea"/>
              </a:rPr>
              <a:t>原有士兵约1500，死伤四五百，现点兵，3人一排，结果多出2名；接着命令士兵5人一排，结果多出3名；他又命令士兵7人一排，结果又多出2名，士兵约一千多，具体多少人？</a:t>
            </a:r>
            <a:endParaRPr lang="zh-CN" altLang="en-US" sz="2400">
              <a:solidFill>
                <a:schemeClr val="tx1"/>
              </a:solidFill>
              <a:effectLst/>
              <a:latin typeface="微软雅黑" panose="020B0503020204020204" pitchFamily="34" charset="-122"/>
              <a:ea typeface="微软雅黑" panose="020B0503020204020204" pitchFamily="34" charset="-122"/>
              <a:cs typeface="+mj-cs"/>
              <a:sym typeface="+mn-ea"/>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Next" delay="0">
                      <p:tgtEl>
                        <p:sldTgt/>
                      </p:tgtEl>
                    </p:cond>
                    <p:cond evt="onPrev">
                      <p:tgtEl>
                        <p:sldTgt/>
                      </p:tgtEl>
                    </p:cond>
                  </p:end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636524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3.2.1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算法</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sp>
        <p:nvSpPr>
          <p:cNvPr id="3" name="矩形 2"/>
          <p:cNvSpPr/>
          <p:nvPr/>
        </p:nvSpPr>
        <p:spPr>
          <a:xfrm>
            <a:off x="655320" y="1381125"/>
            <a:ext cx="10819765" cy="1282700"/>
          </a:xfrm>
          <a:prstGeom prst="rect">
            <a:avLst/>
          </a:prstGeom>
          <a:noFill/>
          <a:ln w="28575"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dirty="0">
                <a:solidFill>
                  <a:schemeClr val="tx1"/>
                </a:solidFill>
              </a:rPr>
              <a:t>   </a:t>
            </a:r>
            <a:r>
              <a:rPr lang="zh-CN" altLang="en-US" sz="2400" dirty="0">
                <a:solidFill>
                  <a:schemeClr val="tx1"/>
                </a:solidFill>
              </a:rPr>
              <a:t>     </a:t>
            </a:r>
            <a:r>
              <a:rPr lang="zh-CN" altLang="en-US" sz="2400" dirty="0">
                <a:solidFill>
                  <a:schemeClr val="tx1"/>
                </a:solidFill>
                <a:latin typeface="楷体" panose="02010609060101010101" charset="-122"/>
                <a:ea typeface="楷体" panose="02010609060101010101" charset="-122"/>
                <a:cs typeface="楷体" panose="02010609060101010101" charset="-122"/>
              </a:rPr>
              <a:t>算法是指在</a:t>
            </a:r>
            <a:r>
              <a:rPr lang="zh-CN" altLang="en-US" sz="2400" dirty="0">
                <a:solidFill>
                  <a:srgbClr val="FF0000"/>
                </a:solidFill>
                <a:latin typeface="楷体" panose="02010609060101010101" charset="-122"/>
                <a:ea typeface="楷体" panose="02010609060101010101" charset="-122"/>
                <a:cs typeface="楷体" panose="02010609060101010101" charset="-122"/>
              </a:rPr>
              <a:t>有限步骤内</a:t>
            </a:r>
            <a:r>
              <a:rPr lang="zh-CN" altLang="en-US" sz="2400" dirty="0">
                <a:solidFill>
                  <a:schemeClr val="tx1"/>
                </a:solidFill>
                <a:latin typeface="楷体" panose="02010609060101010101" charset="-122"/>
                <a:ea typeface="楷体" panose="02010609060101010101" charset="-122"/>
                <a:cs typeface="楷体" panose="02010609060101010101" charset="-122"/>
              </a:rPr>
              <a:t>求解某一问题所使用的一组定义明确的规则。通俗地说，算法就是用计算机求解某一问题的方法，是能被机械地执行的动作或指令的有穷集合。</a:t>
            </a:r>
            <a:r>
              <a:rPr lang="zh-CN" altLang="en-US" sz="2400" dirty="0">
                <a:solidFill>
                  <a:schemeClr val="tx1"/>
                </a:solidFill>
              </a:rPr>
              <a:t>   </a:t>
            </a:r>
            <a:endParaRPr lang="zh-CN" altLang="en-US" sz="2400" dirty="0">
              <a:solidFill>
                <a:schemeClr val="tx1"/>
              </a:solidFill>
            </a:endParaRPr>
          </a:p>
        </p:txBody>
      </p:sp>
      <p:sp>
        <p:nvSpPr>
          <p:cNvPr id="47" name="文本框 20"/>
          <p:cNvSpPr txBox="1"/>
          <p:nvPr/>
        </p:nvSpPr>
        <p:spPr>
          <a:xfrm>
            <a:off x="868680" y="3654425"/>
            <a:ext cx="5734050" cy="2306320"/>
          </a:xfrm>
          <a:prstGeom prst="rect">
            <a:avLst/>
          </a:prstGeom>
          <a:noFill/>
        </p:spPr>
        <p:txBody>
          <a:bodyPr wrap="square" rtlCol="0">
            <a:spAutoFit/>
          </a:bodyPr>
          <a:p>
            <a:pPr indent="457200">
              <a:lnSpc>
                <a:spcPct val="120000"/>
              </a:lnSpc>
            </a:pPr>
            <a:r>
              <a:rPr lang="zh-CN" altLang="en-US" sz="2400" spc="133" dirty="0">
                <a:solidFill>
                  <a:schemeClr val="tx1">
                    <a:lumMod val="50000"/>
                    <a:lumOff val="50000"/>
                  </a:schemeClr>
                </a:solidFill>
                <a:latin typeface="微软雅黑" panose="020B0503020204020204" pitchFamily="34" charset="-122"/>
                <a:ea typeface="微软雅黑" panose="020B0503020204020204" pitchFamily="34" charset="-122"/>
              </a:rPr>
              <a:t>问题：学期结束时，老师打算花</a:t>
            </a:r>
            <a:r>
              <a:rPr lang="en-US" altLang="zh-CN" sz="2400" spc="133" dirty="0">
                <a:solidFill>
                  <a:schemeClr val="tx1">
                    <a:lumMod val="50000"/>
                    <a:lumOff val="50000"/>
                  </a:schemeClr>
                </a:solidFill>
                <a:latin typeface="微软雅黑" panose="020B0503020204020204" pitchFamily="34" charset="-122"/>
                <a:ea typeface="微软雅黑" panose="020B0503020204020204" pitchFamily="34" charset="-122"/>
              </a:rPr>
              <a:t>50</a:t>
            </a:r>
            <a:r>
              <a:rPr lang="zh-CN" altLang="en-US" sz="2400" spc="133" dirty="0">
                <a:solidFill>
                  <a:schemeClr val="tx1">
                    <a:lumMod val="50000"/>
                    <a:lumOff val="50000"/>
                  </a:schemeClr>
                </a:solidFill>
                <a:latin typeface="微软雅黑" panose="020B0503020204020204" pitchFamily="34" charset="-122"/>
                <a:ea typeface="微软雅黑" panose="020B0503020204020204" pitchFamily="34" charset="-122"/>
              </a:rPr>
              <a:t>块钱购买一些笔记本奖励表现优秀的同学，请班长小明帮忙，小明决定买三种单价分别为</a:t>
            </a:r>
            <a:r>
              <a:rPr lang="en-US" altLang="zh-CN" sz="2400" spc="133"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2400" spc="133" dirty="0">
                <a:solidFill>
                  <a:schemeClr val="tx1">
                    <a:lumMod val="50000"/>
                    <a:lumOff val="50000"/>
                  </a:schemeClr>
                </a:solidFill>
                <a:latin typeface="微软雅黑" panose="020B0503020204020204" pitchFamily="34" charset="-122"/>
                <a:ea typeface="微软雅黑" panose="020B0503020204020204" pitchFamily="34" charset="-122"/>
              </a:rPr>
              <a:t>元、</a:t>
            </a:r>
            <a:r>
              <a:rPr lang="en-US" altLang="zh-CN" sz="2400" spc="133" dirty="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2400" spc="133" dirty="0">
                <a:solidFill>
                  <a:schemeClr val="tx1">
                    <a:lumMod val="50000"/>
                    <a:lumOff val="50000"/>
                  </a:schemeClr>
                </a:solidFill>
                <a:latin typeface="微软雅黑" panose="020B0503020204020204" pitchFamily="34" charset="-122"/>
                <a:ea typeface="微软雅黑" panose="020B0503020204020204" pitchFamily="34" charset="-122"/>
              </a:rPr>
              <a:t>元、</a:t>
            </a:r>
            <a:r>
              <a:rPr lang="en-US" altLang="zh-CN" sz="2400" spc="133" dirty="0">
                <a:solidFill>
                  <a:schemeClr val="tx1">
                    <a:lumMod val="50000"/>
                    <a:lumOff val="50000"/>
                  </a:schemeClr>
                </a:solidFill>
                <a:latin typeface="微软雅黑" panose="020B0503020204020204" pitchFamily="34" charset="-122"/>
                <a:ea typeface="微软雅黑" panose="020B0503020204020204" pitchFamily="34" charset="-122"/>
              </a:rPr>
              <a:t>4</a:t>
            </a:r>
            <a:r>
              <a:rPr lang="zh-CN" altLang="en-US" sz="2400" spc="133" dirty="0">
                <a:solidFill>
                  <a:schemeClr val="tx1">
                    <a:lumMod val="50000"/>
                    <a:lumOff val="50000"/>
                  </a:schemeClr>
                </a:solidFill>
                <a:latin typeface="微软雅黑" panose="020B0503020204020204" pitchFamily="34" charset="-122"/>
                <a:ea typeface="微软雅黑" panose="020B0503020204020204" pitchFamily="34" charset="-122"/>
              </a:rPr>
              <a:t>元的笔记本，请问可以买多少本？</a:t>
            </a:r>
            <a:endParaRPr lang="zh-CN" altLang="en-US" sz="2400" spc="133"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34" name="Picture 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3295" y="3538220"/>
            <a:ext cx="2887345" cy="232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868680" y="2948940"/>
            <a:ext cx="1296670" cy="589280"/>
            <a:chOff x="467508" y="3116052"/>
            <a:chExt cx="988952" cy="448907"/>
          </a:xfrm>
        </p:grpSpPr>
        <p:sp>
          <p:nvSpPr>
            <p:cNvPr id="35" name="ValueShape1"/>
            <p:cNvSpPr/>
            <p:nvPr/>
          </p:nvSpPr>
          <p:spPr>
            <a:xfrm>
              <a:off x="467508" y="3175583"/>
              <a:ext cx="588355" cy="389376"/>
            </a:xfrm>
            <a:prstGeom prst="parallelogram">
              <a:avLst/>
            </a:prstGeom>
            <a:solidFill>
              <a:schemeClr val="accent6">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36" name="ValueShape1"/>
            <p:cNvSpPr/>
            <p:nvPr/>
          </p:nvSpPr>
          <p:spPr>
            <a:xfrm>
              <a:off x="868105" y="3124049"/>
              <a:ext cx="588355" cy="389376"/>
            </a:xfrm>
            <a:prstGeom prst="parallelogram">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1" name="文本框 17"/>
            <p:cNvSpPr txBox="1"/>
            <p:nvPr/>
          </p:nvSpPr>
          <p:spPr>
            <a:xfrm>
              <a:off x="540159" y="3172256"/>
              <a:ext cx="383419" cy="320233"/>
            </a:xfrm>
            <a:prstGeom prst="rect">
              <a:avLst/>
            </a:prstGeom>
            <a:noFill/>
          </p:spPr>
          <p:txBody>
            <a:bodyPr wrap="square" rtlCol="0">
              <a:spAutoFit/>
            </a:bodyPr>
            <a:p>
              <a:r>
                <a:rPr lang="zh-CN" altLang="en-US" sz="2135" b="1" dirty="0">
                  <a:solidFill>
                    <a:schemeClr val="bg1"/>
                  </a:solidFill>
                  <a:latin typeface="微软雅黑" panose="020B0503020204020204" pitchFamily="34" charset="-122"/>
                  <a:ea typeface="微软雅黑" panose="020B0503020204020204" pitchFamily="34" charset="-122"/>
                </a:rPr>
                <a:t>讨</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965149" y="3116052"/>
              <a:ext cx="458780" cy="320233"/>
            </a:xfrm>
            <a:prstGeom prst="rect">
              <a:avLst/>
            </a:prstGeom>
          </p:spPr>
          <p:txBody>
            <a:bodyPr wrap="square">
              <a:spAutoFit/>
            </a:bodyPr>
            <a:p>
              <a:r>
                <a:rPr lang="zh-CN" altLang="en-US" sz="2135" b="1" dirty="0">
                  <a:solidFill>
                    <a:schemeClr val="bg1"/>
                  </a:solidFill>
                  <a:latin typeface="微软雅黑" panose="020B0503020204020204" pitchFamily="34" charset="-122"/>
                  <a:ea typeface="微软雅黑" panose="020B0503020204020204" pitchFamily="34" charset="-122"/>
                </a:rPr>
                <a:t>论</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636524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3.2.1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算法</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grpSp>
        <p:nvGrpSpPr>
          <p:cNvPr id="2" name="组合 1"/>
          <p:cNvGrpSpPr/>
          <p:nvPr/>
        </p:nvGrpSpPr>
        <p:grpSpPr>
          <a:xfrm>
            <a:off x="889000" y="1271270"/>
            <a:ext cx="1296670" cy="589280"/>
            <a:chOff x="467508" y="3116052"/>
            <a:chExt cx="988952" cy="448907"/>
          </a:xfrm>
        </p:grpSpPr>
        <p:sp>
          <p:nvSpPr>
            <p:cNvPr id="35" name="ValueShape1"/>
            <p:cNvSpPr/>
            <p:nvPr/>
          </p:nvSpPr>
          <p:spPr>
            <a:xfrm>
              <a:off x="467508" y="3175583"/>
              <a:ext cx="588355" cy="389376"/>
            </a:xfrm>
            <a:prstGeom prst="parallelogram">
              <a:avLst/>
            </a:prstGeom>
            <a:solidFill>
              <a:schemeClr val="accent6">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36" name="ValueShape1"/>
            <p:cNvSpPr/>
            <p:nvPr/>
          </p:nvSpPr>
          <p:spPr>
            <a:xfrm>
              <a:off x="868105" y="3124049"/>
              <a:ext cx="588355" cy="389376"/>
            </a:xfrm>
            <a:prstGeom prst="parallelogram">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1" name="文本框 17"/>
            <p:cNvSpPr txBox="1"/>
            <p:nvPr/>
          </p:nvSpPr>
          <p:spPr>
            <a:xfrm>
              <a:off x="540159" y="3172256"/>
              <a:ext cx="383419" cy="320233"/>
            </a:xfrm>
            <a:prstGeom prst="rect">
              <a:avLst/>
            </a:prstGeom>
            <a:noFill/>
          </p:spPr>
          <p:txBody>
            <a:bodyPr wrap="square" rtlCol="0">
              <a:spAutoFit/>
            </a:bodyPr>
            <a:p>
              <a:r>
                <a:rPr lang="zh-CN" altLang="en-US" sz="2135" b="1" dirty="0">
                  <a:solidFill>
                    <a:schemeClr val="bg1"/>
                  </a:solidFill>
                  <a:latin typeface="微软雅黑" panose="020B0503020204020204" pitchFamily="34" charset="-122"/>
                  <a:ea typeface="微软雅黑" panose="020B0503020204020204" pitchFamily="34" charset="-122"/>
                </a:rPr>
                <a:t>分</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965149" y="3116052"/>
              <a:ext cx="458780" cy="320233"/>
            </a:xfrm>
            <a:prstGeom prst="rect">
              <a:avLst/>
            </a:prstGeom>
          </p:spPr>
          <p:txBody>
            <a:bodyPr wrap="square">
              <a:spAutoFit/>
            </a:bodyPr>
            <a:p>
              <a:r>
                <a:rPr lang="zh-CN" altLang="en-US" sz="2135" b="1" dirty="0">
                  <a:solidFill>
                    <a:schemeClr val="bg1"/>
                  </a:solidFill>
                  <a:latin typeface="微软雅黑" panose="020B0503020204020204" pitchFamily="34" charset="-122"/>
                  <a:ea typeface="微软雅黑" panose="020B0503020204020204" pitchFamily="34" charset="-122"/>
                </a:rPr>
                <a:t>析</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grpSp>
      <p:sp>
        <p:nvSpPr>
          <p:cNvPr id="13" name="文本框 20"/>
          <p:cNvSpPr txBox="1"/>
          <p:nvPr/>
        </p:nvSpPr>
        <p:spPr>
          <a:xfrm>
            <a:off x="2333685" y="1326355"/>
            <a:ext cx="7802899"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dirty="0">
                <a:solidFill>
                  <a:schemeClr val="tx1"/>
                </a:solidFill>
                <a:latin typeface="黑体" panose="02010609060101010101" charset="-122"/>
                <a:ea typeface="黑体" panose="02010609060101010101" charset="-122"/>
                <a:cs typeface="黑体" panose="02010609060101010101" charset="-122"/>
              </a:rPr>
              <a:t>买笔记本问题转化为求解方程：</a:t>
            </a:r>
            <a:r>
              <a:rPr lang="en-US" altLang="zh-CN" sz="2400" dirty="0">
                <a:solidFill>
                  <a:schemeClr val="tx1"/>
                </a:solidFill>
                <a:latin typeface="黑体" panose="02010609060101010101" charset="-122"/>
                <a:ea typeface="黑体" panose="02010609060101010101" charset="-122"/>
                <a:cs typeface="黑体" panose="02010609060101010101" charset="-122"/>
              </a:rPr>
              <a:t>6x+5y+4z=50</a:t>
            </a:r>
            <a:r>
              <a:rPr lang="zh-CN" altLang="en-US" sz="2400" dirty="0">
                <a:solidFill>
                  <a:schemeClr val="tx1"/>
                </a:solidFill>
                <a:latin typeface="黑体" panose="02010609060101010101" charset="-122"/>
                <a:ea typeface="黑体" panose="02010609060101010101" charset="-122"/>
                <a:cs typeface="黑体" panose="02010609060101010101" charset="-122"/>
              </a:rPr>
              <a:t>的正整数解</a:t>
            </a:r>
            <a:endParaRPr lang="zh-CN" altLang="en-US" sz="2400" dirty="0">
              <a:solidFill>
                <a:schemeClr val="tx1"/>
              </a:solidFill>
              <a:latin typeface="黑体" panose="02010609060101010101" charset="-122"/>
              <a:ea typeface="黑体" panose="02010609060101010101" charset="-122"/>
              <a:cs typeface="黑体" panose="02010609060101010101" charset="-122"/>
            </a:endParaRPr>
          </a:p>
        </p:txBody>
      </p:sp>
      <p:graphicFrame>
        <p:nvGraphicFramePr>
          <p:cNvPr id="21" name="表格 2"/>
          <p:cNvGraphicFramePr>
            <a:graphicFrameLocks noGrp="1"/>
          </p:cNvGraphicFramePr>
          <p:nvPr/>
        </p:nvGraphicFramePr>
        <p:xfrm>
          <a:off x="1855530" y="3072016"/>
          <a:ext cx="8128000" cy="3657600"/>
        </p:xfrm>
        <a:graphic>
          <a:graphicData uri="http://schemas.openxmlformats.org/drawingml/2006/table">
            <a:tbl>
              <a:tblPr firstRow="1" bandRow="1">
                <a:tableStyleId>{16D9F66E-5EB9-4882-86FB-DCBF35E3C3E4}</a:tableStyleId>
              </a:tblPr>
              <a:tblGrid>
                <a:gridCol w="1625600"/>
                <a:gridCol w="1625600"/>
                <a:gridCol w="1625600"/>
                <a:gridCol w="1625600"/>
                <a:gridCol w="1625600"/>
              </a:tblGrid>
              <a:tr h="370840">
                <a:tc>
                  <a:txBody>
                    <a:bodyPr/>
                    <a:lstStyle/>
                    <a:p>
                      <a:pPr algn="ctr"/>
                      <a:r>
                        <a:rPr lang="zh-CN" altLang="en-US" dirty="0">
                          <a:solidFill>
                            <a:schemeClr val="tx1">
                              <a:lumMod val="65000"/>
                              <a:lumOff val="35000"/>
                            </a:schemeClr>
                          </a:solidFill>
                        </a:rPr>
                        <a:t>方案</a:t>
                      </a:r>
                      <a:endParaRPr lang="zh-CN" altLang="en-US" dirty="0">
                        <a:solidFill>
                          <a:schemeClr val="tx1">
                            <a:lumMod val="65000"/>
                            <a:lumOff val="35000"/>
                          </a:schemeClr>
                        </a:solidFill>
                      </a:endParaRPr>
                    </a:p>
                  </a:txBody>
                  <a:tcPr>
                    <a:solidFill>
                      <a:schemeClr val="accent4">
                        <a:lumMod val="20000"/>
                        <a:lumOff val="80000"/>
                      </a:schemeClr>
                    </a:solidFill>
                  </a:tcPr>
                </a:tc>
                <a:tc>
                  <a:txBody>
                    <a:bodyPr/>
                    <a:lstStyle/>
                    <a:p>
                      <a:pPr algn="ctr"/>
                      <a:r>
                        <a:rPr lang="en-US" altLang="zh-CN" dirty="0">
                          <a:solidFill>
                            <a:schemeClr val="tx1">
                              <a:lumMod val="65000"/>
                              <a:lumOff val="35000"/>
                            </a:schemeClr>
                          </a:solidFill>
                        </a:rPr>
                        <a:t>x</a:t>
                      </a:r>
                      <a:endParaRPr lang="zh-CN" altLang="en-US" dirty="0">
                        <a:solidFill>
                          <a:schemeClr val="tx1">
                            <a:lumMod val="65000"/>
                            <a:lumOff val="35000"/>
                          </a:schemeClr>
                        </a:solidFill>
                      </a:endParaRPr>
                    </a:p>
                  </a:txBody>
                  <a:tcPr>
                    <a:solidFill>
                      <a:schemeClr val="accent4">
                        <a:lumMod val="20000"/>
                        <a:lumOff val="80000"/>
                      </a:schemeClr>
                    </a:solidFill>
                  </a:tcPr>
                </a:tc>
                <a:tc>
                  <a:txBody>
                    <a:bodyPr/>
                    <a:lstStyle/>
                    <a:p>
                      <a:pPr algn="ctr"/>
                      <a:r>
                        <a:rPr lang="en-US" altLang="zh-CN" dirty="0">
                          <a:solidFill>
                            <a:schemeClr val="tx1">
                              <a:lumMod val="65000"/>
                              <a:lumOff val="35000"/>
                            </a:schemeClr>
                          </a:solidFill>
                        </a:rPr>
                        <a:t>y</a:t>
                      </a:r>
                      <a:endParaRPr lang="zh-CN" altLang="en-US" dirty="0">
                        <a:solidFill>
                          <a:schemeClr val="tx1">
                            <a:lumMod val="65000"/>
                            <a:lumOff val="35000"/>
                          </a:schemeClr>
                        </a:solidFill>
                      </a:endParaRPr>
                    </a:p>
                  </a:txBody>
                  <a:tcPr>
                    <a:solidFill>
                      <a:schemeClr val="accent4">
                        <a:lumMod val="20000"/>
                        <a:lumOff val="80000"/>
                      </a:schemeClr>
                    </a:solidFill>
                  </a:tcPr>
                </a:tc>
                <a:tc>
                  <a:txBody>
                    <a:bodyPr/>
                    <a:lstStyle/>
                    <a:p>
                      <a:pPr algn="ctr"/>
                      <a:r>
                        <a:rPr lang="en-US" altLang="zh-CN" dirty="0">
                          <a:solidFill>
                            <a:schemeClr val="tx1">
                              <a:lumMod val="65000"/>
                              <a:lumOff val="35000"/>
                            </a:schemeClr>
                          </a:solidFill>
                        </a:rPr>
                        <a:t>z</a:t>
                      </a:r>
                      <a:endParaRPr lang="zh-CN" altLang="en-US" dirty="0">
                        <a:solidFill>
                          <a:schemeClr val="tx1">
                            <a:lumMod val="65000"/>
                            <a:lumOff val="35000"/>
                          </a:schemeClr>
                        </a:solidFill>
                      </a:endParaRPr>
                    </a:p>
                  </a:txBody>
                  <a:tcPr>
                    <a:solidFill>
                      <a:schemeClr val="accent4">
                        <a:lumMod val="20000"/>
                        <a:lumOff val="80000"/>
                      </a:schemeClr>
                    </a:solidFill>
                  </a:tcPr>
                </a:tc>
                <a:tc>
                  <a:txBody>
                    <a:bodyPr/>
                    <a:lstStyle/>
                    <a:p>
                      <a:pPr algn="ctr"/>
                      <a:r>
                        <a:rPr lang="zh-CN" altLang="en-US" dirty="0">
                          <a:solidFill>
                            <a:schemeClr val="tx1">
                              <a:lumMod val="65000"/>
                              <a:lumOff val="35000"/>
                            </a:schemeClr>
                          </a:solidFill>
                        </a:rPr>
                        <a:t>合计</a:t>
                      </a:r>
                      <a:endParaRPr lang="zh-CN" altLang="en-US" dirty="0">
                        <a:solidFill>
                          <a:schemeClr val="tx1">
                            <a:lumMod val="65000"/>
                            <a:lumOff val="35000"/>
                          </a:schemeClr>
                        </a:solidFill>
                      </a:endParaRPr>
                    </a:p>
                  </a:txBody>
                  <a:tcPr>
                    <a:solidFill>
                      <a:schemeClr val="accent4">
                        <a:lumMod val="20000"/>
                        <a:lumOff val="80000"/>
                      </a:schemeClr>
                    </a:solidFill>
                  </a:tcPr>
                </a:tc>
              </a:tr>
              <a:tr h="370840">
                <a:tc>
                  <a:txBody>
                    <a:bodyPr/>
                    <a:lstStyle/>
                    <a:p>
                      <a:pPr algn="ctr"/>
                      <a:r>
                        <a:rPr lang="en-US" altLang="zh-CN" dirty="0">
                          <a:solidFill>
                            <a:schemeClr val="tx1">
                              <a:lumMod val="65000"/>
                              <a:lumOff val="35000"/>
                            </a:schemeClr>
                          </a:solidFill>
                        </a:rPr>
                        <a:t>1</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1</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4</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6</a:t>
                      </a:r>
                      <a:endParaRPr lang="zh-CN" altLang="en-US" dirty="0">
                        <a:solidFill>
                          <a:schemeClr val="tx1">
                            <a:lumMod val="65000"/>
                            <a:lumOff val="35000"/>
                          </a:schemeClr>
                        </a:solidFill>
                      </a:endParaRPr>
                    </a:p>
                  </a:txBody>
                  <a:tcPr>
                    <a:noFill/>
                  </a:tcPr>
                </a:tc>
                <a:tc>
                  <a:txBody>
                    <a:bodyPr/>
                    <a:lstStyle/>
                    <a:p>
                      <a:pPr algn="ctr"/>
                      <a:r>
                        <a:rPr lang="en-US" altLang="zh-CN" dirty="0">
                          <a:solidFill>
                            <a:srgbClr val="C00000"/>
                          </a:solidFill>
                        </a:rPr>
                        <a:t>11</a:t>
                      </a:r>
                      <a:endParaRPr lang="zh-CN" altLang="en-US" dirty="0">
                        <a:solidFill>
                          <a:srgbClr val="C00000"/>
                        </a:solidFill>
                      </a:endParaRPr>
                    </a:p>
                  </a:txBody>
                  <a:tcPr>
                    <a:noFill/>
                  </a:tcPr>
                </a:tc>
              </a:tr>
              <a:tr h="370840">
                <a:tc>
                  <a:txBody>
                    <a:bodyPr/>
                    <a:lstStyle/>
                    <a:p>
                      <a:pPr algn="ctr"/>
                      <a:r>
                        <a:rPr lang="en-US" altLang="zh-CN" dirty="0">
                          <a:solidFill>
                            <a:schemeClr val="tx1">
                              <a:lumMod val="65000"/>
                              <a:lumOff val="35000"/>
                            </a:schemeClr>
                          </a:solidFill>
                        </a:rPr>
                        <a:t>2</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1</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8</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1</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10</a:t>
                      </a:r>
                      <a:endParaRPr lang="zh-CN" altLang="en-US" dirty="0">
                        <a:solidFill>
                          <a:schemeClr val="tx1">
                            <a:lumMod val="65000"/>
                            <a:lumOff val="35000"/>
                          </a:schemeClr>
                        </a:solidFill>
                      </a:endParaRPr>
                    </a:p>
                  </a:txBody>
                  <a:tcPr>
                    <a:noFill/>
                  </a:tcPr>
                </a:tc>
              </a:tr>
              <a:tr h="370840">
                <a:tc>
                  <a:txBody>
                    <a:bodyPr/>
                    <a:lstStyle/>
                    <a:p>
                      <a:pPr algn="ctr"/>
                      <a:r>
                        <a:rPr lang="en-US" altLang="zh-CN" dirty="0">
                          <a:solidFill>
                            <a:schemeClr val="tx1">
                              <a:lumMod val="65000"/>
                              <a:lumOff val="35000"/>
                            </a:schemeClr>
                          </a:solidFill>
                        </a:rPr>
                        <a:t>3</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2</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2</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7</a:t>
                      </a:r>
                      <a:endParaRPr lang="zh-CN" altLang="en-US" dirty="0">
                        <a:solidFill>
                          <a:schemeClr val="tx1">
                            <a:lumMod val="65000"/>
                            <a:lumOff val="35000"/>
                          </a:schemeClr>
                        </a:solidFill>
                      </a:endParaRPr>
                    </a:p>
                  </a:txBody>
                  <a:tcPr>
                    <a:noFill/>
                  </a:tcPr>
                </a:tc>
                <a:tc>
                  <a:txBody>
                    <a:bodyPr/>
                    <a:lstStyle/>
                    <a:p>
                      <a:pPr algn="ctr"/>
                      <a:r>
                        <a:rPr lang="en-US" altLang="zh-CN" dirty="0">
                          <a:solidFill>
                            <a:srgbClr val="C00000"/>
                          </a:solidFill>
                        </a:rPr>
                        <a:t>11</a:t>
                      </a:r>
                      <a:endParaRPr lang="zh-CN" altLang="en-US" dirty="0">
                        <a:solidFill>
                          <a:srgbClr val="C00000"/>
                        </a:solidFill>
                      </a:endParaRPr>
                    </a:p>
                  </a:txBody>
                  <a:tcPr>
                    <a:noFill/>
                  </a:tcPr>
                </a:tc>
              </a:tr>
              <a:tr h="370840">
                <a:tc>
                  <a:txBody>
                    <a:bodyPr/>
                    <a:lstStyle/>
                    <a:p>
                      <a:pPr algn="ctr"/>
                      <a:r>
                        <a:rPr lang="en-US" altLang="zh-CN" dirty="0">
                          <a:solidFill>
                            <a:schemeClr val="tx1">
                              <a:lumMod val="65000"/>
                              <a:lumOff val="35000"/>
                            </a:schemeClr>
                          </a:solidFill>
                        </a:rPr>
                        <a:t>4</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2</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6</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2</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10</a:t>
                      </a:r>
                      <a:endParaRPr lang="zh-CN" altLang="en-US" dirty="0">
                        <a:solidFill>
                          <a:schemeClr val="tx1">
                            <a:lumMod val="65000"/>
                            <a:lumOff val="35000"/>
                          </a:schemeClr>
                        </a:solidFill>
                      </a:endParaRPr>
                    </a:p>
                  </a:txBody>
                  <a:tcPr>
                    <a:noFill/>
                  </a:tcPr>
                </a:tc>
              </a:tr>
              <a:tr h="370840">
                <a:tc>
                  <a:txBody>
                    <a:bodyPr/>
                    <a:lstStyle/>
                    <a:p>
                      <a:pPr algn="ctr"/>
                      <a:r>
                        <a:rPr lang="en-US" altLang="zh-CN" dirty="0">
                          <a:solidFill>
                            <a:schemeClr val="tx1">
                              <a:lumMod val="65000"/>
                              <a:lumOff val="35000"/>
                            </a:schemeClr>
                          </a:solidFill>
                        </a:rPr>
                        <a:t>5</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3</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4</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3</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10</a:t>
                      </a:r>
                      <a:endParaRPr lang="zh-CN" altLang="en-US" dirty="0">
                        <a:solidFill>
                          <a:schemeClr val="tx1">
                            <a:lumMod val="65000"/>
                            <a:lumOff val="35000"/>
                          </a:schemeClr>
                        </a:solidFill>
                      </a:endParaRPr>
                    </a:p>
                  </a:txBody>
                  <a:tcPr>
                    <a:noFill/>
                  </a:tcPr>
                </a:tc>
              </a:tr>
              <a:tr h="370840">
                <a:tc>
                  <a:txBody>
                    <a:bodyPr/>
                    <a:lstStyle/>
                    <a:p>
                      <a:pPr algn="ctr"/>
                      <a:r>
                        <a:rPr lang="en-US" altLang="zh-CN" dirty="0">
                          <a:solidFill>
                            <a:schemeClr val="tx1">
                              <a:lumMod val="65000"/>
                              <a:lumOff val="35000"/>
                            </a:schemeClr>
                          </a:solidFill>
                        </a:rPr>
                        <a:t>6</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4</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2</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4</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10</a:t>
                      </a:r>
                      <a:endParaRPr lang="zh-CN" altLang="en-US" dirty="0">
                        <a:solidFill>
                          <a:schemeClr val="tx1">
                            <a:lumMod val="65000"/>
                            <a:lumOff val="35000"/>
                          </a:schemeClr>
                        </a:solidFill>
                      </a:endParaRPr>
                    </a:p>
                  </a:txBody>
                  <a:tcPr>
                    <a:noFill/>
                  </a:tcPr>
                </a:tc>
              </a:tr>
              <a:tr h="370840">
                <a:tc>
                  <a:txBody>
                    <a:bodyPr/>
                    <a:lstStyle/>
                    <a:p>
                      <a:pPr algn="ctr"/>
                      <a:r>
                        <a:rPr lang="en-US" altLang="zh-CN" dirty="0">
                          <a:solidFill>
                            <a:schemeClr val="tx1">
                              <a:lumMod val="65000"/>
                              <a:lumOff val="35000"/>
                            </a:schemeClr>
                          </a:solidFill>
                        </a:rPr>
                        <a:t>7</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6</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2</a:t>
                      </a:r>
                      <a:endParaRPr lang="zh-CN" altLang="en-US" dirty="0">
                        <a:solidFill>
                          <a:schemeClr val="tx1">
                            <a:lumMod val="65000"/>
                            <a:lumOff val="35000"/>
                          </a:schemeClr>
                        </a:solidFill>
                      </a:endParaRPr>
                    </a:p>
                  </a:txBody>
                  <a:tcPr>
                    <a:noFill/>
                  </a:tcPr>
                </a:tc>
                <a:tc>
                  <a:txBody>
                    <a:bodyPr/>
                    <a:lstStyle/>
                    <a:p>
                      <a:pPr algn="ctr"/>
                      <a:r>
                        <a:rPr lang="en-US" altLang="zh-CN" dirty="0">
                          <a:solidFill>
                            <a:schemeClr val="tx1">
                              <a:lumMod val="65000"/>
                              <a:lumOff val="35000"/>
                            </a:schemeClr>
                          </a:solidFill>
                        </a:rPr>
                        <a:t>1</a:t>
                      </a:r>
                      <a:endParaRPr lang="zh-CN" altLang="en-US" dirty="0">
                        <a:solidFill>
                          <a:schemeClr val="tx1">
                            <a:lumMod val="65000"/>
                            <a:lumOff val="35000"/>
                          </a:schemeClr>
                        </a:solidFill>
                      </a:endParaRPr>
                    </a:p>
                  </a:txBody>
                  <a:tcPr>
                    <a:noFill/>
                  </a:tcPr>
                </a:tc>
                <a:tc>
                  <a:txBody>
                    <a:bodyPr/>
                    <a:lstStyle/>
                    <a:p>
                      <a:pPr algn="ctr"/>
                      <a:r>
                        <a:rPr lang="en-US" altLang="zh-CN" dirty="0">
                          <a:solidFill>
                            <a:srgbClr val="00B050"/>
                          </a:solidFill>
                        </a:rPr>
                        <a:t>9</a:t>
                      </a:r>
                      <a:endParaRPr lang="zh-CN" altLang="en-US" dirty="0">
                        <a:solidFill>
                          <a:srgbClr val="00B050"/>
                        </a:solidFill>
                      </a:endParaRPr>
                    </a:p>
                  </a:txBody>
                  <a:tcPr>
                    <a:noFill/>
                  </a:tcPr>
                </a:tc>
              </a:tr>
            </a:tbl>
          </a:graphicData>
        </a:graphic>
      </p:graphicFrame>
      <p:sp>
        <p:nvSpPr>
          <p:cNvPr id="22" name="矩形 21"/>
          <p:cNvSpPr/>
          <p:nvPr/>
        </p:nvSpPr>
        <p:spPr>
          <a:xfrm>
            <a:off x="1855729" y="2324047"/>
            <a:ext cx="3914140" cy="497205"/>
          </a:xfrm>
          <a:prstGeom prst="rect">
            <a:avLst/>
          </a:prstGeom>
        </p:spPr>
        <p:txBody>
          <a:bodyPr wrap="none">
            <a:spAutoFit/>
          </a:bodyPr>
          <a:p>
            <a:pPr>
              <a:lnSpc>
                <a:spcPct val="120000"/>
              </a:lnSpc>
            </a:pPr>
            <a:r>
              <a:rPr lang="zh-CN" altLang="en-US" sz="2200" spc="133" dirty="0">
                <a:solidFill>
                  <a:srgbClr val="FF0000"/>
                </a:solidFill>
                <a:latin typeface="微软雅黑" panose="020B0503020204020204" pitchFamily="34" charset="-122"/>
                <a:ea typeface="微软雅黑" panose="020B0503020204020204" pitchFamily="34" charset="-122"/>
              </a:rPr>
              <a:t>枚举</a:t>
            </a:r>
            <a:r>
              <a:rPr lang="en-US" altLang="zh-CN" sz="2200" spc="133" dirty="0">
                <a:solidFill>
                  <a:srgbClr val="FF0000"/>
                </a:solidFill>
                <a:latin typeface="微软雅黑" panose="020B0503020204020204" pitchFamily="34" charset="-122"/>
                <a:ea typeface="微软雅黑" panose="020B0503020204020204" pitchFamily="34" charset="-122"/>
              </a:rPr>
              <a:t>x</a:t>
            </a:r>
            <a:r>
              <a:rPr lang="zh-CN" altLang="en-US" sz="2200" spc="133" dirty="0">
                <a:solidFill>
                  <a:srgbClr val="FF0000"/>
                </a:solidFill>
                <a:latin typeface="微软雅黑" panose="020B0503020204020204" pitchFamily="34" charset="-122"/>
                <a:ea typeface="微软雅黑" panose="020B0503020204020204" pitchFamily="34" charset="-122"/>
              </a:rPr>
              <a:t>、</a:t>
            </a:r>
            <a:r>
              <a:rPr lang="en-US" altLang="zh-CN" sz="2200" spc="133" dirty="0">
                <a:solidFill>
                  <a:srgbClr val="FF0000"/>
                </a:solidFill>
                <a:latin typeface="微软雅黑" panose="020B0503020204020204" pitchFamily="34" charset="-122"/>
                <a:ea typeface="微软雅黑" panose="020B0503020204020204" pitchFamily="34" charset="-122"/>
              </a:rPr>
              <a:t>y</a:t>
            </a:r>
            <a:r>
              <a:rPr lang="zh-CN" altLang="en-US" sz="2200" spc="133" dirty="0">
                <a:solidFill>
                  <a:srgbClr val="FF0000"/>
                </a:solidFill>
                <a:latin typeface="微软雅黑" panose="020B0503020204020204" pitchFamily="34" charset="-122"/>
                <a:ea typeface="微软雅黑" panose="020B0503020204020204" pitchFamily="34" charset="-122"/>
              </a:rPr>
              <a:t>、</a:t>
            </a:r>
            <a:r>
              <a:rPr lang="en-US" altLang="zh-CN" sz="2200" spc="133" dirty="0">
                <a:solidFill>
                  <a:srgbClr val="FF0000"/>
                </a:solidFill>
                <a:latin typeface="微软雅黑" panose="020B0503020204020204" pitchFamily="34" charset="-122"/>
                <a:ea typeface="微软雅黑" panose="020B0503020204020204" pitchFamily="34" charset="-122"/>
              </a:rPr>
              <a:t>z</a:t>
            </a:r>
            <a:r>
              <a:rPr lang="zh-CN" altLang="en-US" sz="2200" spc="133" dirty="0">
                <a:solidFill>
                  <a:srgbClr val="FF0000"/>
                </a:solidFill>
                <a:latin typeface="微软雅黑" panose="020B0503020204020204" pitchFamily="34" charset="-122"/>
                <a:ea typeface="微软雅黑" panose="020B0503020204020204" pitchFamily="34" charset="-122"/>
              </a:rPr>
              <a:t>，寻找可行解。</a:t>
            </a:r>
            <a:endParaRPr lang="zh-CN" altLang="en-US" sz="2200" spc="133"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636524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3.2.1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算法</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grpSp>
        <p:nvGrpSpPr>
          <p:cNvPr id="2" name="组合 1"/>
          <p:cNvGrpSpPr/>
          <p:nvPr/>
        </p:nvGrpSpPr>
        <p:grpSpPr>
          <a:xfrm>
            <a:off x="889000" y="1331595"/>
            <a:ext cx="1296670" cy="589280"/>
            <a:chOff x="467508" y="3116052"/>
            <a:chExt cx="988952" cy="448907"/>
          </a:xfrm>
        </p:grpSpPr>
        <p:sp>
          <p:nvSpPr>
            <p:cNvPr id="35" name="ValueShape1"/>
            <p:cNvSpPr/>
            <p:nvPr/>
          </p:nvSpPr>
          <p:spPr>
            <a:xfrm>
              <a:off x="467508" y="3175583"/>
              <a:ext cx="588355" cy="389376"/>
            </a:xfrm>
            <a:prstGeom prst="parallelogram">
              <a:avLst/>
            </a:prstGeom>
            <a:solidFill>
              <a:schemeClr val="accent6">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36" name="ValueShape1"/>
            <p:cNvSpPr/>
            <p:nvPr/>
          </p:nvSpPr>
          <p:spPr>
            <a:xfrm>
              <a:off x="868105" y="3124049"/>
              <a:ext cx="588355" cy="389376"/>
            </a:xfrm>
            <a:prstGeom prst="parallelogram">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1" name="文本框 17"/>
            <p:cNvSpPr txBox="1"/>
            <p:nvPr/>
          </p:nvSpPr>
          <p:spPr>
            <a:xfrm>
              <a:off x="540159" y="3172256"/>
              <a:ext cx="383419" cy="320233"/>
            </a:xfrm>
            <a:prstGeom prst="rect">
              <a:avLst/>
            </a:prstGeom>
            <a:noFill/>
          </p:spPr>
          <p:txBody>
            <a:bodyPr wrap="square" rtlCol="0">
              <a:spAutoFit/>
            </a:bodyPr>
            <a:p>
              <a:r>
                <a:rPr lang="zh-CN" altLang="en-US" sz="2135" b="1" dirty="0">
                  <a:solidFill>
                    <a:schemeClr val="bg1"/>
                  </a:solidFill>
                  <a:latin typeface="微软雅黑" panose="020B0503020204020204" pitchFamily="34" charset="-122"/>
                  <a:ea typeface="微软雅黑" panose="020B0503020204020204" pitchFamily="34" charset="-122"/>
                </a:rPr>
                <a:t>分</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965149" y="3116052"/>
              <a:ext cx="458780" cy="320233"/>
            </a:xfrm>
            <a:prstGeom prst="rect">
              <a:avLst/>
            </a:prstGeom>
          </p:spPr>
          <p:txBody>
            <a:bodyPr wrap="square">
              <a:spAutoFit/>
            </a:bodyPr>
            <a:p>
              <a:r>
                <a:rPr lang="zh-CN" altLang="en-US" sz="2135" b="1" dirty="0">
                  <a:solidFill>
                    <a:schemeClr val="bg1"/>
                  </a:solidFill>
                  <a:latin typeface="微软雅黑" panose="020B0503020204020204" pitchFamily="34" charset="-122"/>
                  <a:ea typeface="微软雅黑" panose="020B0503020204020204" pitchFamily="34" charset="-122"/>
                </a:rPr>
                <a:t>析</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grpSp>
      <p:sp>
        <p:nvSpPr>
          <p:cNvPr id="13" name="文本框 20"/>
          <p:cNvSpPr txBox="1"/>
          <p:nvPr/>
        </p:nvSpPr>
        <p:spPr>
          <a:xfrm>
            <a:off x="2333685" y="1386680"/>
            <a:ext cx="7802899"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dirty="0">
                <a:solidFill>
                  <a:schemeClr val="tx1"/>
                </a:solidFill>
                <a:latin typeface="黑体" panose="02010609060101010101" charset="-122"/>
                <a:ea typeface="黑体" panose="02010609060101010101" charset="-122"/>
                <a:cs typeface="黑体" panose="02010609060101010101" charset="-122"/>
              </a:rPr>
              <a:t>买笔记本问题转化为求解方程：</a:t>
            </a:r>
            <a:r>
              <a:rPr lang="en-US" altLang="zh-CN" sz="2400" dirty="0">
                <a:solidFill>
                  <a:schemeClr val="tx1"/>
                </a:solidFill>
                <a:latin typeface="黑体" panose="02010609060101010101" charset="-122"/>
                <a:ea typeface="黑体" panose="02010609060101010101" charset="-122"/>
                <a:cs typeface="黑体" panose="02010609060101010101" charset="-122"/>
              </a:rPr>
              <a:t>6x+5y+4z=50</a:t>
            </a:r>
            <a:r>
              <a:rPr lang="zh-CN" altLang="en-US" sz="2400" dirty="0">
                <a:solidFill>
                  <a:schemeClr val="tx1"/>
                </a:solidFill>
                <a:latin typeface="黑体" panose="02010609060101010101" charset="-122"/>
                <a:ea typeface="黑体" panose="02010609060101010101" charset="-122"/>
                <a:cs typeface="黑体" panose="02010609060101010101" charset="-122"/>
              </a:rPr>
              <a:t>的正整数解</a:t>
            </a:r>
            <a:endParaRPr lang="zh-CN" altLang="en-US" sz="2400" dirty="0">
              <a:solidFill>
                <a:schemeClr val="tx1"/>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1243965" y="2089785"/>
            <a:ext cx="9413240" cy="4399915"/>
          </a:xfrm>
          <a:prstGeom prst="rect">
            <a:avLst/>
          </a:prstGeom>
          <a:noFill/>
        </p:spPr>
        <p:txBody>
          <a:bodyPr wrap="square" rtlCol="0" anchor="t">
            <a:spAutoFit/>
          </a:bodyPr>
          <a:p>
            <a:r>
              <a:rPr lang="zh-CN" altLang="en-US" sz="2000">
                <a:latin typeface="等线" panose="02010600030101010101" charset="-122"/>
                <a:ea typeface="等线" panose="02010600030101010101" charset="-122"/>
                <a:cs typeface="等线" panose="02010600030101010101" charset="-122"/>
                <a:sym typeface="+mn-ea"/>
              </a:rPr>
              <a:t>若要求方程</a:t>
            </a:r>
            <a:r>
              <a:rPr lang="en-US" altLang="zh-CN" sz="2000">
                <a:latin typeface="等线" panose="02010600030101010101" charset="-122"/>
                <a:ea typeface="等线" panose="02010600030101010101" charset="-122"/>
                <a:cs typeface="等线" panose="02010600030101010101" charset="-122"/>
                <a:sym typeface="+mn-ea"/>
              </a:rPr>
              <a:t>6x+5y+4x=50</a:t>
            </a:r>
            <a:r>
              <a:rPr lang="zh-CN" altLang="en-US" sz="2000">
                <a:latin typeface="等线" panose="02010600030101010101" charset="-122"/>
                <a:ea typeface="等线" panose="02010600030101010101" charset="-122"/>
                <a:cs typeface="等线" panose="02010600030101010101" charset="-122"/>
                <a:sym typeface="+mn-ea"/>
              </a:rPr>
              <a:t>的正整数解的个数</a:t>
            </a:r>
            <a:r>
              <a:rPr lang="en-US" altLang="zh-CN" sz="2000">
                <a:latin typeface="等线" panose="02010600030101010101" charset="-122"/>
                <a:ea typeface="等线" panose="02010600030101010101" charset="-122"/>
                <a:cs typeface="等线" panose="02010600030101010101" charset="-122"/>
                <a:sym typeface="+mn-ea"/>
              </a:rPr>
              <a:t>t</a:t>
            </a:r>
            <a:r>
              <a:rPr lang="zh-CN" altLang="en-US" sz="2000">
                <a:latin typeface="等线" panose="02010600030101010101" charset="-122"/>
                <a:ea typeface="等线" panose="02010600030101010101" charset="-122"/>
                <a:cs typeface="等线" panose="02010600030101010101" charset="-122"/>
                <a:sym typeface="+mn-ea"/>
              </a:rPr>
              <a:t>，则解决问题的步骤如下：</a:t>
            </a:r>
            <a:br>
              <a:rPr lang="zh-CN" altLang="en-US" sz="2000">
                <a:latin typeface="等线" panose="02010600030101010101" charset="-122"/>
                <a:ea typeface="等线" panose="02010600030101010101" charset="-122"/>
                <a:cs typeface="等线" panose="02010600030101010101" charset="-122"/>
                <a:sym typeface="+mn-ea"/>
              </a:rPr>
            </a:br>
            <a:r>
              <a:rPr lang="zh-CN" altLang="en-US" sz="2000">
                <a:latin typeface="等线" panose="02010600030101010101" charset="-122"/>
                <a:ea typeface="等线" panose="02010600030101010101" charset="-122"/>
                <a:cs typeface="等线" panose="02010600030101010101" charset="-122"/>
                <a:sym typeface="+mn-ea"/>
              </a:rPr>
              <a:t>①</a:t>
            </a:r>
            <a:r>
              <a:rPr lang="en-US" altLang="zh-CN" sz="2000">
                <a:latin typeface="等线" panose="02010600030101010101" charset="-122"/>
                <a:ea typeface="等线" panose="02010600030101010101" charset="-122"/>
                <a:cs typeface="等线" panose="02010600030101010101" charset="-122"/>
                <a:sym typeface="+mn-ea"/>
              </a:rPr>
              <a:t>t=0;</a:t>
            </a:r>
            <a:endParaRPr lang="en-US" altLang="zh-CN" sz="2000">
              <a:latin typeface="等线" panose="02010600030101010101" charset="-122"/>
              <a:ea typeface="等线" panose="02010600030101010101" charset="-122"/>
              <a:cs typeface="等线" panose="02010600030101010101" charset="-122"/>
            </a:endParaRPr>
          </a:p>
          <a:p>
            <a:pPr marL="342900" indent="-342900"/>
            <a:r>
              <a:rPr lang="zh-CN" altLang="en-US" sz="2000">
                <a:latin typeface="等线" panose="02010600030101010101" charset="-122"/>
                <a:ea typeface="等线" panose="02010600030101010101" charset="-122"/>
                <a:cs typeface="等线" panose="02010600030101010101" charset="-122"/>
                <a:sym typeface="+mn-ea"/>
              </a:rPr>
              <a:t>③</a:t>
            </a:r>
            <a:r>
              <a:rPr lang="en-US" altLang="zh-CN" sz="2000">
                <a:latin typeface="等线" panose="02010600030101010101" charset="-122"/>
                <a:ea typeface="等线" panose="02010600030101010101" charset="-122"/>
                <a:cs typeface="等线" panose="02010600030101010101" charset="-122"/>
                <a:sym typeface="+mn-ea"/>
              </a:rPr>
              <a:t>x=1</a:t>
            </a:r>
            <a:r>
              <a:rPr lang="zh-CN" altLang="en-US" sz="2000">
                <a:latin typeface="等线" panose="02010600030101010101" charset="-122"/>
                <a:ea typeface="等线" panose="02010600030101010101" charset="-122"/>
                <a:cs typeface="等线" panose="02010600030101010101" charset="-122"/>
                <a:sym typeface="+mn-ea"/>
              </a:rPr>
              <a:t>；</a:t>
            </a:r>
            <a:endParaRPr lang="en-US" altLang="zh-CN" sz="2000">
              <a:latin typeface="等线" panose="02010600030101010101" charset="-122"/>
              <a:ea typeface="等线" panose="02010600030101010101" charset="-122"/>
              <a:cs typeface="等线" panose="02010600030101010101" charset="-122"/>
            </a:endParaRPr>
          </a:p>
          <a:p>
            <a:r>
              <a:rPr lang="zh-CN" altLang="en-US" sz="2000">
                <a:latin typeface="等线" panose="02010600030101010101" charset="-122"/>
                <a:ea typeface="等线" panose="02010600030101010101" charset="-122"/>
                <a:cs typeface="等线" panose="02010600030101010101" charset="-122"/>
                <a:sym typeface="+mn-ea"/>
              </a:rPr>
              <a:t>②</a:t>
            </a:r>
            <a:r>
              <a:rPr lang="en-US" altLang="zh-CN" sz="2000">
                <a:latin typeface="等线" panose="02010600030101010101" charset="-122"/>
                <a:ea typeface="等线" panose="02010600030101010101" charset="-122"/>
                <a:cs typeface="等线" panose="02010600030101010101" charset="-122"/>
                <a:sym typeface="+mn-ea"/>
              </a:rPr>
              <a:t>y=1;</a:t>
            </a:r>
            <a:r>
              <a:rPr lang="zh-CN" altLang="en-US" sz="2000">
                <a:latin typeface="等线" panose="02010600030101010101" charset="-122"/>
                <a:ea typeface="等线" panose="02010600030101010101" charset="-122"/>
                <a:cs typeface="等线" panose="02010600030101010101" charset="-122"/>
                <a:sym typeface="+mn-ea"/>
              </a:rPr>
              <a:t> </a:t>
            </a:r>
            <a:br>
              <a:rPr lang="zh-CN" altLang="en-US" sz="2000">
                <a:latin typeface="等线" panose="02010600030101010101" charset="-122"/>
                <a:ea typeface="等线" panose="02010600030101010101" charset="-122"/>
                <a:cs typeface="等线" panose="02010600030101010101" charset="-122"/>
                <a:sym typeface="+mn-ea"/>
              </a:rPr>
            </a:br>
            <a:r>
              <a:rPr lang="zh-CN" altLang="en-US" sz="2000">
                <a:latin typeface="等线" panose="02010600030101010101" charset="-122"/>
                <a:ea typeface="等线" panose="02010600030101010101" charset="-122"/>
                <a:cs typeface="等线" panose="02010600030101010101" charset="-122"/>
                <a:sym typeface="+mn-ea"/>
              </a:rPr>
              <a:t>④</a:t>
            </a:r>
            <a:r>
              <a:rPr lang="en-US" altLang="zh-CN" sz="2000">
                <a:latin typeface="等线" panose="02010600030101010101" charset="-122"/>
                <a:ea typeface="等线" panose="02010600030101010101" charset="-122"/>
                <a:cs typeface="等线" panose="02010600030101010101" charset="-122"/>
                <a:sym typeface="+mn-ea"/>
              </a:rPr>
              <a:t>z=1</a:t>
            </a:r>
            <a:r>
              <a:rPr lang="zh-CN" altLang="en-US" sz="2000">
                <a:latin typeface="等线" panose="02010600030101010101" charset="-122"/>
                <a:ea typeface="等线" panose="02010600030101010101" charset="-122"/>
                <a:cs typeface="等线" panose="02010600030101010101" charset="-122"/>
                <a:sym typeface="+mn-ea"/>
              </a:rPr>
              <a:t>；</a:t>
            </a:r>
            <a:br>
              <a:rPr lang="zh-CN" altLang="en-US" sz="2000">
                <a:latin typeface="等线" panose="02010600030101010101" charset="-122"/>
                <a:ea typeface="等线" panose="02010600030101010101" charset="-122"/>
                <a:cs typeface="等线" panose="02010600030101010101" charset="-122"/>
                <a:sym typeface="+mn-ea"/>
              </a:rPr>
            </a:br>
            <a:r>
              <a:rPr lang="zh-CN" altLang="en-US" sz="2000">
                <a:latin typeface="等线" panose="02010600030101010101" charset="-122"/>
                <a:ea typeface="等线" panose="02010600030101010101" charset="-122"/>
                <a:cs typeface="等线" panose="02010600030101010101" charset="-122"/>
                <a:sym typeface="+mn-ea"/>
              </a:rPr>
              <a:t>⑤如果满足式子</a:t>
            </a:r>
            <a:r>
              <a:rPr lang="en-US" altLang="zh-CN" sz="2000">
                <a:latin typeface="等线" panose="02010600030101010101" charset="-122"/>
                <a:ea typeface="等线" panose="02010600030101010101" charset="-122"/>
                <a:cs typeface="等线" panose="02010600030101010101" charset="-122"/>
                <a:sym typeface="+mn-ea"/>
              </a:rPr>
              <a:t>6x+5y+4z=50</a:t>
            </a:r>
            <a:r>
              <a:rPr lang="zh-CN" altLang="en-US" sz="2000">
                <a:latin typeface="等线" panose="02010600030101010101" charset="-122"/>
                <a:ea typeface="等线" panose="02010600030101010101" charset="-122"/>
                <a:cs typeface="等线" panose="02010600030101010101" charset="-122"/>
                <a:sym typeface="+mn-ea"/>
              </a:rPr>
              <a:t>，则解的个数加</a:t>
            </a:r>
            <a:r>
              <a:rPr lang="en-US" altLang="zh-CN" sz="2000">
                <a:latin typeface="等线" panose="02010600030101010101" charset="-122"/>
                <a:ea typeface="等线" panose="02010600030101010101" charset="-122"/>
                <a:cs typeface="等线" panose="02010600030101010101" charset="-122"/>
                <a:sym typeface="+mn-ea"/>
              </a:rPr>
              <a:t>1(</a:t>
            </a:r>
            <a:r>
              <a:rPr lang="zh-CN" altLang="en-US" sz="2000">
                <a:latin typeface="等线" panose="02010600030101010101" charset="-122"/>
                <a:ea typeface="等线" panose="02010600030101010101" charset="-122"/>
                <a:cs typeface="等线" panose="02010600030101010101" charset="-122"/>
                <a:sym typeface="+mn-ea"/>
              </a:rPr>
              <a:t>即</a:t>
            </a:r>
            <a:r>
              <a:rPr lang="en-US" altLang="zh-CN" sz="2000">
                <a:latin typeface="等线" panose="02010600030101010101" charset="-122"/>
                <a:ea typeface="等线" panose="02010600030101010101" charset="-122"/>
                <a:cs typeface="等线" panose="02010600030101010101" charset="-122"/>
                <a:sym typeface="+mn-ea"/>
              </a:rPr>
              <a:t>t=t+1</a:t>
            </a:r>
            <a:r>
              <a:rPr lang="zh-CN" altLang="en-US" sz="2000">
                <a:latin typeface="等线" panose="02010600030101010101" charset="-122"/>
                <a:ea typeface="等线" panose="02010600030101010101" charset="-122"/>
                <a:cs typeface="等线" panose="02010600030101010101" charset="-122"/>
                <a:sym typeface="+mn-ea"/>
              </a:rPr>
              <a:t>，表示右边式子的值赋值给左边式子</a:t>
            </a:r>
            <a:r>
              <a:rPr lang="en-US" altLang="zh-CN" sz="2000">
                <a:latin typeface="等线" panose="02010600030101010101" charset="-122"/>
                <a:ea typeface="等线" panose="02010600030101010101" charset="-122"/>
                <a:cs typeface="等线" panose="02010600030101010101" charset="-122"/>
                <a:sym typeface="+mn-ea"/>
              </a:rPr>
              <a:t>)</a:t>
            </a:r>
            <a:r>
              <a:rPr lang="zh-CN" altLang="en-US" sz="2000">
                <a:latin typeface="等线" panose="02010600030101010101" charset="-122"/>
                <a:ea typeface="等线" panose="02010600030101010101" charset="-122"/>
                <a:cs typeface="等线" panose="02010600030101010101" charset="-122"/>
                <a:sym typeface="+mn-ea"/>
              </a:rPr>
              <a:t>，并输出这个解</a:t>
            </a:r>
            <a:r>
              <a:rPr lang="en-US" altLang="zh-CN" sz="2000">
                <a:latin typeface="等线" panose="02010600030101010101" charset="-122"/>
                <a:ea typeface="等线" panose="02010600030101010101" charset="-122"/>
                <a:cs typeface="等线" panose="02010600030101010101" charset="-122"/>
                <a:sym typeface="+mn-ea"/>
              </a:rPr>
              <a:t>(</a:t>
            </a:r>
            <a:r>
              <a:rPr lang="zh-CN" altLang="en-US" sz="2000">
                <a:latin typeface="等线" panose="02010600030101010101" charset="-122"/>
                <a:ea typeface="等线" panose="02010600030101010101" charset="-122"/>
                <a:cs typeface="等线" panose="02010600030101010101" charset="-122"/>
                <a:sym typeface="+mn-ea"/>
              </a:rPr>
              <a:t>即输出</a:t>
            </a:r>
            <a:r>
              <a:rPr lang="en-US" altLang="zh-CN" sz="2000">
                <a:latin typeface="等线" panose="02010600030101010101" charset="-122"/>
                <a:ea typeface="等线" panose="02010600030101010101" charset="-122"/>
                <a:cs typeface="等线" panose="02010600030101010101" charset="-122"/>
                <a:sym typeface="+mn-ea"/>
              </a:rPr>
              <a:t>t</a:t>
            </a:r>
            <a:r>
              <a:rPr lang="zh-CN" altLang="en-US" sz="2000">
                <a:latin typeface="等线" panose="02010600030101010101" charset="-122"/>
                <a:ea typeface="等线" panose="02010600030101010101" charset="-122"/>
                <a:cs typeface="等线" panose="02010600030101010101" charset="-122"/>
                <a:sym typeface="+mn-ea"/>
              </a:rPr>
              <a:t>，</a:t>
            </a:r>
            <a:r>
              <a:rPr lang="en-US" altLang="zh-CN" sz="2000">
                <a:latin typeface="等线" panose="02010600030101010101" charset="-122"/>
                <a:ea typeface="等线" panose="02010600030101010101" charset="-122"/>
                <a:cs typeface="等线" panose="02010600030101010101" charset="-122"/>
                <a:sym typeface="+mn-ea"/>
              </a:rPr>
              <a:t>x</a:t>
            </a:r>
            <a:r>
              <a:rPr lang="zh-CN" altLang="en-US" sz="2000">
                <a:latin typeface="等线" panose="02010600030101010101" charset="-122"/>
                <a:ea typeface="等线" panose="02010600030101010101" charset="-122"/>
                <a:cs typeface="等线" panose="02010600030101010101" charset="-122"/>
                <a:sym typeface="+mn-ea"/>
              </a:rPr>
              <a:t>，</a:t>
            </a:r>
            <a:r>
              <a:rPr lang="en-US" altLang="zh-CN" sz="2000">
                <a:latin typeface="等线" panose="02010600030101010101" charset="-122"/>
                <a:ea typeface="等线" panose="02010600030101010101" charset="-122"/>
                <a:cs typeface="等线" panose="02010600030101010101" charset="-122"/>
                <a:sym typeface="+mn-ea"/>
              </a:rPr>
              <a:t>y</a:t>
            </a:r>
            <a:r>
              <a:rPr lang="zh-CN" altLang="en-US" sz="2000">
                <a:latin typeface="等线" panose="02010600030101010101" charset="-122"/>
                <a:ea typeface="等线" panose="02010600030101010101" charset="-122"/>
                <a:cs typeface="等线" panose="02010600030101010101" charset="-122"/>
                <a:sym typeface="+mn-ea"/>
              </a:rPr>
              <a:t>，</a:t>
            </a:r>
            <a:r>
              <a:rPr lang="en-US" altLang="zh-CN" sz="2000">
                <a:latin typeface="等线" panose="02010600030101010101" charset="-122"/>
                <a:ea typeface="等线" panose="02010600030101010101" charset="-122"/>
                <a:cs typeface="等线" panose="02010600030101010101" charset="-122"/>
                <a:sym typeface="+mn-ea"/>
              </a:rPr>
              <a:t>z</a:t>
            </a:r>
            <a:r>
              <a:rPr lang="zh-CN" altLang="en-US" sz="2000">
                <a:latin typeface="等线" panose="02010600030101010101" charset="-122"/>
                <a:ea typeface="等线" panose="02010600030101010101" charset="-122"/>
                <a:cs typeface="等线" panose="02010600030101010101" charset="-122"/>
                <a:sym typeface="+mn-ea"/>
              </a:rPr>
              <a:t>的值</a:t>
            </a:r>
            <a:r>
              <a:rPr lang="en-US" altLang="zh-CN" sz="2000">
                <a:latin typeface="等线" panose="02010600030101010101" charset="-122"/>
                <a:ea typeface="等线" panose="02010600030101010101" charset="-122"/>
                <a:cs typeface="等线" panose="02010600030101010101" charset="-122"/>
                <a:sym typeface="+mn-ea"/>
              </a:rPr>
              <a:t>)</a:t>
            </a:r>
            <a:r>
              <a:rPr lang="zh-CN" altLang="en-US" sz="2000">
                <a:latin typeface="等线" panose="02010600030101010101" charset="-122"/>
                <a:ea typeface="等线" panose="02010600030101010101" charset="-122"/>
                <a:cs typeface="等线" panose="02010600030101010101" charset="-122"/>
                <a:sym typeface="+mn-ea"/>
              </a:rPr>
              <a:t>；</a:t>
            </a:r>
            <a:br>
              <a:rPr lang="zh-CN" altLang="en-US" sz="2000">
                <a:latin typeface="等线" panose="02010600030101010101" charset="-122"/>
                <a:ea typeface="等线" panose="02010600030101010101" charset="-122"/>
                <a:cs typeface="等线" panose="02010600030101010101" charset="-122"/>
                <a:sym typeface="+mn-ea"/>
              </a:rPr>
            </a:br>
            <a:r>
              <a:rPr lang="en-US" altLang="zh-CN" sz="2000">
                <a:latin typeface="等线" panose="02010600030101010101" charset="-122"/>
                <a:ea typeface="等线" panose="02010600030101010101" charset="-122"/>
                <a:cs typeface="等线" panose="02010600030101010101" charset="-122"/>
                <a:sym typeface="+mn-ea"/>
              </a:rPr>
              <a:t>⑥z=z+1;</a:t>
            </a:r>
            <a:br>
              <a:rPr lang="en-US" altLang="zh-CN" sz="2000">
                <a:latin typeface="等线" panose="02010600030101010101" charset="-122"/>
                <a:ea typeface="等线" panose="02010600030101010101" charset="-122"/>
                <a:cs typeface="等线" panose="02010600030101010101" charset="-122"/>
                <a:sym typeface="+mn-ea"/>
              </a:rPr>
            </a:br>
            <a:r>
              <a:rPr lang="en-US" altLang="zh-CN" sz="2000">
                <a:latin typeface="等线" panose="02010600030101010101" charset="-122"/>
                <a:ea typeface="等线" panose="02010600030101010101" charset="-122"/>
                <a:cs typeface="等线" panose="02010600030101010101" charset="-122"/>
                <a:sym typeface="+mn-ea"/>
              </a:rPr>
              <a:t>⑦</a:t>
            </a:r>
            <a:r>
              <a:rPr lang="zh-CN" altLang="en-US" sz="2000">
                <a:latin typeface="等线" panose="02010600030101010101" charset="-122"/>
                <a:ea typeface="等线" panose="02010600030101010101" charset="-122"/>
                <a:cs typeface="等线" panose="02010600030101010101" charset="-122"/>
                <a:sym typeface="+mn-ea"/>
              </a:rPr>
              <a:t>如果</a:t>
            </a:r>
            <a:r>
              <a:rPr lang="en-US" altLang="zh-CN" sz="2000">
                <a:latin typeface="等线" panose="02010600030101010101" charset="-122"/>
                <a:ea typeface="等线" panose="02010600030101010101" charset="-122"/>
                <a:cs typeface="等线" panose="02010600030101010101" charset="-122"/>
                <a:sym typeface="+mn-ea"/>
              </a:rPr>
              <a:t>z</a:t>
            </a:r>
            <a:r>
              <a:rPr lang="zh-CN" altLang="en-US" sz="2000">
                <a:latin typeface="等线" panose="02010600030101010101" charset="-122"/>
                <a:ea typeface="等线" panose="02010600030101010101" charset="-122"/>
                <a:cs typeface="等线" panose="02010600030101010101" charset="-122"/>
                <a:sym typeface="+mn-ea"/>
              </a:rPr>
              <a:t>＜</a:t>
            </a:r>
            <a:r>
              <a:rPr lang="en-US" altLang="zh-CN" sz="2000">
                <a:latin typeface="等线" panose="02010600030101010101" charset="-122"/>
                <a:ea typeface="等线" panose="02010600030101010101" charset="-122"/>
                <a:cs typeface="等线" panose="02010600030101010101" charset="-122"/>
                <a:sym typeface="+mn-ea"/>
              </a:rPr>
              <a:t>12</a:t>
            </a:r>
            <a:r>
              <a:rPr lang="zh-CN" altLang="en-US" sz="2000">
                <a:latin typeface="等线" panose="02010600030101010101" charset="-122"/>
                <a:ea typeface="等线" panose="02010600030101010101" charset="-122"/>
                <a:cs typeface="等线" panose="02010600030101010101" charset="-122"/>
                <a:sym typeface="+mn-ea"/>
              </a:rPr>
              <a:t>则转步骤⑤，否则继续步骤</a:t>
            </a:r>
            <a:r>
              <a:rPr lang="en-US" altLang="zh-CN" sz="2000">
                <a:latin typeface="等线" panose="02010600030101010101" charset="-122"/>
                <a:ea typeface="等线" panose="02010600030101010101" charset="-122"/>
                <a:cs typeface="等线" panose="02010600030101010101" charset="-122"/>
                <a:sym typeface="+mn-ea"/>
              </a:rPr>
              <a:t>8</a:t>
            </a:r>
            <a:r>
              <a:rPr lang="zh-CN" altLang="en-US" sz="2000">
                <a:latin typeface="等线" panose="02010600030101010101" charset="-122"/>
                <a:ea typeface="等线" panose="02010600030101010101" charset="-122"/>
                <a:cs typeface="等线" panose="02010600030101010101" charset="-122"/>
                <a:sym typeface="+mn-ea"/>
              </a:rPr>
              <a:t>；</a:t>
            </a:r>
            <a:br>
              <a:rPr lang="zh-CN" altLang="en-US" sz="2000">
                <a:latin typeface="等线" panose="02010600030101010101" charset="-122"/>
                <a:ea typeface="等线" panose="02010600030101010101" charset="-122"/>
                <a:cs typeface="等线" panose="02010600030101010101" charset="-122"/>
                <a:sym typeface="+mn-ea"/>
              </a:rPr>
            </a:br>
            <a:r>
              <a:rPr lang="zh-CN" altLang="en-US" sz="2000">
                <a:latin typeface="等线" panose="02010600030101010101" charset="-122"/>
                <a:ea typeface="等线" panose="02010600030101010101" charset="-122"/>
                <a:cs typeface="等线" panose="02010600030101010101" charset="-122"/>
                <a:sym typeface="+mn-ea"/>
              </a:rPr>
              <a:t>⑧</a:t>
            </a:r>
            <a:r>
              <a:rPr lang="en-US" altLang="zh-CN" sz="2000">
                <a:latin typeface="等线" panose="02010600030101010101" charset="-122"/>
                <a:ea typeface="等线" panose="02010600030101010101" charset="-122"/>
                <a:cs typeface="等线" panose="02010600030101010101" charset="-122"/>
                <a:sym typeface="+mn-ea"/>
              </a:rPr>
              <a:t>y=y+1</a:t>
            </a:r>
            <a:r>
              <a:rPr lang="zh-CN" altLang="en-US" sz="2000">
                <a:latin typeface="等线" panose="02010600030101010101" charset="-122"/>
                <a:ea typeface="等线" panose="02010600030101010101" charset="-122"/>
                <a:cs typeface="等线" panose="02010600030101010101" charset="-122"/>
                <a:sym typeface="+mn-ea"/>
              </a:rPr>
              <a:t>；</a:t>
            </a:r>
            <a:br>
              <a:rPr lang="zh-CN" altLang="en-US" sz="2000">
                <a:latin typeface="等线" panose="02010600030101010101" charset="-122"/>
                <a:ea typeface="等线" panose="02010600030101010101" charset="-122"/>
                <a:cs typeface="等线" panose="02010600030101010101" charset="-122"/>
                <a:sym typeface="+mn-ea"/>
              </a:rPr>
            </a:br>
            <a:r>
              <a:rPr lang="zh-CN" altLang="en-US" sz="2000">
                <a:latin typeface="等线" panose="02010600030101010101" charset="-122"/>
                <a:ea typeface="等线" panose="02010600030101010101" charset="-122"/>
                <a:cs typeface="等线" panose="02010600030101010101" charset="-122"/>
                <a:sym typeface="+mn-ea"/>
              </a:rPr>
              <a:t>⑨如果</a:t>
            </a:r>
            <a:r>
              <a:rPr lang="en-US" altLang="zh-CN" sz="2000">
                <a:latin typeface="等线" panose="02010600030101010101" charset="-122"/>
                <a:ea typeface="等线" panose="02010600030101010101" charset="-122"/>
                <a:cs typeface="等线" panose="02010600030101010101" charset="-122"/>
                <a:sym typeface="+mn-ea"/>
              </a:rPr>
              <a:t>y&lt;10</a:t>
            </a:r>
            <a:r>
              <a:rPr lang="zh-CN" altLang="en-US" sz="2000">
                <a:latin typeface="等线" panose="02010600030101010101" charset="-122"/>
                <a:ea typeface="等线" panose="02010600030101010101" charset="-122"/>
                <a:cs typeface="等线" panose="02010600030101010101" charset="-122"/>
                <a:sym typeface="+mn-ea"/>
              </a:rPr>
              <a:t>则转步骤④，否则继续步骤⑩；</a:t>
            </a:r>
            <a:br>
              <a:rPr lang="zh-CN" altLang="en-US" sz="2000">
                <a:latin typeface="等线" panose="02010600030101010101" charset="-122"/>
                <a:ea typeface="等线" panose="02010600030101010101" charset="-122"/>
                <a:cs typeface="等线" panose="02010600030101010101" charset="-122"/>
                <a:sym typeface="+mn-ea"/>
              </a:rPr>
            </a:br>
            <a:r>
              <a:rPr lang="zh-CN" altLang="en-US" sz="2000">
                <a:latin typeface="等线" panose="02010600030101010101" charset="-122"/>
                <a:ea typeface="等线" panose="02010600030101010101" charset="-122"/>
                <a:cs typeface="等线" panose="02010600030101010101" charset="-122"/>
                <a:sym typeface="+mn-ea"/>
              </a:rPr>
              <a:t>⑩</a:t>
            </a:r>
            <a:r>
              <a:rPr lang="en-US" altLang="zh-CN" sz="2000">
                <a:latin typeface="等线" panose="02010600030101010101" charset="-122"/>
                <a:ea typeface="等线" panose="02010600030101010101" charset="-122"/>
                <a:cs typeface="等线" panose="02010600030101010101" charset="-122"/>
                <a:sym typeface="+mn-ea"/>
              </a:rPr>
              <a:t>x=x+1;</a:t>
            </a:r>
            <a:br>
              <a:rPr lang="en-US" altLang="zh-CN" sz="2000">
                <a:latin typeface="等线" panose="02010600030101010101" charset="-122"/>
                <a:ea typeface="等线" panose="02010600030101010101" charset="-122"/>
                <a:cs typeface="等线" panose="02010600030101010101" charset="-122"/>
                <a:sym typeface="+mn-ea"/>
              </a:rPr>
            </a:br>
            <a:r>
              <a:rPr lang="en-US" altLang="zh-CN" sz="2000">
                <a:latin typeface="Calibri" panose="020F0502020204030204" charset="0"/>
                <a:ea typeface="等线" panose="02010600030101010101" charset="-122"/>
                <a:cs typeface="等线" panose="02010600030101010101" charset="-122"/>
                <a:sym typeface="+mn-ea"/>
              </a:rPr>
              <a:t>①①</a:t>
            </a:r>
            <a:r>
              <a:rPr lang="zh-CN" altLang="en-US" sz="2000">
                <a:latin typeface="等线" panose="02010600030101010101" charset="-122"/>
                <a:ea typeface="等线" panose="02010600030101010101" charset="-122"/>
                <a:cs typeface="等线" panose="02010600030101010101" charset="-122"/>
                <a:sym typeface="+mn-ea"/>
              </a:rPr>
              <a:t>如果</a:t>
            </a:r>
            <a:r>
              <a:rPr lang="en-US" altLang="zh-CN" sz="2000">
                <a:latin typeface="等线" panose="02010600030101010101" charset="-122"/>
                <a:ea typeface="等线" panose="02010600030101010101" charset="-122"/>
                <a:cs typeface="等线" panose="02010600030101010101" charset="-122"/>
                <a:sym typeface="+mn-ea"/>
              </a:rPr>
              <a:t>x</a:t>
            </a:r>
            <a:r>
              <a:rPr lang="zh-CN" altLang="en-US" sz="2000">
                <a:latin typeface="等线" panose="02010600030101010101" charset="-122"/>
                <a:ea typeface="等线" panose="02010600030101010101" charset="-122"/>
                <a:cs typeface="等线" panose="02010600030101010101" charset="-122"/>
                <a:sym typeface="+mn-ea"/>
              </a:rPr>
              <a:t>＜</a:t>
            </a:r>
            <a:r>
              <a:rPr lang="en-US" altLang="zh-CN" sz="2000">
                <a:latin typeface="等线" panose="02010600030101010101" charset="-122"/>
                <a:ea typeface="等线" panose="02010600030101010101" charset="-122"/>
                <a:cs typeface="等线" panose="02010600030101010101" charset="-122"/>
                <a:sym typeface="+mn-ea"/>
              </a:rPr>
              <a:t>8</a:t>
            </a:r>
            <a:r>
              <a:rPr lang="zh-CN" altLang="en-US" sz="2000">
                <a:latin typeface="等线" panose="02010600030101010101" charset="-122"/>
                <a:ea typeface="等线" panose="02010600030101010101" charset="-122"/>
                <a:cs typeface="等线" panose="02010600030101010101" charset="-122"/>
                <a:sym typeface="+mn-ea"/>
              </a:rPr>
              <a:t>则转步骤</a:t>
            </a:r>
            <a:r>
              <a:rPr lang="en-US" altLang="zh-CN" sz="2000">
                <a:latin typeface="等线" panose="02010600030101010101" charset="-122"/>
                <a:ea typeface="等线" panose="02010600030101010101" charset="-122"/>
                <a:cs typeface="等线" panose="02010600030101010101" charset="-122"/>
                <a:sym typeface="+mn-ea"/>
              </a:rPr>
              <a:t>3</a:t>
            </a:r>
            <a:r>
              <a:rPr lang="zh-CN" altLang="en-US" sz="2000">
                <a:latin typeface="等线" panose="02010600030101010101" charset="-122"/>
                <a:ea typeface="等线" panose="02010600030101010101" charset="-122"/>
                <a:cs typeface="等线" panose="02010600030101010101" charset="-122"/>
                <a:sym typeface="+mn-ea"/>
              </a:rPr>
              <a:t>，否则继续步骤</a:t>
            </a:r>
            <a:r>
              <a:rPr lang="en-US" altLang="zh-CN" sz="2000">
                <a:latin typeface="等线" panose="02010600030101010101" charset="-122"/>
                <a:ea typeface="等线" panose="02010600030101010101" charset="-122"/>
                <a:cs typeface="等线" panose="02010600030101010101" charset="-122"/>
                <a:sym typeface="+mn-ea"/>
              </a:rPr>
              <a:t>12</a:t>
            </a:r>
            <a:r>
              <a:rPr lang="zh-CN" altLang="en-US" sz="2000">
                <a:latin typeface="等线" panose="02010600030101010101" charset="-122"/>
                <a:ea typeface="等线" panose="02010600030101010101" charset="-122"/>
                <a:cs typeface="等线" panose="02010600030101010101" charset="-122"/>
                <a:sym typeface="+mn-ea"/>
              </a:rPr>
              <a:t>；</a:t>
            </a:r>
            <a:br>
              <a:rPr lang="zh-CN" altLang="en-US" sz="2000">
                <a:latin typeface="等线" panose="02010600030101010101" charset="-122"/>
                <a:ea typeface="等线" panose="02010600030101010101" charset="-122"/>
                <a:cs typeface="等线" panose="02010600030101010101" charset="-122"/>
                <a:sym typeface="+mn-ea"/>
              </a:rPr>
            </a:br>
            <a:r>
              <a:rPr lang="en-US" altLang="zh-CN" sz="2000">
                <a:latin typeface="Calibri" panose="020F0502020204030204" charset="0"/>
                <a:ea typeface="等线" panose="02010600030101010101" charset="-122"/>
                <a:cs typeface="等线" panose="02010600030101010101" charset="-122"/>
                <a:sym typeface="+mn-ea"/>
              </a:rPr>
              <a:t>①②</a:t>
            </a:r>
            <a:r>
              <a:rPr lang="zh-CN" altLang="en-US" sz="2000">
                <a:latin typeface="等线" panose="02010600030101010101" charset="-122"/>
                <a:ea typeface="等线" panose="02010600030101010101" charset="-122"/>
                <a:cs typeface="等线" panose="02010600030101010101" charset="-122"/>
                <a:sym typeface="+mn-ea"/>
              </a:rPr>
              <a:t>结束。</a:t>
            </a:r>
            <a:endParaRPr lang="zh-CN" altLang="en-US" sz="2000">
              <a:latin typeface="等线" panose="02010600030101010101" charset="-122"/>
              <a:ea typeface="等线" panose="02010600030101010101" charset="-122"/>
              <a:cs typeface="等线" panose="02010600030101010101" charset="-122"/>
              <a:sym typeface="+mn-ea"/>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636524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3.2.1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算法</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727710" y="1501140"/>
            <a:ext cx="5828665" cy="4399915"/>
          </a:xfrm>
          <a:prstGeom prst="rect">
            <a:avLst/>
          </a:prstGeom>
          <a:noFill/>
        </p:spPr>
        <p:txBody>
          <a:bodyPr wrap="square" rtlCol="0" anchor="t">
            <a:spAutoFit/>
          </a:bodyPr>
          <a:p>
            <a:r>
              <a:rPr lang="zh-CN" altLang="en-US" sz="2000">
                <a:latin typeface="等线" panose="02010600030101010101" charset="-122"/>
                <a:ea typeface="等线" panose="02010600030101010101" charset="-122"/>
                <a:cs typeface="等线" panose="02010600030101010101" charset="-122"/>
                <a:sym typeface="+mn-ea"/>
              </a:rPr>
              <a:t>①</a:t>
            </a:r>
            <a:r>
              <a:rPr lang="en-US" altLang="zh-CN" sz="2000">
                <a:latin typeface="等线" panose="02010600030101010101" charset="-122"/>
                <a:ea typeface="等线" panose="02010600030101010101" charset="-122"/>
                <a:cs typeface="等线" panose="02010600030101010101" charset="-122"/>
                <a:sym typeface="+mn-ea"/>
              </a:rPr>
              <a:t>t=0;</a:t>
            </a:r>
            <a:endParaRPr lang="en-US" altLang="zh-CN" sz="2000">
              <a:latin typeface="等线" panose="02010600030101010101" charset="-122"/>
              <a:ea typeface="等线" panose="02010600030101010101" charset="-122"/>
              <a:cs typeface="等线" panose="02010600030101010101" charset="-122"/>
            </a:endParaRPr>
          </a:p>
          <a:p>
            <a:pPr marL="342900" indent="-342900"/>
            <a:r>
              <a:rPr lang="zh-CN" altLang="en-US" sz="2000">
                <a:latin typeface="等线" panose="02010600030101010101" charset="-122"/>
                <a:ea typeface="等线" panose="02010600030101010101" charset="-122"/>
                <a:cs typeface="等线" panose="02010600030101010101" charset="-122"/>
                <a:sym typeface="+mn-ea"/>
              </a:rPr>
              <a:t>③</a:t>
            </a:r>
            <a:r>
              <a:rPr lang="en-US" altLang="zh-CN" sz="2000">
                <a:latin typeface="等线" panose="02010600030101010101" charset="-122"/>
                <a:ea typeface="等线" panose="02010600030101010101" charset="-122"/>
                <a:cs typeface="等线" panose="02010600030101010101" charset="-122"/>
                <a:sym typeface="+mn-ea"/>
              </a:rPr>
              <a:t>x=1</a:t>
            </a:r>
            <a:r>
              <a:rPr lang="zh-CN" altLang="en-US" sz="2000">
                <a:latin typeface="等线" panose="02010600030101010101" charset="-122"/>
                <a:ea typeface="等线" panose="02010600030101010101" charset="-122"/>
                <a:cs typeface="等线" panose="02010600030101010101" charset="-122"/>
                <a:sym typeface="+mn-ea"/>
              </a:rPr>
              <a:t>；</a:t>
            </a:r>
            <a:endParaRPr lang="en-US" altLang="zh-CN" sz="2000">
              <a:latin typeface="等线" panose="02010600030101010101" charset="-122"/>
              <a:ea typeface="等线" panose="02010600030101010101" charset="-122"/>
              <a:cs typeface="等线" panose="02010600030101010101" charset="-122"/>
            </a:endParaRPr>
          </a:p>
          <a:p>
            <a:r>
              <a:rPr lang="zh-CN" altLang="en-US" sz="2000">
                <a:latin typeface="等线" panose="02010600030101010101" charset="-122"/>
                <a:ea typeface="等线" panose="02010600030101010101" charset="-122"/>
                <a:cs typeface="等线" panose="02010600030101010101" charset="-122"/>
                <a:sym typeface="+mn-ea"/>
              </a:rPr>
              <a:t>②</a:t>
            </a:r>
            <a:r>
              <a:rPr lang="en-US" altLang="zh-CN" sz="2000">
                <a:latin typeface="等线" panose="02010600030101010101" charset="-122"/>
                <a:ea typeface="等线" panose="02010600030101010101" charset="-122"/>
                <a:cs typeface="等线" panose="02010600030101010101" charset="-122"/>
                <a:sym typeface="+mn-ea"/>
              </a:rPr>
              <a:t>y=1;</a:t>
            </a:r>
            <a:r>
              <a:rPr lang="zh-CN" altLang="en-US" sz="2000">
                <a:latin typeface="等线" panose="02010600030101010101" charset="-122"/>
                <a:ea typeface="等线" panose="02010600030101010101" charset="-122"/>
                <a:cs typeface="等线" panose="02010600030101010101" charset="-122"/>
                <a:sym typeface="+mn-ea"/>
              </a:rPr>
              <a:t> </a:t>
            </a:r>
            <a:br>
              <a:rPr lang="zh-CN" altLang="en-US" sz="2000">
                <a:latin typeface="等线" panose="02010600030101010101" charset="-122"/>
                <a:ea typeface="等线" panose="02010600030101010101" charset="-122"/>
                <a:cs typeface="等线" panose="02010600030101010101" charset="-122"/>
                <a:sym typeface="+mn-ea"/>
              </a:rPr>
            </a:br>
            <a:r>
              <a:rPr lang="zh-CN" altLang="en-US" sz="2000">
                <a:latin typeface="等线" panose="02010600030101010101" charset="-122"/>
                <a:ea typeface="等线" panose="02010600030101010101" charset="-122"/>
                <a:cs typeface="等线" panose="02010600030101010101" charset="-122"/>
                <a:sym typeface="+mn-ea"/>
              </a:rPr>
              <a:t>④</a:t>
            </a:r>
            <a:r>
              <a:rPr lang="en-US" altLang="zh-CN" sz="2000">
                <a:latin typeface="等线" panose="02010600030101010101" charset="-122"/>
                <a:ea typeface="等线" panose="02010600030101010101" charset="-122"/>
                <a:cs typeface="等线" panose="02010600030101010101" charset="-122"/>
                <a:sym typeface="+mn-ea"/>
              </a:rPr>
              <a:t>z=1</a:t>
            </a:r>
            <a:r>
              <a:rPr lang="zh-CN" altLang="en-US" sz="2000">
                <a:latin typeface="等线" panose="02010600030101010101" charset="-122"/>
                <a:ea typeface="等线" panose="02010600030101010101" charset="-122"/>
                <a:cs typeface="等线" panose="02010600030101010101" charset="-122"/>
                <a:sym typeface="+mn-ea"/>
              </a:rPr>
              <a:t>；</a:t>
            </a:r>
            <a:br>
              <a:rPr lang="zh-CN" altLang="en-US" sz="2000">
                <a:latin typeface="等线" panose="02010600030101010101" charset="-122"/>
                <a:ea typeface="等线" panose="02010600030101010101" charset="-122"/>
                <a:cs typeface="等线" panose="02010600030101010101" charset="-122"/>
                <a:sym typeface="+mn-ea"/>
              </a:rPr>
            </a:br>
            <a:r>
              <a:rPr lang="zh-CN" altLang="en-US" sz="2000">
                <a:latin typeface="等线" panose="02010600030101010101" charset="-122"/>
                <a:ea typeface="等线" panose="02010600030101010101" charset="-122"/>
                <a:cs typeface="等线" panose="02010600030101010101" charset="-122"/>
                <a:sym typeface="+mn-ea"/>
              </a:rPr>
              <a:t>⑤如果满足式子</a:t>
            </a:r>
            <a:r>
              <a:rPr lang="en-US" altLang="zh-CN" sz="2000">
                <a:latin typeface="等线" panose="02010600030101010101" charset="-122"/>
                <a:ea typeface="等线" panose="02010600030101010101" charset="-122"/>
                <a:cs typeface="等线" panose="02010600030101010101" charset="-122"/>
                <a:sym typeface="+mn-ea"/>
              </a:rPr>
              <a:t>6x+5y+4z=50</a:t>
            </a:r>
            <a:r>
              <a:rPr lang="zh-CN" altLang="en-US" sz="2000">
                <a:latin typeface="等线" panose="02010600030101010101" charset="-122"/>
                <a:ea typeface="等线" panose="02010600030101010101" charset="-122"/>
                <a:cs typeface="等线" panose="02010600030101010101" charset="-122"/>
                <a:sym typeface="+mn-ea"/>
              </a:rPr>
              <a:t>，则解的个数加</a:t>
            </a:r>
            <a:r>
              <a:rPr lang="en-US" altLang="zh-CN" sz="2000">
                <a:latin typeface="等线" panose="02010600030101010101" charset="-122"/>
                <a:ea typeface="等线" panose="02010600030101010101" charset="-122"/>
                <a:cs typeface="等线" panose="02010600030101010101" charset="-122"/>
                <a:sym typeface="+mn-ea"/>
              </a:rPr>
              <a:t>1(</a:t>
            </a:r>
            <a:r>
              <a:rPr lang="zh-CN" altLang="en-US" sz="2000">
                <a:latin typeface="等线" panose="02010600030101010101" charset="-122"/>
                <a:ea typeface="等线" panose="02010600030101010101" charset="-122"/>
                <a:cs typeface="等线" panose="02010600030101010101" charset="-122"/>
                <a:sym typeface="+mn-ea"/>
              </a:rPr>
              <a:t>即</a:t>
            </a:r>
            <a:r>
              <a:rPr lang="en-US" altLang="zh-CN" sz="2000">
                <a:latin typeface="等线" panose="02010600030101010101" charset="-122"/>
                <a:ea typeface="等线" panose="02010600030101010101" charset="-122"/>
                <a:cs typeface="等线" panose="02010600030101010101" charset="-122"/>
                <a:sym typeface="+mn-ea"/>
              </a:rPr>
              <a:t>t=t+1</a:t>
            </a:r>
            <a:r>
              <a:rPr lang="zh-CN" altLang="en-US" sz="2000">
                <a:latin typeface="等线" panose="02010600030101010101" charset="-122"/>
                <a:ea typeface="等线" panose="02010600030101010101" charset="-122"/>
                <a:cs typeface="等线" panose="02010600030101010101" charset="-122"/>
                <a:sym typeface="+mn-ea"/>
              </a:rPr>
              <a:t>，表示右边式子的值赋值给左边式子</a:t>
            </a:r>
            <a:r>
              <a:rPr lang="en-US" altLang="zh-CN" sz="2000">
                <a:latin typeface="等线" panose="02010600030101010101" charset="-122"/>
                <a:ea typeface="等线" panose="02010600030101010101" charset="-122"/>
                <a:cs typeface="等线" panose="02010600030101010101" charset="-122"/>
                <a:sym typeface="+mn-ea"/>
              </a:rPr>
              <a:t>)</a:t>
            </a:r>
            <a:r>
              <a:rPr lang="zh-CN" altLang="en-US" sz="2000">
                <a:latin typeface="等线" panose="02010600030101010101" charset="-122"/>
                <a:ea typeface="等线" panose="02010600030101010101" charset="-122"/>
                <a:cs typeface="等线" panose="02010600030101010101" charset="-122"/>
                <a:sym typeface="+mn-ea"/>
              </a:rPr>
              <a:t>，并输出这个解</a:t>
            </a:r>
            <a:r>
              <a:rPr lang="en-US" altLang="zh-CN" sz="2000">
                <a:latin typeface="等线" panose="02010600030101010101" charset="-122"/>
                <a:ea typeface="等线" panose="02010600030101010101" charset="-122"/>
                <a:cs typeface="等线" panose="02010600030101010101" charset="-122"/>
                <a:sym typeface="+mn-ea"/>
              </a:rPr>
              <a:t>(</a:t>
            </a:r>
            <a:r>
              <a:rPr lang="zh-CN" altLang="en-US" sz="2000">
                <a:latin typeface="等线" panose="02010600030101010101" charset="-122"/>
                <a:ea typeface="等线" panose="02010600030101010101" charset="-122"/>
                <a:cs typeface="等线" panose="02010600030101010101" charset="-122"/>
                <a:sym typeface="+mn-ea"/>
              </a:rPr>
              <a:t>即输出</a:t>
            </a:r>
            <a:r>
              <a:rPr lang="en-US" altLang="zh-CN" sz="2000">
                <a:latin typeface="等线" panose="02010600030101010101" charset="-122"/>
                <a:ea typeface="等线" panose="02010600030101010101" charset="-122"/>
                <a:cs typeface="等线" panose="02010600030101010101" charset="-122"/>
                <a:sym typeface="+mn-ea"/>
              </a:rPr>
              <a:t>t</a:t>
            </a:r>
            <a:r>
              <a:rPr lang="zh-CN" altLang="en-US" sz="2000">
                <a:latin typeface="等线" panose="02010600030101010101" charset="-122"/>
                <a:ea typeface="等线" panose="02010600030101010101" charset="-122"/>
                <a:cs typeface="等线" panose="02010600030101010101" charset="-122"/>
                <a:sym typeface="+mn-ea"/>
              </a:rPr>
              <a:t>，</a:t>
            </a:r>
            <a:r>
              <a:rPr lang="en-US" altLang="zh-CN" sz="2000">
                <a:latin typeface="等线" panose="02010600030101010101" charset="-122"/>
                <a:ea typeface="等线" panose="02010600030101010101" charset="-122"/>
                <a:cs typeface="等线" panose="02010600030101010101" charset="-122"/>
                <a:sym typeface="+mn-ea"/>
              </a:rPr>
              <a:t>x</a:t>
            </a:r>
            <a:r>
              <a:rPr lang="zh-CN" altLang="en-US" sz="2000">
                <a:latin typeface="等线" panose="02010600030101010101" charset="-122"/>
                <a:ea typeface="等线" panose="02010600030101010101" charset="-122"/>
                <a:cs typeface="等线" panose="02010600030101010101" charset="-122"/>
                <a:sym typeface="+mn-ea"/>
              </a:rPr>
              <a:t>，</a:t>
            </a:r>
            <a:r>
              <a:rPr lang="en-US" altLang="zh-CN" sz="2000">
                <a:latin typeface="等线" panose="02010600030101010101" charset="-122"/>
                <a:ea typeface="等线" panose="02010600030101010101" charset="-122"/>
                <a:cs typeface="等线" panose="02010600030101010101" charset="-122"/>
                <a:sym typeface="+mn-ea"/>
              </a:rPr>
              <a:t>y</a:t>
            </a:r>
            <a:r>
              <a:rPr lang="zh-CN" altLang="en-US" sz="2000">
                <a:latin typeface="等线" panose="02010600030101010101" charset="-122"/>
                <a:ea typeface="等线" panose="02010600030101010101" charset="-122"/>
                <a:cs typeface="等线" panose="02010600030101010101" charset="-122"/>
                <a:sym typeface="+mn-ea"/>
              </a:rPr>
              <a:t>，</a:t>
            </a:r>
            <a:r>
              <a:rPr lang="en-US" altLang="zh-CN" sz="2000">
                <a:latin typeface="等线" panose="02010600030101010101" charset="-122"/>
                <a:ea typeface="等线" panose="02010600030101010101" charset="-122"/>
                <a:cs typeface="等线" panose="02010600030101010101" charset="-122"/>
                <a:sym typeface="+mn-ea"/>
              </a:rPr>
              <a:t>z</a:t>
            </a:r>
            <a:r>
              <a:rPr lang="zh-CN" altLang="en-US" sz="2000">
                <a:latin typeface="等线" panose="02010600030101010101" charset="-122"/>
                <a:ea typeface="等线" panose="02010600030101010101" charset="-122"/>
                <a:cs typeface="等线" panose="02010600030101010101" charset="-122"/>
                <a:sym typeface="+mn-ea"/>
              </a:rPr>
              <a:t>的值</a:t>
            </a:r>
            <a:r>
              <a:rPr lang="en-US" altLang="zh-CN" sz="2000">
                <a:latin typeface="等线" panose="02010600030101010101" charset="-122"/>
                <a:ea typeface="等线" panose="02010600030101010101" charset="-122"/>
                <a:cs typeface="等线" panose="02010600030101010101" charset="-122"/>
                <a:sym typeface="+mn-ea"/>
              </a:rPr>
              <a:t>)</a:t>
            </a:r>
            <a:r>
              <a:rPr lang="zh-CN" altLang="en-US" sz="2000">
                <a:latin typeface="等线" panose="02010600030101010101" charset="-122"/>
                <a:ea typeface="等线" panose="02010600030101010101" charset="-122"/>
                <a:cs typeface="等线" panose="02010600030101010101" charset="-122"/>
                <a:sym typeface="+mn-ea"/>
              </a:rPr>
              <a:t>；</a:t>
            </a:r>
            <a:br>
              <a:rPr lang="zh-CN" altLang="en-US" sz="2000">
                <a:latin typeface="等线" panose="02010600030101010101" charset="-122"/>
                <a:ea typeface="等线" panose="02010600030101010101" charset="-122"/>
                <a:cs typeface="等线" panose="02010600030101010101" charset="-122"/>
                <a:sym typeface="+mn-ea"/>
              </a:rPr>
            </a:br>
            <a:r>
              <a:rPr lang="en-US" altLang="zh-CN" sz="2000">
                <a:latin typeface="等线" panose="02010600030101010101" charset="-122"/>
                <a:ea typeface="等线" panose="02010600030101010101" charset="-122"/>
                <a:cs typeface="等线" panose="02010600030101010101" charset="-122"/>
                <a:sym typeface="+mn-ea"/>
              </a:rPr>
              <a:t>⑥z=z+1;</a:t>
            </a:r>
            <a:br>
              <a:rPr lang="en-US" altLang="zh-CN" sz="2000">
                <a:latin typeface="等线" panose="02010600030101010101" charset="-122"/>
                <a:ea typeface="等线" panose="02010600030101010101" charset="-122"/>
                <a:cs typeface="等线" panose="02010600030101010101" charset="-122"/>
                <a:sym typeface="+mn-ea"/>
              </a:rPr>
            </a:br>
            <a:r>
              <a:rPr lang="en-US" altLang="zh-CN" sz="2000">
                <a:latin typeface="等线" panose="02010600030101010101" charset="-122"/>
                <a:ea typeface="等线" panose="02010600030101010101" charset="-122"/>
                <a:cs typeface="等线" panose="02010600030101010101" charset="-122"/>
                <a:sym typeface="+mn-ea"/>
              </a:rPr>
              <a:t>⑦</a:t>
            </a:r>
            <a:r>
              <a:rPr lang="zh-CN" altLang="en-US" sz="2000">
                <a:latin typeface="等线" panose="02010600030101010101" charset="-122"/>
                <a:ea typeface="等线" panose="02010600030101010101" charset="-122"/>
                <a:cs typeface="等线" panose="02010600030101010101" charset="-122"/>
                <a:sym typeface="+mn-ea"/>
              </a:rPr>
              <a:t>如果</a:t>
            </a:r>
            <a:r>
              <a:rPr lang="en-US" altLang="zh-CN" sz="2000">
                <a:latin typeface="等线" panose="02010600030101010101" charset="-122"/>
                <a:ea typeface="等线" panose="02010600030101010101" charset="-122"/>
                <a:cs typeface="等线" panose="02010600030101010101" charset="-122"/>
                <a:sym typeface="+mn-ea"/>
              </a:rPr>
              <a:t>z</a:t>
            </a:r>
            <a:r>
              <a:rPr lang="zh-CN" altLang="en-US" sz="2000">
                <a:latin typeface="等线" panose="02010600030101010101" charset="-122"/>
                <a:ea typeface="等线" panose="02010600030101010101" charset="-122"/>
                <a:cs typeface="等线" panose="02010600030101010101" charset="-122"/>
                <a:sym typeface="+mn-ea"/>
              </a:rPr>
              <a:t>＜</a:t>
            </a:r>
            <a:r>
              <a:rPr lang="en-US" altLang="zh-CN" sz="2000">
                <a:latin typeface="等线" panose="02010600030101010101" charset="-122"/>
                <a:ea typeface="等线" panose="02010600030101010101" charset="-122"/>
                <a:cs typeface="等线" panose="02010600030101010101" charset="-122"/>
                <a:sym typeface="+mn-ea"/>
              </a:rPr>
              <a:t>12</a:t>
            </a:r>
            <a:r>
              <a:rPr lang="zh-CN" altLang="en-US" sz="2000">
                <a:latin typeface="等线" panose="02010600030101010101" charset="-122"/>
                <a:ea typeface="等线" panose="02010600030101010101" charset="-122"/>
                <a:cs typeface="等线" panose="02010600030101010101" charset="-122"/>
                <a:sym typeface="+mn-ea"/>
              </a:rPr>
              <a:t>则转步骤⑤，否则继续步骤</a:t>
            </a:r>
            <a:r>
              <a:rPr lang="en-US" altLang="zh-CN" sz="2000">
                <a:latin typeface="等线" panose="02010600030101010101" charset="-122"/>
                <a:ea typeface="等线" panose="02010600030101010101" charset="-122"/>
                <a:cs typeface="等线" panose="02010600030101010101" charset="-122"/>
                <a:sym typeface="+mn-ea"/>
              </a:rPr>
              <a:t>8</a:t>
            </a:r>
            <a:r>
              <a:rPr lang="zh-CN" altLang="en-US" sz="2000">
                <a:latin typeface="等线" panose="02010600030101010101" charset="-122"/>
                <a:ea typeface="等线" panose="02010600030101010101" charset="-122"/>
                <a:cs typeface="等线" panose="02010600030101010101" charset="-122"/>
                <a:sym typeface="+mn-ea"/>
              </a:rPr>
              <a:t>；</a:t>
            </a:r>
            <a:br>
              <a:rPr lang="zh-CN" altLang="en-US" sz="2000">
                <a:latin typeface="等线" panose="02010600030101010101" charset="-122"/>
                <a:ea typeface="等线" panose="02010600030101010101" charset="-122"/>
                <a:cs typeface="等线" panose="02010600030101010101" charset="-122"/>
                <a:sym typeface="+mn-ea"/>
              </a:rPr>
            </a:br>
            <a:r>
              <a:rPr lang="zh-CN" altLang="en-US" sz="2000">
                <a:latin typeface="等线" panose="02010600030101010101" charset="-122"/>
                <a:ea typeface="等线" panose="02010600030101010101" charset="-122"/>
                <a:cs typeface="等线" panose="02010600030101010101" charset="-122"/>
                <a:sym typeface="+mn-ea"/>
              </a:rPr>
              <a:t>⑧</a:t>
            </a:r>
            <a:r>
              <a:rPr lang="en-US" altLang="zh-CN" sz="2000">
                <a:latin typeface="等线" panose="02010600030101010101" charset="-122"/>
                <a:ea typeface="等线" panose="02010600030101010101" charset="-122"/>
                <a:cs typeface="等线" panose="02010600030101010101" charset="-122"/>
                <a:sym typeface="+mn-ea"/>
              </a:rPr>
              <a:t>y=y+1</a:t>
            </a:r>
            <a:r>
              <a:rPr lang="zh-CN" altLang="en-US" sz="2000">
                <a:latin typeface="等线" panose="02010600030101010101" charset="-122"/>
                <a:ea typeface="等线" panose="02010600030101010101" charset="-122"/>
                <a:cs typeface="等线" panose="02010600030101010101" charset="-122"/>
                <a:sym typeface="+mn-ea"/>
              </a:rPr>
              <a:t>；</a:t>
            </a:r>
            <a:br>
              <a:rPr lang="zh-CN" altLang="en-US" sz="2000">
                <a:latin typeface="等线" panose="02010600030101010101" charset="-122"/>
                <a:ea typeface="等线" panose="02010600030101010101" charset="-122"/>
                <a:cs typeface="等线" panose="02010600030101010101" charset="-122"/>
                <a:sym typeface="+mn-ea"/>
              </a:rPr>
            </a:br>
            <a:r>
              <a:rPr lang="zh-CN" altLang="en-US" sz="2000">
                <a:latin typeface="等线" panose="02010600030101010101" charset="-122"/>
                <a:ea typeface="等线" panose="02010600030101010101" charset="-122"/>
                <a:cs typeface="等线" panose="02010600030101010101" charset="-122"/>
                <a:sym typeface="+mn-ea"/>
              </a:rPr>
              <a:t>⑨如果</a:t>
            </a:r>
            <a:r>
              <a:rPr lang="en-US" altLang="zh-CN" sz="2000">
                <a:latin typeface="等线" panose="02010600030101010101" charset="-122"/>
                <a:ea typeface="等线" panose="02010600030101010101" charset="-122"/>
                <a:cs typeface="等线" panose="02010600030101010101" charset="-122"/>
                <a:sym typeface="+mn-ea"/>
              </a:rPr>
              <a:t>y&lt;10</a:t>
            </a:r>
            <a:r>
              <a:rPr lang="zh-CN" altLang="en-US" sz="2000">
                <a:latin typeface="等线" panose="02010600030101010101" charset="-122"/>
                <a:ea typeface="等线" panose="02010600030101010101" charset="-122"/>
                <a:cs typeface="等线" panose="02010600030101010101" charset="-122"/>
                <a:sym typeface="+mn-ea"/>
              </a:rPr>
              <a:t>则转步骤④，否则继续步骤⑩；</a:t>
            </a:r>
            <a:br>
              <a:rPr lang="zh-CN" altLang="en-US" sz="2000">
                <a:latin typeface="等线" panose="02010600030101010101" charset="-122"/>
                <a:ea typeface="等线" panose="02010600030101010101" charset="-122"/>
                <a:cs typeface="等线" panose="02010600030101010101" charset="-122"/>
                <a:sym typeface="+mn-ea"/>
              </a:rPr>
            </a:br>
            <a:r>
              <a:rPr lang="zh-CN" altLang="en-US" sz="2000">
                <a:latin typeface="等线" panose="02010600030101010101" charset="-122"/>
                <a:ea typeface="等线" panose="02010600030101010101" charset="-122"/>
                <a:cs typeface="等线" panose="02010600030101010101" charset="-122"/>
                <a:sym typeface="+mn-ea"/>
              </a:rPr>
              <a:t>⑩</a:t>
            </a:r>
            <a:r>
              <a:rPr lang="en-US" altLang="zh-CN" sz="2000">
                <a:latin typeface="等线" panose="02010600030101010101" charset="-122"/>
                <a:ea typeface="等线" panose="02010600030101010101" charset="-122"/>
                <a:cs typeface="等线" panose="02010600030101010101" charset="-122"/>
                <a:sym typeface="+mn-ea"/>
              </a:rPr>
              <a:t>x=x+1;</a:t>
            </a:r>
            <a:br>
              <a:rPr lang="en-US" altLang="zh-CN" sz="2000">
                <a:latin typeface="等线" panose="02010600030101010101" charset="-122"/>
                <a:ea typeface="等线" panose="02010600030101010101" charset="-122"/>
                <a:cs typeface="等线" panose="02010600030101010101" charset="-122"/>
                <a:sym typeface="+mn-ea"/>
              </a:rPr>
            </a:br>
            <a:r>
              <a:rPr lang="en-US" altLang="zh-CN" sz="2000">
                <a:latin typeface="Calibri" panose="020F0502020204030204" charset="0"/>
                <a:ea typeface="等线" panose="02010600030101010101" charset="-122"/>
                <a:cs typeface="等线" panose="02010600030101010101" charset="-122"/>
                <a:sym typeface="+mn-ea"/>
              </a:rPr>
              <a:t>①①</a:t>
            </a:r>
            <a:r>
              <a:rPr lang="zh-CN" altLang="en-US" sz="2000">
                <a:latin typeface="等线" panose="02010600030101010101" charset="-122"/>
                <a:ea typeface="等线" panose="02010600030101010101" charset="-122"/>
                <a:cs typeface="等线" panose="02010600030101010101" charset="-122"/>
                <a:sym typeface="+mn-ea"/>
              </a:rPr>
              <a:t>如果</a:t>
            </a:r>
            <a:r>
              <a:rPr lang="en-US" altLang="zh-CN" sz="2000">
                <a:latin typeface="等线" panose="02010600030101010101" charset="-122"/>
                <a:ea typeface="等线" panose="02010600030101010101" charset="-122"/>
                <a:cs typeface="等线" panose="02010600030101010101" charset="-122"/>
                <a:sym typeface="+mn-ea"/>
              </a:rPr>
              <a:t>x</a:t>
            </a:r>
            <a:r>
              <a:rPr lang="zh-CN" altLang="en-US" sz="2000">
                <a:latin typeface="等线" panose="02010600030101010101" charset="-122"/>
                <a:ea typeface="等线" panose="02010600030101010101" charset="-122"/>
                <a:cs typeface="等线" panose="02010600030101010101" charset="-122"/>
                <a:sym typeface="+mn-ea"/>
              </a:rPr>
              <a:t>＜</a:t>
            </a:r>
            <a:r>
              <a:rPr lang="en-US" altLang="zh-CN" sz="2000">
                <a:latin typeface="等线" panose="02010600030101010101" charset="-122"/>
                <a:ea typeface="等线" panose="02010600030101010101" charset="-122"/>
                <a:cs typeface="等线" panose="02010600030101010101" charset="-122"/>
                <a:sym typeface="+mn-ea"/>
              </a:rPr>
              <a:t>8</a:t>
            </a:r>
            <a:r>
              <a:rPr lang="zh-CN" altLang="en-US" sz="2000">
                <a:latin typeface="等线" panose="02010600030101010101" charset="-122"/>
                <a:ea typeface="等线" panose="02010600030101010101" charset="-122"/>
                <a:cs typeface="等线" panose="02010600030101010101" charset="-122"/>
                <a:sym typeface="+mn-ea"/>
              </a:rPr>
              <a:t>则转步骤</a:t>
            </a:r>
            <a:r>
              <a:rPr lang="en-US" altLang="zh-CN" sz="2000">
                <a:latin typeface="等线" panose="02010600030101010101" charset="-122"/>
                <a:ea typeface="等线" panose="02010600030101010101" charset="-122"/>
                <a:cs typeface="等线" panose="02010600030101010101" charset="-122"/>
                <a:sym typeface="+mn-ea"/>
              </a:rPr>
              <a:t>3</a:t>
            </a:r>
            <a:r>
              <a:rPr lang="zh-CN" altLang="en-US" sz="2000">
                <a:latin typeface="等线" panose="02010600030101010101" charset="-122"/>
                <a:ea typeface="等线" panose="02010600030101010101" charset="-122"/>
                <a:cs typeface="等线" panose="02010600030101010101" charset="-122"/>
                <a:sym typeface="+mn-ea"/>
              </a:rPr>
              <a:t>，否则继续步骤</a:t>
            </a:r>
            <a:r>
              <a:rPr lang="en-US" altLang="zh-CN" sz="2000">
                <a:latin typeface="等线" panose="02010600030101010101" charset="-122"/>
                <a:ea typeface="等线" panose="02010600030101010101" charset="-122"/>
                <a:cs typeface="等线" panose="02010600030101010101" charset="-122"/>
                <a:sym typeface="+mn-ea"/>
              </a:rPr>
              <a:t>12</a:t>
            </a:r>
            <a:r>
              <a:rPr lang="zh-CN" altLang="en-US" sz="2000">
                <a:latin typeface="等线" panose="02010600030101010101" charset="-122"/>
                <a:ea typeface="等线" panose="02010600030101010101" charset="-122"/>
                <a:cs typeface="等线" panose="02010600030101010101" charset="-122"/>
                <a:sym typeface="+mn-ea"/>
              </a:rPr>
              <a:t>；</a:t>
            </a:r>
            <a:br>
              <a:rPr lang="zh-CN" altLang="en-US" sz="2000">
                <a:latin typeface="等线" panose="02010600030101010101" charset="-122"/>
                <a:ea typeface="等线" panose="02010600030101010101" charset="-122"/>
                <a:cs typeface="等线" panose="02010600030101010101" charset="-122"/>
                <a:sym typeface="+mn-ea"/>
              </a:rPr>
            </a:br>
            <a:r>
              <a:rPr lang="en-US" altLang="zh-CN" sz="2000">
                <a:latin typeface="Calibri" panose="020F0502020204030204" charset="0"/>
                <a:ea typeface="等线" panose="02010600030101010101" charset="-122"/>
                <a:cs typeface="等线" panose="02010600030101010101" charset="-122"/>
                <a:sym typeface="+mn-ea"/>
              </a:rPr>
              <a:t>①②</a:t>
            </a:r>
            <a:r>
              <a:rPr lang="zh-CN" altLang="en-US" sz="2000">
                <a:latin typeface="等线" panose="02010600030101010101" charset="-122"/>
                <a:ea typeface="等线" panose="02010600030101010101" charset="-122"/>
                <a:cs typeface="等线" panose="02010600030101010101" charset="-122"/>
                <a:sym typeface="+mn-ea"/>
              </a:rPr>
              <a:t>结束。</a:t>
            </a:r>
            <a:endParaRPr lang="zh-CN" altLang="en-US" sz="2000">
              <a:latin typeface="等线" panose="02010600030101010101" charset="-122"/>
              <a:ea typeface="等线" panose="02010600030101010101" charset="-122"/>
              <a:cs typeface="等线" panose="02010600030101010101" charset="-122"/>
              <a:sym typeface="+mn-ea"/>
            </a:endParaRPr>
          </a:p>
        </p:txBody>
      </p:sp>
      <p:sp>
        <p:nvSpPr>
          <p:cNvPr id="4" name="矩形 3"/>
          <p:cNvSpPr/>
          <p:nvPr/>
        </p:nvSpPr>
        <p:spPr>
          <a:xfrm>
            <a:off x="6636385" y="1233170"/>
            <a:ext cx="4909185" cy="4935855"/>
          </a:xfrm>
          <a:prstGeom prst="rect">
            <a:avLst/>
          </a:prstGeom>
          <a:noFill/>
          <a:ln w="28575" cmpd="sng">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200" dirty="0">
                <a:solidFill>
                  <a:schemeClr val="tx1"/>
                </a:solidFill>
                <a:latin typeface="楷体" panose="02010609060101010101" charset="-122"/>
                <a:ea typeface="楷体" panose="02010609060101010101" charset="-122"/>
                <a:cs typeface="楷体" panose="02010609060101010101" charset="-122"/>
              </a:rPr>
              <a:t>算法的特征：</a:t>
            </a:r>
            <a:endParaRPr lang="zh-CN" altLang="en-US" sz="2200" dirty="0">
              <a:solidFill>
                <a:schemeClr val="tx1"/>
              </a:solidFill>
              <a:latin typeface="楷体" panose="02010609060101010101" charset="-122"/>
              <a:ea typeface="楷体" panose="02010609060101010101" charset="-122"/>
              <a:cs typeface="楷体" panose="02010609060101010101" charset="-122"/>
            </a:endParaRPr>
          </a:p>
          <a:p>
            <a:r>
              <a:rPr lang="zh-CN" altLang="en-US" sz="2100" dirty="0">
                <a:solidFill>
                  <a:schemeClr val="tx1"/>
                </a:solidFill>
                <a:latin typeface="楷体" panose="02010609060101010101" charset="-122"/>
                <a:ea typeface="楷体" panose="02010609060101010101" charset="-122"/>
                <a:cs typeface="楷体" panose="02010609060101010101" charset="-122"/>
              </a:rPr>
              <a:t> 1、</a:t>
            </a:r>
            <a:r>
              <a:rPr lang="zh-CN" altLang="en-US" sz="2100" dirty="0">
                <a:solidFill>
                  <a:srgbClr val="FF0000"/>
                </a:solidFill>
                <a:latin typeface="楷体" panose="02010609060101010101" charset="-122"/>
                <a:ea typeface="楷体" panose="02010609060101010101" charset="-122"/>
                <a:cs typeface="楷体" panose="02010609060101010101" charset="-122"/>
              </a:rPr>
              <a:t>有穷性</a:t>
            </a:r>
            <a:r>
              <a:rPr lang="zh-CN" altLang="en-US" sz="2100" dirty="0">
                <a:solidFill>
                  <a:schemeClr val="tx1"/>
                </a:solidFill>
                <a:latin typeface="楷体" panose="02010609060101010101" charset="-122"/>
                <a:ea typeface="楷体" panose="02010609060101010101" charset="-122"/>
                <a:cs typeface="楷体" panose="02010609060101010101" charset="-122"/>
              </a:rPr>
              <a:t>：一个算法在执行有穷步之后必须结束。</a:t>
            </a:r>
            <a:endParaRPr lang="zh-CN" altLang="en-US" sz="2100" dirty="0">
              <a:solidFill>
                <a:schemeClr val="tx1"/>
              </a:solidFill>
              <a:latin typeface="楷体" panose="02010609060101010101" charset="-122"/>
              <a:ea typeface="楷体" panose="02010609060101010101" charset="-122"/>
              <a:cs typeface="楷体" panose="02010609060101010101" charset="-122"/>
            </a:endParaRPr>
          </a:p>
          <a:p>
            <a:r>
              <a:rPr lang="zh-CN" altLang="en-US" sz="2100" dirty="0">
                <a:solidFill>
                  <a:schemeClr val="tx1"/>
                </a:solidFill>
                <a:latin typeface="楷体" panose="02010609060101010101" charset="-122"/>
                <a:ea typeface="楷体" panose="02010609060101010101" charset="-122"/>
                <a:cs typeface="楷体" panose="02010609060101010101" charset="-122"/>
              </a:rPr>
              <a:t> 2、</a:t>
            </a:r>
            <a:r>
              <a:rPr lang="zh-CN" altLang="en-US" sz="2100" dirty="0">
                <a:solidFill>
                  <a:srgbClr val="FF0000"/>
                </a:solidFill>
                <a:latin typeface="楷体" panose="02010609060101010101" charset="-122"/>
                <a:ea typeface="楷体" panose="02010609060101010101" charset="-122"/>
                <a:cs typeface="楷体" panose="02010609060101010101" charset="-122"/>
              </a:rPr>
              <a:t>确定性</a:t>
            </a:r>
            <a:r>
              <a:rPr lang="zh-CN" altLang="en-US" sz="2100" dirty="0">
                <a:solidFill>
                  <a:schemeClr val="tx1"/>
                </a:solidFill>
                <a:latin typeface="楷体" panose="02010609060101010101" charset="-122"/>
                <a:ea typeface="楷体" panose="02010609060101010101" charset="-122"/>
                <a:cs typeface="楷体" panose="02010609060101010101" charset="-122"/>
              </a:rPr>
              <a:t>：算法执行的每一步骤必须有确切的定义，不能出现模棱两可的情况</a:t>
            </a:r>
            <a:endParaRPr lang="zh-CN" altLang="en-US" sz="2100" dirty="0">
              <a:solidFill>
                <a:schemeClr val="tx1"/>
              </a:solidFill>
              <a:latin typeface="楷体" panose="02010609060101010101" charset="-122"/>
              <a:ea typeface="楷体" panose="02010609060101010101" charset="-122"/>
              <a:cs typeface="楷体" panose="02010609060101010101" charset="-122"/>
            </a:endParaRPr>
          </a:p>
          <a:p>
            <a:r>
              <a:rPr lang="zh-CN" altLang="en-US" sz="2100" dirty="0">
                <a:solidFill>
                  <a:schemeClr val="tx1"/>
                </a:solidFill>
                <a:latin typeface="楷体" panose="02010609060101010101" charset="-122"/>
                <a:ea typeface="楷体" panose="02010609060101010101" charset="-122"/>
                <a:cs typeface="楷体" panose="02010609060101010101" charset="-122"/>
              </a:rPr>
              <a:t> 3、</a:t>
            </a:r>
            <a:r>
              <a:rPr lang="zh-CN" altLang="en-US" sz="2100" dirty="0">
                <a:solidFill>
                  <a:srgbClr val="FF0000"/>
                </a:solidFill>
                <a:latin typeface="楷体" panose="02010609060101010101" charset="-122"/>
                <a:ea typeface="楷体" panose="02010609060101010101" charset="-122"/>
                <a:cs typeface="楷体" panose="02010609060101010101" charset="-122"/>
              </a:rPr>
              <a:t>数据输入</a:t>
            </a:r>
            <a:r>
              <a:rPr lang="zh-CN" altLang="en-US" sz="2100" dirty="0">
                <a:solidFill>
                  <a:schemeClr val="tx1"/>
                </a:solidFill>
                <a:latin typeface="楷体" panose="02010609060101010101" charset="-122"/>
                <a:ea typeface="楷体" panose="02010609060101010101" charset="-122"/>
                <a:cs typeface="楷体" panose="02010609060101010101" charset="-122"/>
              </a:rPr>
              <a:t>：一个算法必须有零个或多个输入，以刻画运算对象的初始情况。</a:t>
            </a:r>
            <a:endParaRPr lang="zh-CN" altLang="en-US" sz="2100" dirty="0">
              <a:solidFill>
                <a:schemeClr val="tx1"/>
              </a:solidFill>
              <a:latin typeface="楷体" panose="02010609060101010101" charset="-122"/>
              <a:ea typeface="楷体" panose="02010609060101010101" charset="-122"/>
              <a:cs typeface="楷体" panose="02010609060101010101" charset="-122"/>
            </a:endParaRPr>
          </a:p>
          <a:p>
            <a:r>
              <a:rPr lang="zh-CN" altLang="en-US" sz="2100" dirty="0">
                <a:solidFill>
                  <a:schemeClr val="tx1"/>
                </a:solidFill>
                <a:latin typeface="楷体" panose="02010609060101010101" charset="-122"/>
                <a:ea typeface="楷体" panose="02010609060101010101" charset="-122"/>
                <a:cs typeface="楷体" panose="02010609060101010101" charset="-122"/>
              </a:rPr>
              <a:t> 4、</a:t>
            </a:r>
            <a:r>
              <a:rPr lang="zh-CN" altLang="en-US" sz="2100" dirty="0">
                <a:solidFill>
                  <a:srgbClr val="FF0000"/>
                </a:solidFill>
                <a:latin typeface="楷体" panose="02010609060101010101" charset="-122"/>
                <a:ea typeface="楷体" panose="02010609060101010101" charset="-122"/>
                <a:cs typeface="楷体" panose="02010609060101010101" charset="-122"/>
              </a:rPr>
              <a:t>数据输出</a:t>
            </a:r>
            <a:r>
              <a:rPr lang="zh-CN" altLang="en-US" sz="2100" dirty="0">
                <a:solidFill>
                  <a:schemeClr val="tx1"/>
                </a:solidFill>
                <a:latin typeface="楷体" panose="02010609060101010101" charset="-122"/>
                <a:ea typeface="楷体" panose="02010609060101010101" charset="-122"/>
                <a:cs typeface="楷体" panose="02010609060101010101" charset="-122"/>
              </a:rPr>
              <a:t>：一个算法有一个或多个输出，以反映对输入数据加工后的结果。没有输出的算法是没有意义的。</a:t>
            </a:r>
            <a:endParaRPr lang="zh-CN" altLang="en-US" sz="2100" dirty="0">
              <a:solidFill>
                <a:schemeClr val="tx1"/>
              </a:solidFill>
              <a:latin typeface="楷体" panose="02010609060101010101" charset="-122"/>
              <a:ea typeface="楷体" panose="02010609060101010101" charset="-122"/>
              <a:cs typeface="楷体" panose="02010609060101010101" charset="-122"/>
            </a:endParaRPr>
          </a:p>
          <a:p>
            <a:r>
              <a:rPr lang="zh-CN" altLang="en-US" sz="2100" dirty="0">
                <a:solidFill>
                  <a:schemeClr val="tx1"/>
                </a:solidFill>
                <a:latin typeface="楷体" panose="02010609060101010101" charset="-122"/>
                <a:ea typeface="楷体" panose="02010609060101010101" charset="-122"/>
                <a:cs typeface="楷体" panose="02010609060101010101" charset="-122"/>
              </a:rPr>
              <a:t> 5、</a:t>
            </a:r>
            <a:r>
              <a:rPr lang="zh-CN" altLang="en-US" sz="2100" dirty="0">
                <a:solidFill>
                  <a:srgbClr val="FF0000"/>
                </a:solidFill>
                <a:latin typeface="楷体" panose="02010609060101010101" charset="-122"/>
                <a:ea typeface="楷体" panose="02010609060101010101" charset="-122"/>
                <a:cs typeface="楷体" panose="02010609060101010101" charset="-122"/>
              </a:rPr>
              <a:t>可行性</a:t>
            </a:r>
            <a:r>
              <a:rPr lang="zh-CN" altLang="en-US" sz="2100" dirty="0">
                <a:solidFill>
                  <a:schemeClr val="tx1"/>
                </a:solidFill>
                <a:latin typeface="楷体" panose="02010609060101010101" charset="-122"/>
                <a:ea typeface="楷体" panose="02010609060101010101" charset="-122"/>
                <a:cs typeface="楷体" panose="02010609060101010101" charset="-122"/>
              </a:rPr>
              <a:t>：算法中执行的任何计算步骤都可以内分解为基本的课执行的操作步骤，即每个计算步骤都可以在有限的时间内完成。  </a:t>
            </a:r>
            <a:r>
              <a:rPr lang="zh-CN" altLang="en-US" sz="2100" dirty="0">
                <a:solidFill>
                  <a:schemeClr val="tx1"/>
                </a:solidFill>
                <a:latin typeface="楷体" panose="02010609060101010101" charset="-122"/>
                <a:ea typeface="楷体" panose="02010609060101010101" charset="-122"/>
                <a:cs typeface="楷体" panose="02010609060101010101" charset="-122"/>
              </a:rPr>
              <a:t> </a:t>
            </a:r>
            <a:endParaRPr lang="zh-CN" altLang="en-US" sz="2100" dirty="0">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636524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3.2.2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算法的</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描述</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sp>
        <p:nvSpPr>
          <p:cNvPr id="35" name="矩形 34"/>
          <p:cNvSpPr/>
          <p:nvPr/>
        </p:nvSpPr>
        <p:spPr>
          <a:xfrm>
            <a:off x="760354" y="1137232"/>
            <a:ext cx="9822180" cy="534035"/>
          </a:xfrm>
          <a:prstGeom prst="rect">
            <a:avLst/>
          </a:prstGeom>
        </p:spPr>
        <p:txBody>
          <a:bodyPr wrap="none">
            <a:spAutoFit/>
          </a:bodyPr>
          <a:lstStyle/>
          <a:p>
            <a:pPr algn="l">
              <a:lnSpc>
                <a:spcPct val="120000"/>
              </a:lnSpc>
            </a:pPr>
            <a:r>
              <a:rPr lang="zh-CN" altLang="en-US" sz="2400" spc="133" dirty="0">
                <a:solidFill>
                  <a:schemeClr val="tx1"/>
                </a:solidFill>
                <a:latin typeface="微软雅黑" panose="020B0503020204020204" pitchFamily="34" charset="-122"/>
                <a:ea typeface="微软雅黑" panose="020B0503020204020204" pitchFamily="34" charset="-122"/>
              </a:rPr>
              <a:t>算法是对解题过程的精确描述，且需要使用某种方法将其表示出来。</a:t>
            </a:r>
            <a:endParaRPr lang="zh-CN" altLang="en-US" sz="2400" spc="133" dirty="0">
              <a:solidFill>
                <a:schemeClr val="tx1"/>
              </a:solidFill>
              <a:latin typeface="微软雅黑" panose="020B0503020204020204" pitchFamily="34" charset="-122"/>
              <a:ea typeface="微软雅黑" panose="020B0503020204020204" pitchFamily="34" charset="-122"/>
            </a:endParaRPr>
          </a:p>
        </p:txBody>
      </p:sp>
      <p:sp>
        <p:nvSpPr>
          <p:cNvPr id="3" name="矩形 2"/>
          <p:cNvSpPr/>
          <p:nvPr/>
        </p:nvSpPr>
        <p:spPr>
          <a:xfrm>
            <a:off x="727710" y="1924050"/>
            <a:ext cx="10487025" cy="1310640"/>
          </a:xfrm>
          <a:prstGeom prst="rect">
            <a:avLst/>
          </a:prstGeom>
          <a:noFill/>
          <a:ln w="28575" cmpd="sng">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en-US" altLang="zh-CN" sz="2400" dirty="0">
                <a:solidFill>
                  <a:schemeClr val="tx1"/>
                </a:solidFill>
                <a:latin typeface="楷体" panose="02010609060101010101" charset="-122"/>
                <a:ea typeface="楷体" panose="02010609060101010101" charset="-122"/>
                <a:cs typeface="楷体" panose="02010609060101010101" charset="-122"/>
              </a:rPr>
              <a:t>1</a:t>
            </a:r>
            <a:r>
              <a:rPr lang="zh-CN" altLang="en-US" sz="2400" dirty="0">
                <a:solidFill>
                  <a:schemeClr val="tx1"/>
                </a:solidFill>
                <a:latin typeface="楷体" panose="02010609060101010101" charset="-122"/>
                <a:ea typeface="楷体" panose="02010609060101010101" charset="-122"/>
                <a:cs typeface="楷体" panose="02010609060101010101" charset="-122"/>
              </a:rPr>
              <a:t>、用</a:t>
            </a:r>
            <a:r>
              <a:rPr lang="zh-CN" altLang="en-US" sz="2400" dirty="0">
                <a:solidFill>
                  <a:srgbClr val="FF0000"/>
                </a:solidFill>
                <a:latin typeface="楷体" panose="02010609060101010101" charset="-122"/>
                <a:ea typeface="楷体" panose="02010609060101010101" charset="-122"/>
                <a:cs typeface="楷体" panose="02010609060101010101" charset="-122"/>
              </a:rPr>
              <a:t>自然语言</a:t>
            </a:r>
            <a:r>
              <a:rPr lang="zh-CN" altLang="en-US" sz="2400" dirty="0">
                <a:solidFill>
                  <a:schemeClr val="tx1"/>
                </a:solidFill>
                <a:latin typeface="楷体" panose="02010609060101010101" charset="-122"/>
                <a:ea typeface="楷体" panose="02010609060101010101" charset="-122"/>
                <a:cs typeface="楷体" panose="02010609060101010101" charset="-122"/>
              </a:rPr>
              <a:t>描述算法：</a:t>
            </a:r>
            <a:endParaRPr lang="en-US" altLang="zh-CN" sz="2400" dirty="0">
              <a:solidFill>
                <a:schemeClr val="tx1"/>
              </a:solidFill>
              <a:latin typeface="楷体" panose="02010609060101010101" charset="-122"/>
              <a:ea typeface="楷体" panose="02010609060101010101" charset="-122"/>
              <a:cs typeface="楷体" panose="02010609060101010101" charset="-122"/>
            </a:endParaRPr>
          </a:p>
          <a:p>
            <a:r>
              <a:rPr lang="en-US" altLang="zh-CN" sz="2400" dirty="0">
                <a:solidFill>
                  <a:schemeClr val="tx1"/>
                </a:solidFill>
                <a:latin typeface="楷体" panose="02010609060101010101" charset="-122"/>
                <a:ea typeface="楷体" panose="02010609060101010101" charset="-122"/>
                <a:cs typeface="楷体" panose="02010609060101010101" charset="-122"/>
              </a:rPr>
              <a:t>   </a:t>
            </a:r>
            <a:r>
              <a:rPr lang="zh-CN" altLang="en-US" sz="2200" dirty="0">
                <a:solidFill>
                  <a:schemeClr val="tx1"/>
                </a:solidFill>
                <a:latin typeface="楷体" panose="02010609060101010101" charset="-122"/>
                <a:ea typeface="楷体" panose="02010609060101010101" charset="-122"/>
                <a:cs typeface="楷体" panose="02010609060101010101" charset="-122"/>
              </a:rPr>
              <a:t>用自然语言描述算法，就是用人们日常所用的语言，如：汉语、英语等来描述算法。</a:t>
            </a:r>
            <a:endParaRPr lang="zh-CN" altLang="en-US" sz="2200" dirty="0">
              <a:solidFill>
                <a:schemeClr val="tx1"/>
              </a:solidFill>
              <a:latin typeface="楷体" panose="02010609060101010101" charset="-122"/>
              <a:ea typeface="楷体" panose="02010609060101010101" charset="-122"/>
              <a:cs typeface="楷体" panose="02010609060101010101" charset="-122"/>
            </a:endParaRPr>
          </a:p>
        </p:txBody>
      </p:sp>
      <p:sp>
        <p:nvSpPr>
          <p:cNvPr id="4" name="MH_SubTitle_1"/>
          <p:cNvSpPr/>
          <p:nvPr>
            <p:custDataLst>
              <p:tags r:id="rId4"/>
            </p:custDataLst>
          </p:nvPr>
        </p:nvSpPr>
        <p:spPr>
          <a:xfrm>
            <a:off x="1688783" y="3881755"/>
            <a:ext cx="1770062" cy="1770062"/>
          </a:xfrm>
          <a:custGeom>
            <a:avLst/>
            <a:gdLst>
              <a:gd name="connsiteX0" fmla="*/ 203609 w 1526969"/>
              <a:gd name="connsiteY0" fmla="*/ 712726 h 1526969"/>
              <a:gd name="connsiteX1" fmla="*/ 241774 w 1526969"/>
              <a:gd name="connsiteY1" fmla="*/ 750890 h 1526969"/>
              <a:gd name="connsiteX2" fmla="*/ 152679 w 1526969"/>
              <a:gd name="connsiteY2" fmla="*/ 839985 h 1526969"/>
              <a:gd name="connsiteX3" fmla="*/ 763313 w 1526969"/>
              <a:gd name="connsiteY3" fmla="*/ 1450619 h 1526969"/>
              <a:gd name="connsiteX4" fmla="*/ 1488804 w 1526969"/>
              <a:gd name="connsiteY4" fmla="*/ 725129 h 1526969"/>
              <a:gd name="connsiteX5" fmla="*/ 1526969 w 1526969"/>
              <a:gd name="connsiteY5" fmla="*/ 763293 h 1526969"/>
              <a:gd name="connsiteX6" fmla="*/ 801478 w 1526969"/>
              <a:gd name="connsiteY6" fmla="*/ 1488784 h 1526969"/>
              <a:gd name="connsiteX7" fmla="*/ 763294 w 1526969"/>
              <a:gd name="connsiteY7" fmla="*/ 1526968 h 1526969"/>
              <a:gd name="connsiteX8" fmla="*/ 763293 w 1526969"/>
              <a:gd name="connsiteY8" fmla="*/ 1526969 h 1526969"/>
              <a:gd name="connsiteX9" fmla="*/ 725129 w 1526969"/>
              <a:gd name="connsiteY9" fmla="*/ 1488804 h 1526969"/>
              <a:gd name="connsiteX10" fmla="*/ 725129 w 1526969"/>
              <a:gd name="connsiteY10" fmla="*/ 1488803 h 1526969"/>
              <a:gd name="connsiteX11" fmla="*/ 114495 w 1526969"/>
              <a:gd name="connsiteY11" fmla="*/ 878169 h 1526969"/>
              <a:gd name="connsiteX12" fmla="*/ 114494 w 1526969"/>
              <a:gd name="connsiteY12" fmla="*/ 878170 h 1526969"/>
              <a:gd name="connsiteX13" fmla="*/ 76330 w 1526969"/>
              <a:gd name="connsiteY13" fmla="*/ 840005 h 1526969"/>
              <a:gd name="connsiteX14" fmla="*/ 76330 w 1526969"/>
              <a:gd name="connsiteY14" fmla="*/ 840004 h 1526969"/>
              <a:gd name="connsiteX15" fmla="*/ 114514 w 1526969"/>
              <a:gd name="connsiteY15" fmla="*/ 801821 h 1526969"/>
              <a:gd name="connsiteX16" fmla="*/ 763675 w 1526969"/>
              <a:gd name="connsiteY16" fmla="*/ 0 h 1526969"/>
              <a:gd name="connsiteX17" fmla="*/ 801840 w 1526969"/>
              <a:gd name="connsiteY17" fmla="*/ 38164 h 1526969"/>
              <a:gd name="connsiteX18" fmla="*/ 801839 w 1526969"/>
              <a:gd name="connsiteY18" fmla="*/ 38165 h 1526969"/>
              <a:gd name="connsiteX19" fmla="*/ 1412474 w 1526969"/>
              <a:gd name="connsiteY19" fmla="*/ 648800 h 1526969"/>
              <a:gd name="connsiteX20" fmla="*/ 1450639 w 1526969"/>
              <a:gd name="connsiteY20" fmla="*/ 686965 h 1526969"/>
              <a:gd name="connsiteX21" fmla="*/ 1412455 w 1526969"/>
              <a:gd name="connsiteY21" fmla="*/ 725148 h 1526969"/>
              <a:gd name="connsiteX22" fmla="*/ 1323359 w 1526969"/>
              <a:gd name="connsiteY22" fmla="*/ 814244 h 1526969"/>
              <a:gd name="connsiteX23" fmla="*/ 1285195 w 1526969"/>
              <a:gd name="connsiteY23" fmla="*/ 776079 h 1526969"/>
              <a:gd name="connsiteX24" fmla="*/ 1374290 w 1526969"/>
              <a:gd name="connsiteY24" fmla="*/ 686984 h 1526969"/>
              <a:gd name="connsiteX25" fmla="*/ 763655 w 1526969"/>
              <a:gd name="connsiteY25" fmla="*/ 76349 h 1526969"/>
              <a:gd name="connsiteX26" fmla="*/ 38164 w 1526969"/>
              <a:gd name="connsiteY26" fmla="*/ 801840 h 1526969"/>
              <a:gd name="connsiteX27" fmla="*/ 0 w 1526969"/>
              <a:gd name="connsiteY27" fmla="*/ 763675 h 15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6969" h="1526969">
                <a:moveTo>
                  <a:pt x="203609" y="712726"/>
                </a:moveTo>
                <a:lnTo>
                  <a:pt x="241774" y="750890"/>
                </a:lnTo>
                <a:lnTo>
                  <a:pt x="152679" y="839985"/>
                </a:lnTo>
                <a:lnTo>
                  <a:pt x="763313" y="1450619"/>
                </a:lnTo>
                <a:lnTo>
                  <a:pt x="1488804" y="725129"/>
                </a:lnTo>
                <a:lnTo>
                  <a:pt x="1526969" y="763293"/>
                </a:lnTo>
                <a:lnTo>
                  <a:pt x="801478" y="1488784"/>
                </a:lnTo>
                <a:lnTo>
                  <a:pt x="763294" y="1526968"/>
                </a:lnTo>
                <a:lnTo>
                  <a:pt x="763293" y="1526969"/>
                </a:lnTo>
                <a:lnTo>
                  <a:pt x="725129" y="1488804"/>
                </a:lnTo>
                <a:lnTo>
                  <a:pt x="725129" y="1488803"/>
                </a:lnTo>
                <a:lnTo>
                  <a:pt x="114495" y="878169"/>
                </a:lnTo>
                <a:lnTo>
                  <a:pt x="114494" y="878170"/>
                </a:lnTo>
                <a:lnTo>
                  <a:pt x="76330" y="840005"/>
                </a:lnTo>
                <a:lnTo>
                  <a:pt x="76330" y="840004"/>
                </a:lnTo>
                <a:lnTo>
                  <a:pt x="114514" y="801821"/>
                </a:lnTo>
                <a:close/>
                <a:moveTo>
                  <a:pt x="763675" y="0"/>
                </a:moveTo>
                <a:lnTo>
                  <a:pt x="801840" y="38164"/>
                </a:lnTo>
                <a:lnTo>
                  <a:pt x="801839" y="38165"/>
                </a:lnTo>
                <a:lnTo>
                  <a:pt x="1412474" y="648800"/>
                </a:lnTo>
                <a:lnTo>
                  <a:pt x="1450639" y="686965"/>
                </a:lnTo>
                <a:lnTo>
                  <a:pt x="1412455" y="725148"/>
                </a:lnTo>
                <a:lnTo>
                  <a:pt x="1323359" y="814244"/>
                </a:lnTo>
                <a:lnTo>
                  <a:pt x="1285195" y="776079"/>
                </a:lnTo>
                <a:lnTo>
                  <a:pt x="1374290" y="686984"/>
                </a:lnTo>
                <a:lnTo>
                  <a:pt x="763655" y="76349"/>
                </a:lnTo>
                <a:lnTo>
                  <a:pt x="38164" y="801840"/>
                </a:lnTo>
                <a:lnTo>
                  <a:pt x="0" y="763675"/>
                </a:lnTo>
                <a:close/>
              </a:path>
            </a:pathLst>
          </a:custGeom>
          <a:gradFill flip="none" rotWithShape="1">
            <a:gsLst>
              <a:gs pos="0">
                <a:schemeClr val="accent1">
                  <a:lumMod val="20000"/>
                  <a:lumOff val="80000"/>
                </a:schemeClr>
              </a:gs>
              <a:gs pos="51712">
                <a:srgbClr val="E97405"/>
              </a:gs>
              <a:gs pos="100000">
                <a:schemeClr val="tx2">
                  <a:lumMod val="20000"/>
                  <a:lumOff val="80000"/>
                </a:schemeClr>
              </a:gs>
            </a:gsLst>
            <a:lin ang="0" scaled="1"/>
            <a:tileRect/>
          </a:gradFill>
        </p:spPr>
        <p:txBody>
          <a:bodyPr anchor="ctr">
            <a:normAutofit/>
          </a:bodyPr>
          <a:p>
            <a:pPr algn="ctr">
              <a:defRPr/>
            </a:pPr>
            <a:r>
              <a:rPr lang="zh-CN" altLang="en-US" sz="2800" dirty="0">
                <a:solidFill>
                  <a:schemeClr val="tx1"/>
                </a:solidFill>
              </a:rPr>
              <a:t>优点</a:t>
            </a:r>
            <a:endParaRPr lang="zh-CN" altLang="en-US" sz="2800" dirty="0">
              <a:solidFill>
                <a:schemeClr val="tx1"/>
              </a:solidFill>
            </a:endParaRPr>
          </a:p>
        </p:txBody>
      </p:sp>
      <p:sp>
        <p:nvSpPr>
          <p:cNvPr id="5" name="MH_SubTitle_2"/>
          <p:cNvSpPr/>
          <p:nvPr>
            <p:custDataLst>
              <p:tags r:id="rId5"/>
            </p:custDataLst>
          </p:nvPr>
        </p:nvSpPr>
        <p:spPr>
          <a:xfrm>
            <a:off x="8855603" y="3881755"/>
            <a:ext cx="1770062" cy="1770063"/>
          </a:xfrm>
          <a:custGeom>
            <a:avLst/>
            <a:gdLst>
              <a:gd name="connsiteX0" fmla="*/ 203609 w 1526969"/>
              <a:gd name="connsiteY0" fmla="*/ 712726 h 1526969"/>
              <a:gd name="connsiteX1" fmla="*/ 241774 w 1526969"/>
              <a:gd name="connsiteY1" fmla="*/ 750890 h 1526969"/>
              <a:gd name="connsiteX2" fmla="*/ 152679 w 1526969"/>
              <a:gd name="connsiteY2" fmla="*/ 839985 h 1526969"/>
              <a:gd name="connsiteX3" fmla="*/ 763313 w 1526969"/>
              <a:gd name="connsiteY3" fmla="*/ 1450619 h 1526969"/>
              <a:gd name="connsiteX4" fmla="*/ 1488804 w 1526969"/>
              <a:gd name="connsiteY4" fmla="*/ 725129 h 1526969"/>
              <a:gd name="connsiteX5" fmla="*/ 1526969 w 1526969"/>
              <a:gd name="connsiteY5" fmla="*/ 763293 h 1526969"/>
              <a:gd name="connsiteX6" fmla="*/ 801478 w 1526969"/>
              <a:gd name="connsiteY6" fmla="*/ 1488784 h 1526969"/>
              <a:gd name="connsiteX7" fmla="*/ 763294 w 1526969"/>
              <a:gd name="connsiteY7" fmla="*/ 1526968 h 1526969"/>
              <a:gd name="connsiteX8" fmla="*/ 763293 w 1526969"/>
              <a:gd name="connsiteY8" fmla="*/ 1526969 h 1526969"/>
              <a:gd name="connsiteX9" fmla="*/ 725129 w 1526969"/>
              <a:gd name="connsiteY9" fmla="*/ 1488804 h 1526969"/>
              <a:gd name="connsiteX10" fmla="*/ 725129 w 1526969"/>
              <a:gd name="connsiteY10" fmla="*/ 1488803 h 1526969"/>
              <a:gd name="connsiteX11" fmla="*/ 114495 w 1526969"/>
              <a:gd name="connsiteY11" fmla="*/ 878169 h 1526969"/>
              <a:gd name="connsiteX12" fmla="*/ 114494 w 1526969"/>
              <a:gd name="connsiteY12" fmla="*/ 878170 h 1526969"/>
              <a:gd name="connsiteX13" fmla="*/ 76330 w 1526969"/>
              <a:gd name="connsiteY13" fmla="*/ 840005 h 1526969"/>
              <a:gd name="connsiteX14" fmla="*/ 76330 w 1526969"/>
              <a:gd name="connsiteY14" fmla="*/ 840004 h 1526969"/>
              <a:gd name="connsiteX15" fmla="*/ 114514 w 1526969"/>
              <a:gd name="connsiteY15" fmla="*/ 801821 h 1526969"/>
              <a:gd name="connsiteX16" fmla="*/ 763675 w 1526969"/>
              <a:gd name="connsiteY16" fmla="*/ 0 h 1526969"/>
              <a:gd name="connsiteX17" fmla="*/ 801840 w 1526969"/>
              <a:gd name="connsiteY17" fmla="*/ 38164 h 1526969"/>
              <a:gd name="connsiteX18" fmla="*/ 801839 w 1526969"/>
              <a:gd name="connsiteY18" fmla="*/ 38165 h 1526969"/>
              <a:gd name="connsiteX19" fmla="*/ 1412474 w 1526969"/>
              <a:gd name="connsiteY19" fmla="*/ 648800 h 1526969"/>
              <a:gd name="connsiteX20" fmla="*/ 1450639 w 1526969"/>
              <a:gd name="connsiteY20" fmla="*/ 686965 h 1526969"/>
              <a:gd name="connsiteX21" fmla="*/ 1412455 w 1526969"/>
              <a:gd name="connsiteY21" fmla="*/ 725148 h 1526969"/>
              <a:gd name="connsiteX22" fmla="*/ 1323359 w 1526969"/>
              <a:gd name="connsiteY22" fmla="*/ 814244 h 1526969"/>
              <a:gd name="connsiteX23" fmla="*/ 1285195 w 1526969"/>
              <a:gd name="connsiteY23" fmla="*/ 776079 h 1526969"/>
              <a:gd name="connsiteX24" fmla="*/ 1374290 w 1526969"/>
              <a:gd name="connsiteY24" fmla="*/ 686984 h 1526969"/>
              <a:gd name="connsiteX25" fmla="*/ 763655 w 1526969"/>
              <a:gd name="connsiteY25" fmla="*/ 76349 h 1526969"/>
              <a:gd name="connsiteX26" fmla="*/ 38164 w 1526969"/>
              <a:gd name="connsiteY26" fmla="*/ 801840 h 1526969"/>
              <a:gd name="connsiteX27" fmla="*/ 0 w 1526969"/>
              <a:gd name="connsiteY27" fmla="*/ 763675 h 15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6969" h="1526969">
                <a:moveTo>
                  <a:pt x="203609" y="712726"/>
                </a:moveTo>
                <a:lnTo>
                  <a:pt x="241774" y="750890"/>
                </a:lnTo>
                <a:lnTo>
                  <a:pt x="152679" y="839985"/>
                </a:lnTo>
                <a:lnTo>
                  <a:pt x="763313" y="1450619"/>
                </a:lnTo>
                <a:lnTo>
                  <a:pt x="1488804" y="725129"/>
                </a:lnTo>
                <a:lnTo>
                  <a:pt x="1526969" y="763293"/>
                </a:lnTo>
                <a:lnTo>
                  <a:pt x="801478" y="1488784"/>
                </a:lnTo>
                <a:lnTo>
                  <a:pt x="763294" y="1526968"/>
                </a:lnTo>
                <a:lnTo>
                  <a:pt x="763293" y="1526969"/>
                </a:lnTo>
                <a:lnTo>
                  <a:pt x="725129" y="1488804"/>
                </a:lnTo>
                <a:lnTo>
                  <a:pt x="725129" y="1488803"/>
                </a:lnTo>
                <a:lnTo>
                  <a:pt x="114495" y="878169"/>
                </a:lnTo>
                <a:lnTo>
                  <a:pt x="114494" y="878170"/>
                </a:lnTo>
                <a:lnTo>
                  <a:pt x="76330" y="840005"/>
                </a:lnTo>
                <a:lnTo>
                  <a:pt x="76330" y="840004"/>
                </a:lnTo>
                <a:lnTo>
                  <a:pt x="114514" y="801821"/>
                </a:lnTo>
                <a:close/>
                <a:moveTo>
                  <a:pt x="763675" y="0"/>
                </a:moveTo>
                <a:lnTo>
                  <a:pt x="801840" y="38164"/>
                </a:lnTo>
                <a:lnTo>
                  <a:pt x="801839" y="38165"/>
                </a:lnTo>
                <a:lnTo>
                  <a:pt x="1412474" y="648800"/>
                </a:lnTo>
                <a:lnTo>
                  <a:pt x="1450639" y="686965"/>
                </a:lnTo>
                <a:lnTo>
                  <a:pt x="1412455" y="725148"/>
                </a:lnTo>
                <a:lnTo>
                  <a:pt x="1323359" y="814244"/>
                </a:lnTo>
                <a:lnTo>
                  <a:pt x="1285195" y="776079"/>
                </a:lnTo>
                <a:lnTo>
                  <a:pt x="1374290" y="686984"/>
                </a:lnTo>
                <a:lnTo>
                  <a:pt x="763655" y="76349"/>
                </a:lnTo>
                <a:lnTo>
                  <a:pt x="38164" y="801840"/>
                </a:lnTo>
                <a:lnTo>
                  <a:pt x="0" y="763675"/>
                </a:lnTo>
                <a:close/>
              </a:path>
            </a:pathLst>
          </a:custGeom>
          <a:gradFill flip="none" rotWithShape="1">
            <a:gsLst>
              <a:gs pos="0">
                <a:schemeClr val="accent1">
                  <a:lumMod val="20000"/>
                  <a:lumOff val="80000"/>
                </a:schemeClr>
              </a:gs>
              <a:gs pos="51712">
                <a:srgbClr val="E97405"/>
              </a:gs>
              <a:gs pos="100000">
                <a:schemeClr val="tx2">
                  <a:lumMod val="20000"/>
                  <a:lumOff val="80000"/>
                </a:schemeClr>
              </a:gs>
            </a:gsLst>
            <a:lin ang="0" scaled="1"/>
            <a:tileRect/>
          </a:gradFill>
        </p:spPr>
        <p:txBody>
          <a:bodyPr anchor="ctr">
            <a:normAutofit/>
          </a:bodyPr>
          <a:p>
            <a:pPr algn="ctr">
              <a:defRPr/>
            </a:pPr>
            <a:r>
              <a:rPr lang="zh-CN" altLang="en-US" sz="2800" dirty="0">
                <a:solidFill>
                  <a:schemeClr val="tx1"/>
                </a:solidFill>
              </a:rPr>
              <a:t>缺点</a:t>
            </a:r>
            <a:endParaRPr lang="zh-CN" altLang="en-US" sz="2800" dirty="0">
              <a:solidFill>
                <a:schemeClr val="tx1"/>
              </a:solidFill>
            </a:endParaRPr>
          </a:p>
        </p:txBody>
      </p:sp>
      <p:sp>
        <p:nvSpPr>
          <p:cNvPr id="6" name="矩形 5"/>
          <p:cNvSpPr/>
          <p:nvPr/>
        </p:nvSpPr>
        <p:spPr>
          <a:xfrm>
            <a:off x="3087370" y="3771423"/>
            <a:ext cx="2657475" cy="1990725"/>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dirty="0">
                <a:solidFill>
                  <a:schemeClr val="tx1"/>
                </a:solidFill>
                <a:latin typeface="微软雅黑" panose="020B0503020204020204" pitchFamily="34" charset="-122"/>
                <a:ea typeface="微软雅黑" panose="020B0503020204020204" pitchFamily="34" charset="-122"/>
              </a:rPr>
              <a:t>简单直接，比较容易掌握</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6557434" y="3771423"/>
            <a:ext cx="2657475" cy="1990725"/>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dirty="0">
                <a:solidFill>
                  <a:schemeClr val="tx1"/>
                </a:solidFill>
                <a:latin typeface="微软雅黑" panose="020B0503020204020204" pitchFamily="34" charset="-122"/>
                <a:ea typeface="微软雅黑" panose="020B0503020204020204" pitchFamily="34" charset="-122"/>
              </a:rPr>
              <a:t>算法中含有多个分支或循环时难以清晰表示；自然语言的歧义性</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636524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3.2.2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算法的</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描述</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graphicFrame>
        <p:nvGraphicFramePr>
          <p:cNvPr id="3" name="表格 2"/>
          <p:cNvGraphicFramePr>
            <a:graphicFrameLocks noGrp="1"/>
          </p:cNvGraphicFramePr>
          <p:nvPr/>
        </p:nvGraphicFramePr>
        <p:xfrm>
          <a:off x="727923" y="3146546"/>
          <a:ext cx="6572250" cy="2316942"/>
        </p:xfrm>
        <a:graphic>
          <a:graphicData uri="http://schemas.openxmlformats.org/drawingml/2006/table">
            <a:tbl>
              <a:tblPr>
                <a:tableStyleId>{16D9F66E-5EB9-4882-86FB-DCBF35E3C3E4}</a:tableStyleId>
              </a:tblPr>
              <a:tblGrid>
                <a:gridCol w="1620839"/>
                <a:gridCol w="1649086"/>
                <a:gridCol w="3302325"/>
              </a:tblGrid>
              <a:tr h="317290">
                <a:tc>
                  <a:txBody>
                    <a:bodyPr/>
                    <a:lstStyle/>
                    <a:p>
                      <a:pPr algn="ctr">
                        <a:lnSpc>
                          <a:spcPct val="120000"/>
                        </a:lnSpc>
                        <a:spcAft>
                          <a:spcPts val="0"/>
                        </a:spcAft>
                      </a:pPr>
                      <a:r>
                        <a:rPr lang="zh-CN" sz="1800" kern="100" dirty="0">
                          <a:solidFill>
                            <a:schemeClr val="tx1">
                              <a:lumMod val="65000"/>
                              <a:lumOff val="35000"/>
                            </a:schemeClr>
                          </a:solidFill>
                          <a:latin typeface="微软雅黑" panose="020B0503020204020204" pitchFamily="34" charset="-122"/>
                          <a:ea typeface="微软雅黑" panose="020B0503020204020204" pitchFamily="34" charset="-122"/>
                        </a:rPr>
                        <a:t>图</a:t>
                      </a:r>
                      <a:r>
                        <a:rPr lang="en-US" sz="1800" kern="1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sz="1800" kern="100" dirty="0">
                          <a:solidFill>
                            <a:schemeClr val="tx1">
                              <a:lumMod val="65000"/>
                              <a:lumOff val="35000"/>
                            </a:schemeClr>
                          </a:solidFill>
                          <a:latin typeface="微软雅黑" panose="020B0503020204020204" pitchFamily="34" charset="-122"/>
                          <a:ea typeface="微软雅黑" panose="020B0503020204020204" pitchFamily="34" charset="-122"/>
                        </a:rPr>
                        <a:t>形</a:t>
                      </a:r>
                      <a:endParaRPr lang="zh-CN" sz="18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c>
                  <a:txBody>
                    <a:bodyPr/>
                    <a:lstStyle/>
                    <a:p>
                      <a:pPr algn="ctr">
                        <a:lnSpc>
                          <a:spcPct val="120000"/>
                        </a:lnSpc>
                        <a:spcAft>
                          <a:spcPts val="0"/>
                        </a:spcAft>
                      </a:pPr>
                      <a:r>
                        <a:rPr lang="zh-CN" sz="1800" kern="100" dirty="0">
                          <a:solidFill>
                            <a:schemeClr val="tx1">
                              <a:lumMod val="65000"/>
                              <a:lumOff val="35000"/>
                            </a:schemeClr>
                          </a:solidFill>
                          <a:latin typeface="微软雅黑" panose="020B0503020204020204" pitchFamily="34" charset="-122"/>
                          <a:ea typeface="微软雅黑" panose="020B0503020204020204" pitchFamily="34" charset="-122"/>
                        </a:rPr>
                        <a:t>名</a:t>
                      </a:r>
                      <a:r>
                        <a:rPr lang="en-US" sz="1800" kern="1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sz="1800" kern="100" dirty="0">
                          <a:solidFill>
                            <a:schemeClr val="tx1">
                              <a:lumMod val="65000"/>
                              <a:lumOff val="35000"/>
                            </a:schemeClr>
                          </a:solidFill>
                          <a:latin typeface="微软雅黑" panose="020B0503020204020204" pitchFamily="34" charset="-122"/>
                          <a:ea typeface="微软雅黑" panose="020B0503020204020204" pitchFamily="34" charset="-122"/>
                        </a:rPr>
                        <a:t>称</a:t>
                      </a:r>
                      <a:endParaRPr lang="zh-CN" sz="18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c>
                  <a:txBody>
                    <a:bodyPr/>
                    <a:lstStyle/>
                    <a:p>
                      <a:pPr algn="ctr">
                        <a:lnSpc>
                          <a:spcPct val="120000"/>
                        </a:lnSpc>
                        <a:spcAft>
                          <a:spcPts val="0"/>
                        </a:spcAft>
                      </a:pPr>
                      <a:r>
                        <a:rPr lang="zh-CN" sz="1800" kern="100" dirty="0">
                          <a:solidFill>
                            <a:schemeClr val="tx1">
                              <a:lumMod val="65000"/>
                              <a:lumOff val="35000"/>
                            </a:schemeClr>
                          </a:solidFill>
                          <a:latin typeface="微软雅黑" panose="020B0503020204020204" pitchFamily="34" charset="-122"/>
                          <a:ea typeface="微软雅黑" panose="020B0503020204020204" pitchFamily="34" charset="-122"/>
                        </a:rPr>
                        <a:t>功</a:t>
                      </a:r>
                      <a:r>
                        <a:rPr lang="en-US" sz="1800" kern="1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sz="1800" kern="100" dirty="0">
                          <a:solidFill>
                            <a:schemeClr val="tx1">
                              <a:lumMod val="65000"/>
                              <a:lumOff val="35000"/>
                            </a:schemeClr>
                          </a:solidFill>
                          <a:latin typeface="微软雅黑" panose="020B0503020204020204" pitchFamily="34" charset="-122"/>
                          <a:ea typeface="微软雅黑" panose="020B0503020204020204" pitchFamily="34" charset="-122"/>
                        </a:rPr>
                        <a:t>能</a:t>
                      </a:r>
                      <a:endParaRPr lang="zh-CN" sz="18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r>
              <a:tr h="331293">
                <a:tc>
                  <a:txBody>
                    <a:bodyPr/>
                    <a:lstStyle/>
                    <a:p>
                      <a:pPr algn="ctr">
                        <a:lnSpc>
                          <a:spcPct val="120000"/>
                        </a:lnSpc>
                        <a:spcAft>
                          <a:spcPts val="0"/>
                        </a:spcAft>
                      </a:pPr>
                      <a:endParaRPr lang="en-US"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c>
                  <a:txBody>
                    <a:bodyPr/>
                    <a:lstStyle/>
                    <a:p>
                      <a:pPr algn="ctr">
                        <a:lnSpc>
                          <a:spcPct val="120000"/>
                        </a:lnSpc>
                        <a:spcAft>
                          <a:spcPts val="0"/>
                        </a:spcAft>
                      </a:pPr>
                      <a:r>
                        <a:rPr lang="zh-CN" sz="1800" kern="100">
                          <a:solidFill>
                            <a:schemeClr val="tx1">
                              <a:lumMod val="65000"/>
                              <a:lumOff val="35000"/>
                            </a:schemeClr>
                          </a:solidFill>
                          <a:latin typeface="微软雅黑" panose="020B0503020204020204" pitchFamily="34" charset="-122"/>
                          <a:ea typeface="微软雅黑" panose="020B0503020204020204" pitchFamily="34" charset="-122"/>
                        </a:rPr>
                        <a:t>开始</a:t>
                      </a:r>
                      <a:r>
                        <a:rPr lang="en-US" sz="1800" kern="100">
                          <a:solidFill>
                            <a:schemeClr val="tx1">
                              <a:lumMod val="65000"/>
                              <a:lumOff val="35000"/>
                            </a:schemeClr>
                          </a:solidFill>
                          <a:latin typeface="微软雅黑" panose="020B0503020204020204" pitchFamily="34" charset="-122"/>
                          <a:ea typeface="微软雅黑" panose="020B0503020204020204" pitchFamily="34" charset="-122"/>
                        </a:rPr>
                        <a:t>/</a:t>
                      </a:r>
                      <a:r>
                        <a:rPr lang="zh-CN" sz="1800" kern="100">
                          <a:solidFill>
                            <a:schemeClr val="tx1">
                              <a:lumMod val="65000"/>
                              <a:lumOff val="35000"/>
                            </a:schemeClr>
                          </a:solidFill>
                          <a:latin typeface="微软雅黑" panose="020B0503020204020204" pitchFamily="34" charset="-122"/>
                          <a:ea typeface="微软雅黑" panose="020B0503020204020204" pitchFamily="34" charset="-122"/>
                        </a:rPr>
                        <a:t>结束</a:t>
                      </a:r>
                      <a:endParaRPr lang="zh-CN"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c>
                  <a:txBody>
                    <a:bodyPr/>
                    <a:lstStyle/>
                    <a:p>
                      <a:pPr algn="ctr">
                        <a:lnSpc>
                          <a:spcPct val="120000"/>
                        </a:lnSpc>
                        <a:spcAft>
                          <a:spcPts val="0"/>
                        </a:spcAft>
                      </a:pPr>
                      <a:r>
                        <a:rPr lang="zh-CN" sz="1800" kern="100">
                          <a:solidFill>
                            <a:schemeClr val="tx1">
                              <a:lumMod val="65000"/>
                              <a:lumOff val="35000"/>
                            </a:schemeClr>
                          </a:solidFill>
                          <a:latin typeface="微软雅黑" panose="020B0503020204020204" pitchFamily="34" charset="-122"/>
                          <a:ea typeface="微软雅黑" panose="020B0503020204020204" pitchFamily="34" charset="-122"/>
                        </a:rPr>
                        <a:t>表示算法的开始或结束</a:t>
                      </a:r>
                      <a:endParaRPr lang="zh-CN"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r>
              <a:tr h="331293">
                <a:tc>
                  <a:txBody>
                    <a:bodyPr/>
                    <a:lstStyle/>
                    <a:p>
                      <a:pPr algn="ctr">
                        <a:lnSpc>
                          <a:spcPct val="120000"/>
                        </a:lnSpc>
                        <a:spcAft>
                          <a:spcPts val="0"/>
                        </a:spcAft>
                      </a:pPr>
                      <a:endParaRPr lang="en-US"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c>
                  <a:txBody>
                    <a:bodyPr/>
                    <a:lstStyle/>
                    <a:p>
                      <a:pPr algn="ctr">
                        <a:lnSpc>
                          <a:spcPct val="120000"/>
                        </a:lnSpc>
                        <a:spcAft>
                          <a:spcPts val="0"/>
                        </a:spcAft>
                      </a:pPr>
                      <a:r>
                        <a:rPr lang="zh-CN" sz="1800" kern="100" dirty="0">
                          <a:solidFill>
                            <a:schemeClr val="tx1">
                              <a:lumMod val="65000"/>
                              <a:lumOff val="35000"/>
                            </a:schemeClr>
                          </a:solidFill>
                          <a:latin typeface="微软雅黑" panose="020B0503020204020204" pitchFamily="34" charset="-122"/>
                          <a:ea typeface="微软雅黑" panose="020B0503020204020204" pitchFamily="34" charset="-122"/>
                        </a:rPr>
                        <a:t>输入</a:t>
                      </a:r>
                      <a:r>
                        <a:rPr lang="en-US" sz="1800" kern="1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sz="1800" kern="100" dirty="0">
                          <a:solidFill>
                            <a:schemeClr val="tx1">
                              <a:lumMod val="65000"/>
                              <a:lumOff val="35000"/>
                            </a:schemeClr>
                          </a:solidFill>
                          <a:latin typeface="微软雅黑" panose="020B0503020204020204" pitchFamily="34" charset="-122"/>
                          <a:ea typeface="微软雅黑" panose="020B0503020204020204" pitchFamily="34" charset="-122"/>
                        </a:rPr>
                        <a:t>输出</a:t>
                      </a:r>
                      <a:endParaRPr lang="zh-CN" sz="18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c>
                  <a:txBody>
                    <a:bodyPr/>
                    <a:lstStyle/>
                    <a:p>
                      <a:pPr algn="ctr">
                        <a:lnSpc>
                          <a:spcPct val="120000"/>
                        </a:lnSpc>
                        <a:spcAft>
                          <a:spcPts val="0"/>
                        </a:spcAft>
                      </a:pPr>
                      <a:r>
                        <a:rPr lang="zh-CN" sz="1800" kern="100">
                          <a:solidFill>
                            <a:schemeClr val="tx1">
                              <a:lumMod val="65000"/>
                              <a:lumOff val="35000"/>
                            </a:schemeClr>
                          </a:solidFill>
                          <a:latin typeface="微软雅黑" panose="020B0503020204020204" pitchFamily="34" charset="-122"/>
                          <a:ea typeface="微软雅黑" panose="020B0503020204020204" pitchFamily="34" charset="-122"/>
                        </a:rPr>
                        <a:t>表示算法中变量的输入或输出</a:t>
                      </a:r>
                      <a:endParaRPr lang="zh-CN"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r>
              <a:tr h="331293">
                <a:tc>
                  <a:txBody>
                    <a:bodyPr/>
                    <a:lstStyle/>
                    <a:p>
                      <a:pPr algn="ctr">
                        <a:lnSpc>
                          <a:spcPct val="120000"/>
                        </a:lnSpc>
                        <a:spcAft>
                          <a:spcPts val="0"/>
                        </a:spcAft>
                      </a:pPr>
                      <a:endParaRPr lang="en-US"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c>
                  <a:txBody>
                    <a:bodyPr/>
                    <a:lstStyle/>
                    <a:p>
                      <a:pPr algn="ctr">
                        <a:lnSpc>
                          <a:spcPct val="120000"/>
                        </a:lnSpc>
                        <a:spcAft>
                          <a:spcPts val="0"/>
                        </a:spcAft>
                      </a:pPr>
                      <a:r>
                        <a:rPr lang="zh-CN" sz="1800" kern="100">
                          <a:solidFill>
                            <a:schemeClr val="tx1">
                              <a:lumMod val="65000"/>
                              <a:lumOff val="35000"/>
                            </a:schemeClr>
                          </a:solidFill>
                          <a:latin typeface="微软雅黑" panose="020B0503020204020204" pitchFamily="34" charset="-122"/>
                          <a:ea typeface="微软雅黑" panose="020B0503020204020204" pitchFamily="34" charset="-122"/>
                        </a:rPr>
                        <a:t>处理</a:t>
                      </a:r>
                      <a:endParaRPr lang="zh-CN"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c>
                  <a:txBody>
                    <a:bodyPr/>
                    <a:lstStyle/>
                    <a:p>
                      <a:pPr algn="ctr">
                        <a:lnSpc>
                          <a:spcPct val="120000"/>
                        </a:lnSpc>
                        <a:spcAft>
                          <a:spcPts val="0"/>
                        </a:spcAft>
                      </a:pPr>
                      <a:r>
                        <a:rPr lang="zh-CN" sz="1800" kern="100">
                          <a:solidFill>
                            <a:schemeClr val="tx1">
                              <a:lumMod val="65000"/>
                              <a:lumOff val="35000"/>
                            </a:schemeClr>
                          </a:solidFill>
                          <a:latin typeface="微软雅黑" panose="020B0503020204020204" pitchFamily="34" charset="-122"/>
                          <a:ea typeface="微软雅黑" panose="020B0503020204020204" pitchFamily="34" charset="-122"/>
                        </a:rPr>
                        <a:t>表示算法中变量的计算与赋值</a:t>
                      </a:r>
                      <a:endParaRPr lang="zh-CN"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r>
              <a:tr h="331293">
                <a:tc>
                  <a:txBody>
                    <a:bodyPr/>
                    <a:lstStyle/>
                    <a:p>
                      <a:pPr algn="ctr">
                        <a:lnSpc>
                          <a:spcPct val="120000"/>
                        </a:lnSpc>
                        <a:spcAft>
                          <a:spcPts val="0"/>
                        </a:spcAft>
                      </a:pPr>
                      <a:endParaRPr lang="en-US"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c>
                  <a:txBody>
                    <a:bodyPr/>
                    <a:lstStyle/>
                    <a:p>
                      <a:pPr algn="ctr">
                        <a:lnSpc>
                          <a:spcPct val="120000"/>
                        </a:lnSpc>
                        <a:spcAft>
                          <a:spcPts val="0"/>
                        </a:spcAft>
                      </a:pPr>
                      <a:r>
                        <a:rPr lang="zh-CN" sz="1800" kern="100">
                          <a:solidFill>
                            <a:schemeClr val="tx1">
                              <a:lumMod val="65000"/>
                              <a:lumOff val="35000"/>
                            </a:schemeClr>
                          </a:solidFill>
                          <a:latin typeface="微软雅黑" panose="020B0503020204020204" pitchFamily="34" charset="-122"/>
                          <a:ea typeface="微软雅黑" panose="020B0503020204020204" pitchFamily="34" charset="-122"/>
                        </a:rPr>
                        <a:t>判断</a:t>
                      </a:r>
                      <a:endParaRPr lang="zh-CN"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c>
                  <a:txBody>
                    <a:bodyPr/>
                    <a:lstStyle/>
                    <a:p>
                      <a:pPr algn="ctr">
                        <a:lnSpc>
                          <a:spcPct val="120000"/>
                        </a:lnSpc>
                        <a:spcAft>
                          <a:spcPts val="0"/>
                        </a:spcAft>
                      </a:pPr>
                      <a:r>
                        <a:rPr lang="zh-CN" sz="1800" kern="100">
                          <a:solidFill>
                            <a:schemeClr val="tx1">
                              <a:lumMod val="65000"/>
                              <a:lumOff val="35000"/>
                            </a:schemeClr>
                          </a:solidFill>
                          <a:latin typeface="微软雅黑" panose="020B0503020204020204" pitchFamily="34" charset="-122"/>
                          <a:ea typeface="微软雅黑" panose="020B0503020204020204" pitchFamily="34" charset="-122"/>
                        </a:rPr>
                        <a:t>表示算法中的条件判断</a:t>
                      </a:r>
                      <a:endParaRPr lang="zh-CN"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r>
              <a:tr h="331293">
                <a:tc>
                  <a:txBody>
                    <a:bodyPr/>
                    <a:lstStyle/>
                    <a:p>
                      <a:pPr algn="ctr">
                        <a:lnSpc>
                          <a:spcPct val="120000"/>
                        </a:lnSpc>
                        <a:spcAft>
                          <a:spcPts val="0"/>
                        </a:spcAft>
                      </a:pPr>
                      <a:endParaRPr lang="en-US"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c>
                  <a:txBody>
                    <a:bodyPr/>
                    <a:lstStyle/>
                    <a:p>
                      <a:pPr algn="ctr">
                        <a:lnSpc>
                          <a:spcPct val="120000"/>
                        </a:lnSpc>
                        <a:spcAft>
                          <a:spcPts val="0"/>
                        </a:spcAft>
                      </a:pPr>
                      <a:r>
                        <a:rPr lang="zh-CN" sz="1800" kern="100">
                          <a:solidFill>
                            <a:schemeClr val="tx1">
                              <a:lumMod val="65000"/>
                              <a:lumOff val="35000"/>
                            </a:schemeClr>
                          </a:solidFill>
                          <a:latin typeface="微软雅黑" panose="020B0503020204020204" pitchFamily="34" charset="-122"/>
                          <a:ea typeface="微软雅黑" panose="020B0503020204020204" pitchFamily="34" charset="-122"/>
                        </a:rPr>
                        <a:t>流程线</a:t>
                      </a:r>
                      <a:endParaRPr lang="zh-CN"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c>
                  <a:txBody>
                    <a:bodyPr/>
                    <a:lstStyle/>
                    <a:p>
                      <a:pPr algn="ctr">
                        <a:lnSpc>
                          <a:spcPct val="120000"/>
                        </a:lnSpc>
                        <a:spcAft>
                          <a:spcPts val="0"/>
                        </a:spcAft>
                      </a:pPr>
                      <a:r>
                        <a:rPr lang="zh-CN" sz="1800" kern="100">
                          <a:solidFill>
                            <a:schemeClr val="tx1">
                              <a:lumMod val="65000"/>
                              <a:lumOff val="35000"/>
                            </a:schemeClr>
                          </a:solidFill>
                          <a:latin typeface="微软雅黑" panose="020B0503020204020204" pitchFamily="34" charset="-122"/>
                          <a:ea typeface="微软雅黑" panose="020B0503020204020204" pitchFamily="34" charset="-122"/>
                        </a:rPr>
                        <a:t>表示算法中的流向</a:t>
                      </a:r>
                      <a:endParaRPr lang="zh-CN" sz="1800" kern="10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r>
              <a:tr h="331293">
                <a:tc>
                  <a:txBody>
                    <a:bodyPr/>
                    <a:lstStyle/>
                    <a:p>
                      <a:pPr algn="ctr">
                        <a:lnSpc>
                          <a:spcPct val="120000"/>
                        </a:lnSpc>
                        <a:spcAft>
                          <a:spcPts val="0"/>
                        </a:spcAft>
                      </a:pPr>
                      <a:endParaRPr lang="en-US" sz="18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c>
                  <a:txBody>
                    <a:bodyPr/>
                    <a:lstStyle/>
                    <a:p>
                      <a:pPr algn="ctr">
                        <a:lnSpc>
                          <a:spcPct val="120000"/>
                        </a:lnSpc>
                        <a:spcAft>
                          <a:spcPts val="0"/>
                        </a:spcAft>
                      </a:pPr>
                      <a:r>
                        <a:rPr lang="zh-CN" sz="1800" kern="100" dirty="0">
                          <a:solidFill>
                            <a:schemeClr val="tx1">
                              <a:lumMod val="65000"/>
                              <a:lumOff val="35000"/>
                            </a:schemeClr>
                          </a:solidFill>
                          <a:latin typeface="微软雅黑" panose="020B0503020204020204" pitchFamily="34" charset="-122"/>
                          <a:ea typeface="微软雅黑" panose="020B0503020204020204" pitchFamily="34" charset="-122"/>
                        </a:rPr>
                        <a:t>连接点</a:t>
                      </a:r>
                      <a:endParaRPr lang="zh-CN" sz="18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c>
                  <a:txBody>
                    <a:bodyPr/>
                    <a:lstStyle/>
                    <a:p>
                      <a:pPr algn="ctr">
                        <a:lnSpc>
                          <a:spcPct val="120000"/>
                        </a:lnSpc>
                        <a:spcAft>
                          <a:spcPts val="0"/>
                        </a:spcAft>
                      </a:pPr>
                      <a:r>
                        <a:rPr lang="zh-CN" sz="1800" kern="100" dirty="0">
                          <a:solidFill>
                            <a:schemeClr val="tx1">
                              <a:lumMod val="65000"/>
                              <a:lumOff val="35000"/>
                            </a:schemeClr>
                          </a:solidFill>
                          <a:latin typeface="微软雅黑" panose="020B0503020204020204" pitchFamily="34" charset="-122"/>
                          <a:ea typeface="微软雅黑" panose="020B0503020204020204" pitchFamily="34" charset="-122"/>
                        </a:rPr>
                        <a:t>表示算法中的转接</a:t>
                      </a:r>
                      <a:endParaRPr lang="zh-CN" sz="18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20000"/>
                        <a:lumOff val="80000"/>
                        <a:alpha val="55000"/>
                      </a:schemeClr>
                    </a:solidFill>
                  </a:tcPr>
                </a:tc>
              </a:tr>
            </a:tbl>
          </a:graphicData>
        </a:graphic>
      </p:graphicFrame>
      <p:sp>
        <p:nvSpPr>
          <p:cNvPr id="4" name="矩形 3"/>
          <p:cNvSpPr/>
          <p:nvPr/>
        </p:nvSpPr>
        <p:spPr>
          <a:xfrm>
            <a:off x="681990" y="1329690"/>
            <a:ext cx="10487025" cy="1398270"/>
          </a:xfrm>
          <a:prstGeom prst="rect">
            <a:avLst/>
          </a:prstGeom>
          <a:noFill/>
          <a:ln w="28575" cmpd="sng">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r>
              <a:rPr sz="2400" dirty="0">
                <a:solidFill>
                  <a:schemeClr val="tx1"/>
                </a:solidFill>
                <a:latin typeface="楷体" panose="02010609060101010101" charset="-122"/>
                <a:ea typeface="楷体" panose="02010609060101010101" charset="-122"/>
                <a:cs typeface="楷体" panose="02010609060101010101" charset="-122"/>
              </a:rPr>
              <a:t>2．用</a:t>
            </a:r>
            <a:r>
              <a:rPr sz="2400" dirty="0">
                <a:solidFill>
                  <a:srgbClr val="FF0000"/>
                </a:solidFill>
                <a:latin typeface="楷体" panose="02010609060101010101" charset="-122"/>
                <a:ea typeface="楷体" panose="02010609060101010101" charset="-122"/>
                <a:cs typeface="楷体" panose="02010609060101010101" charset="-122"/>
              </a:rPr>
              <a:t>流程图</a:t>
            </a:r>
            <a:r>
              <a:rPr sz="2400" dirty="0">
                <a:solidFill>
                  <a:schemeClr val="tx1"/>
                </a:solidFill>
                <a:latin typeface="楷体" panose="02010609060101010101" charset="-122"/>
                <a:ea typeface="楷体" panose="02010609060101010101" charset="-122"/>
                <a:cs typeface="楷体" panose="02010609060101010101" charset="-122"/>
              </a:rPr>
              <a:t>描述算法</a:t>
            </a:r>
            <a:endParaRPr sz="2400" dirty="0">
              <a:solidFill>
                <a:schemeClr val="tx1"/>
              </a:solidFill>
              <a:latin typeface="楷体" panose="02010609060101010101" charset="-122"/>
              <a:ea typeface="楷体" panose="02010609060101010101" charset="-122"/>
              <a:cs typeface="楷体" panose="02010609060101010101" charset="-122"/>
            </a:endParaRPr>
          </a:p>
          <a:p>
            <a:r>
              <a:rPr sz="2400" dirty="0">
                <a:solidFill>
                  <a:schemeClr val="tx1"/>
                </a:solidFill>
                <a:latin typeface="楷体" panose="02010609060101010101" charset="-122"/>
                <a:ea typeface="楷体" panose="02010609060101010101" charset="-122"/>
                <a:cs typeface="楷体" panose="02010609060101010101" charset="-122"/>
              </a:rPr>
              <a:t>   </a:t>
            </a:r>
            <a:r>
              <a:rPr sz="2200" dirty="0">
                <a:solidFill>
                  <a:schemeClr val="tx1"/>
                </a:solidFill>
                <a:latin typeface="楷体" panose="02010609060101010101" charset="-122"/>
                <a:ea typeface="楷体" panose="02010609060101010101" charset="-122"/>
                <a:cs typeface="楷体" panose="02010609060101010101" charset="-122"/>
              </a:rPr>
              <a:t>用流程图描述算法是用程序框图来描述算法的一种表示方法。使用流程图描述算法，让人感到算法的流程描述</a:t>
            </a:r>
            <a:r>
              <a:rPr sz="2200" dirty="0">
                <a:solidFill>
                  <a:srgbClr val="FF0000"/>
                </a:solidFill>
                <a:latin typeface="楷体" panose="02010609060101010101" charset="-122"/>
                <a:ea typeface="楷体" panose="02010609060101010101" charset="-122"/>
                <a:cs typeface="楷体" panose="02010609060101010101" charset="-122"/>
              </a:rPr>
              <a:t>清晰简洁</a:t>
            </a:r>
            <a:r>
              <a:rPr sz="2200" dirty="0">
                <a:solidFill>
                  <a:schemeClr val="tx1"/>
                </a:solidFill>
                <a:latin typeface="楷体" panose="02010609060101010101" charset="-122"/>
                <a:ea typeface="楷体" panose="02010609060101010101" charset="-122"/>
                <a:cs typeface="楷体" panose="02010609060101010101" charset="-122"/>
              </a:rPr>
              <a:t>。流程图的基本图形及其功能如下表所示。</a:t>
            </a:r>
            <a:endParaRPr sz="2200" dirty="0">
              <a:solidFill>
                <a:schemeClr val="tx1"/>
              </a:solidFill>
              <a:latin typeface="楷体" panose="02010609060101010101" charset="-122"/>
              <a:ea typeface="楷体" panose="02010609060101010101" charset="-122"/>
              <a:cs typeface="楷体" panose="02010609060101010101" charset="-122"/>
            </a:endParaRPr>
          </a:p>
        </p:txBody>
      </p:sp>
      <p:grpSp>
        <p:nvGrpSpPr>
          <p:cNvPr id="6" name="组合 5"/>
          <p:cNvGrpSpPr/>
          <p:nvPr/>
        </p:nvGrpSpPr>
        <p:grpSpPr>
          <a:xfrm>
            <a:off x="1320165" y="3582035"/>
            <a:ext cx="527050" cy="1732915"/>
            <a:chOff x="2316" y="5798"/>
            <a:chExt cx="830" cy="2729"/>
          </a:xfrm>
        </p:grpSpPr>
        <p:sp>
          <p:nvSpPr>
            <p:cNvPr id="5" name="流程图: 终止 1056"/>
            <p:cNvSpPr>
              <a:spLocks noChangeArrowheads="1"/>
            </p:cNvSpPr>
            <p:nvPr/>
          </p:nvSpPr>
          <p:spPr bwMode="auto">
            <a:xfrm>
              <a:off x="2409" y="5798"/>
              <a:ext cx="700" cy="250"/>
            </a:xfrm>
            <a:prstGeom prst="flowChartTerminator">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 name="流程图: 数据 1055"/>
            <p:cNvSpPr>
              <a:spLocks noChangeArrowheads="1"/>
            </p:cNvSpPr>
            <p:nvPr/>
          </p:nvSpPr>
          <p:spPr bwMode="auto">
            <a:xfrm>
              <a:off x="2316" y="6268"/>
              <a:ext cx="825" cy="250"/>
            </a:xfrm>
            <a:prstGeom prst="flowChartInputOutput">
              <a:avLst/>
            </a:prstGeom>
            <a:solidFill>
              <a:schemeClr val="bg1"/>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4" name="流程图: 过程 1054"/>
            <p:cNvSpPr>
              <a:spLocks noChangeArrowheads="1"/>
            </p:cNvSpPr>
            <p:nvPr/>
          </p:nvSpPr>
          <p:spPr bwMode="auto">
            <a:xfrm>
              <a:off x="2316" y="6773"/>
              <a:ext cx="793" cy="263"/>
            </a:xfrm>
            <a:prstGeom prst="flowChartProcess">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5" name="流程图: 决策 1053"/>
            <p:cNvSpPr>
              <a:spLocks noChangeArrowheads="1"/>
            </p:cNvSpPr>
            <p:nvPr/>
          </p:nvSpPr>
          <p:spPr bwMode="auto">
            <a:xfrm>
              <a:off x="2344" y="7285"/>
              <a:ext cx="802" cy="312"/>
            </a:xfrm>
            <a:prstGeom prst="flowChartDecision">
              <a:avLst/>
            </a:prstGeom>
            <a:solidFill>
              <a:schemeClr val="bg1"/>
            </a:solidFill>
            <a:ln w="9525">
              <a:solidFill>
                <a:srgbClr val="0000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cxnSp>
          <p:nvCxnSpPr>
            <p:cNvPr id="46" name="直接箭头连接符 1052"/>
            <p:cNvCxnSpPr>
              <a:cxnSpLocks noChangeShapeType="1"/>
            </p:cNvCxnSpPr>
            <p:nvPr/>
          </p:nvCxnSpPr>
          <p:spPr bwMode="auto">
            <a:xfrm>
              <a:off x="2439" y="7935"/>
              <a:ext cx="630" cy="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sp>
          <p:nvSpPr>
            <p:cNvPr id="47" name="流程图: 联系 1051"/>
            <p:cNvSpPr>
              <a:spLocks noChangeArrowheads="1"/>
            </p:cNvSpPr>
            <p:nvPr/>
          </p:nvSpPr>
          <p:spPr bwMode="auto">
            <a:xfrm>
              <a:off x="2654" y="8385"/>
              <a:ext cx="142" cy="142"/>
            </a:xfrm>
            <a:prstGeom prst="flowChartConnector">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pic>
        <p:nvPicPr>
          <p:cNvPr id="12" name="图片 11"/>
          <p:cNvPicPr>
            <a:picLocks noChangeAspect="1"/>
          </p:cNvPicPr>
          <p:nvPr>
            <p:custDataLst>
              <p:tags r:id="rId4"/>
            </p:custDataLst>
          </p:nvPr>
        </p:nvPicPr>
        <p:blipFill>
          <a:blip r:embed="rId5"/>
          <a:stretch>
            <a:fillRect/>
          </a:stretch>
        </p:blipFill>
        <p:spPr>
          <a:xfrm>
            <a:off x="7643495" y="2727960"/>
            <a:ext cx="4105910" cy="39287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39"/>
</p:tagLst>
</file>

<file path=ppt/tags/tag10.xml><?xml version="1.0" encoding="utf-8"?>
<p:tagLst xmlns:p="http://schemas.openxmlformats.org/presentationml/2006/main">
  <p:tag name="AS_UNIQUEID" val="49"/>
</p:tagLst>
</file>

<file path=ppt/tags/tag100.xml><?xml version="1.0" encoding="utf-8"?>
<p:tagLst xmlns:p="http://schemas.openxmlformats.org/presentationml/2006/main">
  <p:tag name="AS_UNIQUEID" val="98"/>
</p:tagLst>
</file>

<file path=ppt/tags/tag101.xml><?xml version="1.0" encoding="utf-8"?>
<p:tagLst xmlns:p="http://schemas.openxmlformats.org/presentationml/2006/main">
  <p:tag name="AS_UNIQUEID" val="99"/>
</p:tagLst>
</file>

<file path=ppt/tags/tag102.xml><?xml version="1.0" encoding="utf-8"?>
<p:tagLst xmlns:p="http://schemas.openxmlformats.org/presentationml/2006/main">
  <p:tag name="AS_UNIQUEID" val="100"/>
</p:tagLst>
</file>

<file path=ppt/tags/tag103.xml><?xml version="1.0" encoding="utf-8"?>
<p:tagLst xmlns:p="http://schemas.openxmlformats.org/presentationml/2006/main">
  <p:tag name="AS_UNIQUEID" val="101"/>
</p:tagLst>
</file>

<file path=ppt/tags/tag104.xml><?xml version="1.0" encoding="utf-8"?>
<p:tagLst xmlns:p="http://schemas.openxmlformats.org/presentationml/2006/main">
  <p:tag name="AS_UNIQUEID" val="102"/>
</p:tagLst>
</file>

<file path=ppt/tags/tag105.xml><?xml version="1.0" encoding="utf-8"?>
<p:tagLst xmlns:p="http://schemas.openxmlformats.org/presentationml/2006/main">
  <p:tag name="AS_UNIQUEID" val="104"/>
</p:tagLst>
</file>

<file path=ppt/tags/tag106.xml><?xml version="1.0" encoding="utf-8"?>
<p:tagLst xmlns:p="http://schemas.openxmlformats.org/presentationml/2006/main">
  <p:tag name="AS_UNIQUEID" val="105"/>
</p:tagLst>
</file>

<file path=ppt/tags/tag107.xml><?xml version="1.0" encoding="utf-8"?>
<p:tagLst xmlns:p="http://schemas.openxmlformats.org/presentationml/2006/main">
  <p:tag name="AS_UNIQUEID" val="106"/>
</p:tagLst>
</file>

<file path=ppt/tags/tag108.xml><?xml version="1.0" encoding="utf-8"?>
<p:tagLst xmlns:p="http://schemas.openxmlformats.org/presentationml/2006/main">
  <p:tag name="AS_UNIQUEID" val="107"/>
</p:tagLst>
</file>

<file path=ppt/tags/tag109.xml><?xml version="1.0" encoding="utf-8"?>
<p:tagLst xmlns:p="http://schemas.openxmlformats.org/presentationml/2006/main">
  <p:tag name="AS_OS" val="Unix 3.10 unknown"/>
  <p:tag name="AS_RELEASE_DATE" val="2020.11.30"/>
  <p:tag name="AS_TITLE" val="Aspose.Slides for Java"/>
  <p:tag name="AS_VERSION" val="20.11"/>
  <p:tag name="COMMONDATA" val="eyJoZGlkIjoiMDM4M2UwMmMwNjVmMmRkMDBhM2IzYjdkN2VhNGJlZDEifQ=="/>
  <p:tag name="KSO_WPP_MARK_KEY" val="8bfaabba-a726-4374-915c-12c246251178"/>
</p:tagLst>
</file>

<file path=ppt/tags/tag11.xml><?xml version="1.0" encoding="utf-8"?>
<p:tagLst xmlns:p="http://schemas.openxmlformats.org/presentationml/2006/main">
  <p:tag name="AS_UNIQUEID" val="50"/>
</p:tagLst>
</file>

<file path=ppt/tags/tag12.xml><?xml version="1.0" encoding="utf-8"?>
<p:tagLst xmlns:p="http://schemas.openxmlformats.org/presentationml/2006/main">
  <p:tag name="AS_UNIQUEID" val="51"/>
</p:tagLst>
</file>

<file path=ppt/tags/tag13.xml><?xml version="1.0" encoding="utf-8"?>
<p:tagLst xmlns:p="http://schemas.openxmlformats.org/presentationml/2006/main">
  <p:tag name="AS_UNIQUEID" val="52"/>
</p:tagLst>
</file>

<file path=ppt/tags/tag14.xml><?xml version="1.0" encoding="utf-8"?>
<p:tagLst xmlns:p="http://schemas.openxmlformats.org/presentationml/2006/main">
  <p:tag name="AS_UNIQUEID" val="53"/>
</p:tagLst>
</file>

<file path=ppt/tags/tag15.xml><?xml version="1.0" encoding="utf-8"?>
<p:tagLst xmlns:p="http://schemas.openxmlformats.org/presentationml/2006/main">
  <p:tag name="AS_UNIQUEID" val="55"/>
</p:tagLst>
</file>

<file path=ppt/tags/tag16.xml><?xml version="1.0" encoding="utf-8"?>
<p:tagLst xmlns:p="http://schemas.openxmlformats.org/presentationml/2006/main">
  <p:tag name="AS_UNIQUEID" val="56"/>
</p:tagLst>
</file>

<file path=ppt/tags/tag17.xml><?xml version="1.0" encoding="utf-8"?>
<p:tagLst xmlns:p="http://schemas.openxmlformats.org/presentationml/2006/main">
  <p:tag name="AS_UNIQUEID" val="57"/>
</p:tagLst>
</file>

<file path=ppt/tags/tag18.xml><?xml version="1.0" encoding="utf-8"?>
<p:tagLst xmlns:p="http://schemas.openxmlformats.org/presentationml/2006/main">
  <p:tag name="AS_UNIQUEID" val="58"/>
</p:tagLst>
</file>

<file path=ppt/tags/tag19.xml><?xml version="1.0" encoding="utf-8"?>
<p:tagLst xmlns:p="http://schemas.openxmlformats.org/presentationml/2006/main">
  <p:tag name="AS_UNIQUEID" val="60"/>
</p:tagLst>
</file>

<file path=ppt/tags/tag2.xml><?xml version="1.0" encoding="utf-8"?>
<p:tagLst xmlns:p="http://schemas.openxmlformats.org/presentationml/2006/main">
  <p:tag name="AS_UNIQUEID" val="40"/>
</p:tagLst>
</file>

<file path=ppt/tags/tag20.xml><?xml version="1.0" encoding="utf-8"?>
<p:tagLst xmlns:p="http://schemas.openxmlformats.org/presentationml/2006/main">
  <p:tag name="AS_UNIQUEID" val="61"/>
</p:tagLst>
</file>

<file path=ppt/tags/tag21.xml><?xml version="1.0" encoding="utf-8"?>
<p:tagLst xmlns:p="http://schemas.openxmlformats.org/presentationml/2006/main">
  <p:tag name="AS_UNIQUEID" val="62"/>
</p:tagLst>
</file>

<file path=ppt/tags/tag22.xml><?xml version="1.0" encoding="utf-8"?>
<p:tagLst xmlns:p="http://schemas.openxmlformats.org/presentationml/2006/main">
  <p:tag name="AS_UNIQUEID" val="64"/>
</p:tagLst>
</file>

<file path=ppt/tags/tag23.xml><?xml version="1.0" encoding="utf-8"?>
<p:tagLst xmlns:p="http://schemas.openxmlformats.org/presentationml/2006/main">
  <p:tag name="AS_UNIQUEID" val="65"/>
</p:tagLst>
</file>

<file path=ppt/tags/tag24.xml><?xml version="1.0" encoding="utf-8"?>
<p:tagLst xmlns:p="http://schemas.openxmlformats.org/presentationml/2006/main">
  <p:tag name="AS_UNIQUEID" val="66"/>
</p:tagLst>
</file>

<file path=ppt/tags/tag25.xml><?xml version="1.0" encoding="utf-8"?>
<p:tagLst xmlns:p="http://schemas.openxmlformats.org/presentationml/2006/main">
  <p:tag name="AS_UNIQUEID" val="67"/>
</p:tagLst>
</file>

<file path=ppt/tags/tag26.xml><?xml version="1.0" encoding="utf-8"?>
<p:tagLst xmlns:p="http://schemas.openxmlformats.org/presentationml/2006/main">
  <p:tag name="AS_UNIQUEID" val="68"/>
</p:tagLst>
</file>

<file path=ppt/tags/tag27.xml><?xml version="1.0" encoding="utf-8"?>
<p:tagLst xmlns:p="http://schemas.openxmlformats.org/presentationml/2006/main">
  <p:tag name="AS_UNIQUEID" val="69"/>
</p:tagLst>
</file>

<file path=ppt/tags/tag28.xml><?xml version="1.0" encoding="utf-8"?>
<p:tagLst xmlns:p="http://schemas.openxmlformats.org/presentationml/2006/main">
  <p:tag name="AS_UNIQUEID" val="71"/>
</p:tagLst>
</file>

<file path=ppt/tags/tag29.xml><?xml version="1.0" encoding="utf-8"?>
<p:tagLst xmlns:p="http://schemas.openxmlformats.org/presentationml/2006/main">
  <p:tag name="AS_UNIQUEID" val="72"/>
</p:tagLst>
</file>

<file path=ppt/tags/tag3.xml><?xml version="1.0" encoding="utf-8"?>
<p:tagLst xmlns:p="http://schemas.openxmlformats.org/presentationml/2006/main">
  <p:tag name="AS_UNIQUEID" val="41"/>
</p:tagLst>
</file>

<file path=ppt/tags/tag30.xml><?xml version="1.0" encoding="utf-8"?>
<p:tagLst xmlns:p="http://schemas.openxmlformats.org/presentationml/2006/main">
  <p:tag name="AS_UNIQUEID" val="73"/>
</p:tagLst>
</file>

<file path=ppt/tags/tag31.xml><?xml version="1.0" encoding="utf-8"?>
<p:tagLst xmlns:p="http://schemas.openxmlformats.org/presentationml/2006/main">
  <p:tag name="AS_UNIQUEID" val="74"/>
</p:tagLst>
</file>

<file path=ppt/tags/tag32.xml><?xml version="1.0" encoding="utf-8"?>
<p:tagLst xmlns:p="http://schemas.openxmlformats.org/presentationml/2006/main">
  <p:tag name="AS_UNIQUEID" val="75"/>
</p:tagLst>
</file>

<file path=ppt/tags/tag33.xml><?xml version="1.0" encoding="utf-8"?>
<p:tagLst xmlns:p="http://schemas.openxmlformats.org/presentationml/2006/main">
  <p:tag name="AS_UNIQUEID" val="76"/>
</p:tagLst>
</file>

<file path=ppt/tags/tag34.xml><?xml version="1.0" encoding="utf-8"?>
<p:tagLst xmlns:p="http://schemas.openxmlformats.org/presentationml/2006/main">
  <p:tag name="AS_UNIQUEID" val="78"/>
</p:tagLst>
</file>

<file path=ppt/tags/tag35.xml><?xml version="1.0" encoding="utf-8"?>
<p:tagLst xmlns:p="http://schemas.openxmlformats.org/presentationml/2006/main">
  <p:tag name="AS_UNIQUEID" val="79"/>
</p:tagLst>
</file>

<file path=ppt/tags/tag36.xml><?xml version="1.0" encoding="utf-8"?>
<p:tagLst xmlns:p="http://schemas.openxmlformats.org/presentationml/2006/main">
  <p:tag name="AS_UNIQUEID" val="80"/>
</p:tagLst>
</file>

<file path=ppt/tags/tag37.xml><?xml version="1.0" encoding="utf-8"?>
<p:tagLst xmlns:p="http://schemas.openxmlformats.org/presentationml/2006/main">
  <p:tag name="AS_UNIQUEID" val="81"/>
</p:tagLst>
</file>

<file path=ppt/tags/tag38.xml><?xml version="1.0" encoding="utf-8"?>
<p:tagLst xmlns:p="http://schemas.openxmlformats.org/presentationml/2006/main">
  <p:tag name="AS_UNIQUEID" val="82"/>
</p:tagLst>
</file>

<file path=ppt/tags/tag39.xml><?xml version="1.0" encoding="utf-8"?>
<p:tagLst xmlns:p="http://schemas.openxmlformats.org/presentationml/2006/main">
  <p:tag name="AS_UNIQUEID" val="84"/>
</p:tagLst>
</file>

<file path=ppt/tags/tag4.xml><?xml version="1.0" encoding="utf-8"?>
<p:tagLst xmlns:p="http://schemas.openxmlformats.org/presentationml/2006/main">
  <p:tag name="AS_UNIQUEID" val="42"/>
</p:tagLst>
</file>

<file path=ppt/tags/tag40.xml><?xml version="1.0" encoding="utf-8"?>
<p:tagLst xmlns:p="http://schemas.openxmlformats.org/presentationml/2006/main">
  <p:tag name="AS_UNIQUEID" val="85"/>
</p:tagLst>
</file>

<file path=ppt/tags/tag41.xml><?xml version="1.0" encoding="utf-8"?>
<p:tagLst xmlns:p="http://schemas.openxmlformats.org/presentationml/2006/main">
  <p:tag name="AS_UNIQUEID" val="86"/>
</p:tagLst>
</file>

<file path=ppt/tags/tag42.xml><?xml version="1.0" encoding="utf-8"?>
<p:tagLst xmlns:p="http://schemas.openxmlformats.org/presentationml/2006/main">
  <p:tag name="AS_UNIQUEID" val="87"/>
</p:tagLst>
</file>

<file path=ppt/tags/tag43.xml><?xml version="1.0" encoding="utf-8"?>
<p:tagLst xmlns:p="http://schemas.openxmlformats.org/presentationml/2006/main">
  <p:tag name="AS_UNIQUEID" val="88"/>
</p:tagLst>
</file>

<file path=ppt/tags/tag44.xml><?xml version="1.0" encoding="utf-8"?>
<p:tagLst xmlns:p="http://schemas.openxmlformats.org/presentationml/2006/main">
  <p:tag name="AS_UNIQUEID" val="90"/>
</p:tagLst>
</file>

<file path=ppt/tags/tag45.xml><?xml version="1.0" encoding="utf-8"?>
<p:tagLst xmlns:p="http://schemas.openxmlformats.org/presentationml/2006/main">
  <p:tag name="AS_UNIQUEID" val="91"/>
</p:tagLst>
</file>

<file path=ppt/tags/tag46.xml><?xml version="1.0" encoding="utf-8"?>
<p:tagLst xmlns:p="http://schemas.openxmlformats.org/presentationml/2006/main">
  <p:tag name="AS_UNIQUEID" val="92"/>
</p:tagLst>
</file>

<file path=ppt/tags/tag47.xml><?xml version="1.0" encoding="utf-8"?>
<p:tagLst xmlns:p="http://schemas.openxmlformats.org/presentationml/2006/main">
  <p:tag name="AS_UNIQUEID" val="93"/>
</p:tagLst>
</file>

<file path=ppt/tags/tag48.xml><?xml version="1.0" encoding="utf-8"?>
<p:tagLst xmlns:p="http://schemas.openxmlformats.org/presentationml/2006/main">
  <p:tag name="AS_UNIQUEID" val="94"/>
</p:tagLst>
</file>

<file path=ppt/tags/tag49.xml><?xml version="1.0" encoding="utf-8"?>
<p:tagLst xmlns:p="http://schemas.openxmlformats.org/presentationml/2006/main">
  <p:tag name="AS_UNIQUEID" val="95"/>
</p:tagLst>
</file>

<file path=ppt/tags/tag5.xml><?xml version="1.0" encoding="utf-8"?>
<p:tagLst xmlns:p="http://schemas.openxmlformats.org/presentationml/2006/main">
  <p:tag name="AS_UNIQUEID" val="43"/>
</p:tagLst>
</file>

<file path=ppt/tags/tag50.xml><?xml version="1.0" encoding="utf-8"?>
<p:tagLst xmlns:p="http://schemas.openxmlformats.org/presentationml/2006/main">
  <p:tag name="AS_UNIQUEID" val="113"/>
</p:tagLst>
</file>

<file path=ppt/tags/tag51.xml><?xml version="1.0" encoding="utf-8"?>
<p:tagLst xmlns:p="http://schemas.openxmlformats.org/presentationml/2006/main">
  <p:tag name="AS_UNIQUEID" val="118"/>
</p:tagLst>
</file>

<file path=ppt/tags/tag52.xml><?xml version="1.0" encoding="utf-8"?>
<p:tagLst xmlns:p="http://schemas.openxmlformats.org/presentationml/2006/main">
  <p:tag name="AS_UNIQUEID" val="572"/>
</p:tagLst>
</file>

<file path=ppt/tags/tag53.xml><?xml version="1.0" encoding="utf-8"?>
<p:tagLst xmlns:p="http://schemas.openxmlformats.org/presentationml/2006/main">
  <p:tag name="AS_UNIQUEID" val="118"/>
</p:tagLst>
</file>

<file path=ppt/tags/tag54.xml><?xml version="1.0" encoding="utf-8"?>
<p:tagLst xmlns:p="http://schemas.openxmlformats.org/presentationml/2006/main">
  <p:tag name="AS_UNIQUEID" val="0"/>
</p:tagLst>
</file>

<file path=ppt/tags/tag55.xml><?xml version="1.0" encoding="utf-8"?>
<p:tagLst xmlns:p="http://schemas.openxmlformats.org/presentationml/2006/main">
  <p:tag name="AS_UNIQUEID" val="124"/>
</p:tagLst>
</file>

<file path=ppt/tags/tag56.xml><?xml version="1.0" encoding="utf-8"?>
<p:tagLst xmlns:p="http://schemas.openxmlformats.org/presentationml/2006/main">
  <p:tag name="AS_UNIQUEID" val="118"/>
</p:tagLst>
</file>

<file path=ppt/tags/tag57.xml><?xml version="1.0" encoding="utf-8"?>
<p:tagLst xmlns:p="http://schemas.openxmlformats.org/presentationml/2006/main">
  <p:tag name="AS_UNIQUEID" val="124"/>
</p:tagLst>
</file>

<file path=ppt/tags/tag58.xml><?xml version="1.0" encoding="utf-8"?>
<p:tagLst xmlns:p="http://schemas.openxmlformats.org/presentationml/2006/main">
  <p:tag name="AS_UNIQUEID" val="118"/>
</p:tagLst>
</file>

<file path=ppt/tags/tag59.xml><?xml version="1.0" encoding="utf-8"?>
<p:tagLst xmlns:p="http://schemas.openxmlformats.org/presentationml/2006/main">
  <p:tag name="AS_UNIQUEID" val="124"/>
</p:tagLst>
</file>

<file path=ppt/tags/tag6.xml><?xml version="1.0" encoding="utf-8"?>
<p:tagLst xmlns:p="http://schemas.openxmlformats.org/presentationml/2006/main">
  <p:tag name="AS_UNIQUEID" val="44"/>
</p:tagLst>
</file>

<file path=ppt/tags/tag60.xml><?xml version="1.0" encoding="utf-8"?>
<p:tagLst xmlns:p="http://schemas.openxmlformats.org/presentationml/2006/main">
  <p:tag name="AS_UNIQUEID" val="118"/>
</p:tagLst>
</file>

<file path=ppt/tags/tag61.xml><?xml version="1.0" encoding="utf-8"?>
<p:tagLst xmlns:p="http://schemas.openxmlformats.org/presentationml/2006/main">
  <p:tag name="AS_UNIQUEID" val="124"/>
</p:tagLst>
</file>

<file path=ppt/tags/tag62.xml><?xml version="1.0" encoding="utf-8"?>
<p:tagLst xmlns:p="http://schemas.openxmlformats.org/presentationml/2006/main">
  <p:tag name="AS_UNIQUEID" val="118"/>
</p:tagLst>
</file>

<file path=ppt/tags/tag63.xml><?xml version="1.0" encoding="utf-8"?>
<p:tagLst xmlns:p="http://schemas.openxmlformats.org/presentationml/2006/main">
  <p:tag name="AS_UNIQUEID" val="124"/>
</p:tagLst>
</file>

<file path=ppt/tags/tag64.xml><?xml version="1.0" encoding="utf-8"?>
<p:tagLst xmlns:p="http://schemas.openxmlformats.org/presentationml/2006/main">
  <p:tag name="AS_UNIQUEID" val="118"/>
</p:tagLst>
</file>

<file path=ppt/tags/tag65.xml><?xml version="1.0" encoding="utf-8"?>
<p:tagLst xmlns:p="http://schemas.openxmlformats.org/presentationml/2006/main">
  <p:tag name="MH" val="20201013192445"/>
  <p:tag name="MH_LIBRARY" val="GRAPHIC"/>
  <p:tag name="MH_TYPE" val="SubTitle"/>
  <p:tag name="MH_ORDER" val="1"/>
</p:tagLst>
</file>

<file path=ppt/tags/tag66.xml><?xml version="1.0" encoding="utf-8"?>
<p:tagLst xmlns:p="http://schemas.openxmlformats.org/presentationml/2006/main">
  <p:tag name="MH" val="20201013192445"/>
  <p:tag name="MH_LIBRARY" val="GRAPHIC"/>
  <p:tag name="MH_TYPE" val="SubTitle"/>
  <p:tag name="MH_ORDER" val="2"/>
</p:tagLst>
</file>

<file path=ppt/tags/tag67.xml><?xml version="1.0" encoding="utf-8"?>
<p:tagLst xmlns:p="http://schemas.openxmlformats.org/presentationml/2006/main">
  <p:tag name="AS_UNIQUEID" val="124"/>
</p:tagLst>
</file>

<file path=ppt/tags/tag68.xml><?xml version="1.0" encoding="utf-8"?>
<p:tagLst xmlns:p="http://schemas.openxmlformats.org/presentationml/2006/main">
  <p:tag name="AS_UNIQUEID" val="118"/>
</p:tagLst>
</file>

<file path=ppt/tags/tag69.xml><?xml version="1.0" encoding="utf-8"?>
<p:tagLst xmlns:p="http://schemas.openxmlformats.org/presentationml/2006/main">
  <p:tag name="AS_UNIQUEID" val="662"/>
</p:tagLst>
</file>

<file path=ppt/tags/tag7.xml><?xml version="1.0" encoding="utf-8"?>
<p:tagLst xmlns:p="http://schemas.openxmlformats.org/presentationml/2006/main">
  <p:tag name="AS_UNIQUEID" val="46"/>
</p:tagLst>
</file>

<file path=ppt/tags/tag70.xml><?xml version="1.0" encoding="utf-8"?>
<p:tagLst xmlns:p="http://schemas.openxmlformats.org/presentationml/2006/main">
  <p:tag name="AS_UNIQUEID" val="124"/>
</p:tagLst>
</file>

<file path=ppt/tags/tag71.xml><?xml version="1.0" encoding="utf-8"?>
<p:tagLst xmlns:p="http://schemas.openxmlformats.org/presentationml/2006/main">
  <p:tag name="AS_UNIQUEID" val="118"/>
</p:tagLst>
</file>

<file path=ppt/tags/tag72.xml><?xml version="1.0" encoding="utf-8"?>
<p:tagLst xmlns:p="http://schemas.openxmlformats.org/presentationml/2006/main">
  <p:tag name="MH" val="20201014072920"/>
  <p:tag name="MH_LIBRARY" val="GRAPHIC"/>
  <p:tag name="MH_TYPE" val="Desc"/>
  <p:tag name="MH_ORDER" val="1"/>
</p:tagLst>
</file>

<file path=ppt/tags/tag73.xml><?xml version="1.0" encoding="utf-8"?>
<p:tagLst xmlns:p="http://schemas.openxmlformats.org/presentationml/2006/main">
  <p:tag name="MH" val="20201014072920"/>
  <p:tag name="MH_LIBRARY" val="GRAPHIC"/>
  <p:tag name="MH_TYPE" val="SubTitle"/>
  <p:tag name="MH_ORDER" val="1"/>
</p:tagLst>
</file>

<file path=ppt/tags/tag74.xml><?xml version="1.0" encoding="utf-8"?>
<p:tagLst xmlns:p="http://schemas.openxmlformats.org/presentationml/2006/main">
  <p:tag name="AS_UNIQUEID" val="709"/>
</p:tagLst>
</file>

<file path=ppt/tags/tag75.xml><?xml version="1.0" encoding="utf-8"?>
<p:tagLst xmlns:p="http://schemas.openxmlformats.org/presentationml/2006/main">
  <p:tag name="AS_UNIQUEID" val="710"/>
</p:tagLst>
</file>

<file path=ppt/tags/tag76.xml><?xml version="1.0" encoding="utf-8"?>
<p:tagLst xmlns:p="http://schemas.openxmlformats.org/presentationml/2006/main">
  <p:tag name="AS_UNIQUEID" val="124"/>
</p:tagLst>
</file>

<file path=ppt/tags/tag77.xml><?xml version="1.0" encoding="utf-8"?>
<p:tagLst xmlns:p="http://schemas.openxmlformats.org/presentationml/2006/main">
  <p:tag name="AS_UNIQUEID" val="118"/>
</p:tagLst>
</file>

<file path=ppt/tags/tag78.xml><?xml version="1.0" encoding="utf-8"?>
<p:tagLst xmlns:p="http://schemas.openxmlformats.org/presentationml/2006/main">
  <p:tag name="AS_UNIQUEID" val="796"/>
</p:tagLst>
</file>

<file path=ppt/tags/tag79.xml><?xml version="1.0" encoding="utf-8"?>
<p:tagLst xmlns:p="http://schemas.openxmlformats.org/presentationml/2006/main">
  <p:tag name="AS_UNIQUEID" val="797"/>
</p:tagLst>
</file>

<file path=ppt/tags/tag8.xml><?xml version="1.0" encoding="utf-8"?>
<p:tagLst xmlns:p="http://schemas.openxmlformats.org/presentationml/2006/main">
  <p:tag name="AS_UNIQUEID" val="47"/>
</p:tagLst>
</file>

<file path=ppt/tags/tag80.xml><?xml version="1.0" encoding="utf-8"?>
<p:tagLst xmlns:p="http://schemas.openxmlformats.org/presentationml/2006/main">
  <p:tag name="AS_UNIQUEID" val="798"/>
</p:tagLst>
</file>

<file path=ppt/tags/tag81.xml><?xml version="1.0" encoding="utf-8"?>
<p:tagLst xmlns:p="http://schemas.openxmlformats.org/presentationml/2006/main">
  <p:tag name="AS_UNIQUEID" val="799"/>
</p:tagLst>
</file>

<file path=ppt/tags/tag82.xml><?xml version="1.0" encoding="utf-8"?>
<p:tagLst xmlns:p="http://schemas.openxmlformats.org/presentationml/2006/main">
  <p:tag name="AS_UNIQUEID" val="800"/>
</p:tagLst>
</file>

<file path=ppt/tags/tag83.xml><?xml version="1.0" encoding="utf-8"?>
<p:tagLst xmlns:p="http://schemas.openxmlformats.org/presentationml/2006/main">
  <p:tag name="AS_UNIQUEID" val="801"/>
</p:tagLst>
</file>

<file path=ppt/tags/tag84.xml><?xml version="1.0" encoding="utf-8"?>
<p:tagLst xmlns:p="http://schemas.openxmlformats.org/presentationml/2006/main">
  <p:tag name="AS_UNIQUEID" val="802"/>
</p:tagLst>
</file>

<file path=ppt/tags/tag85.xml><?xml version="1.0" encoding="utf-8"?>
<p:tagLst xmlns:p="http://schemas.openxmlformats.org/presentationml/2006/main">
  <p:tag name="AS_UNIQUEID" val="124"/>
</p:tagLst>
</file>

<file path=ppt/tags/tag86.xml><?xml version="1.0" encoding="utf-8"?>
<p:tagLst xmlns:p="http://schemas.openxmlformats.org/presentationml/2006/main">
  <p:tag name="AS_UNIQUEID" val="118"/>
</p:tagLst>
</file>

<file path=ppt/tags/tag87.xml><?xml version="1.0" encoding="utf-8"?>
<p:tagLst xmlns:p="http://schemas.openxmlformats.org/presentationml/2006/main">
  <p:tag name="AS_UNIQUEID" val="803"/>
</p:tagLst>
</file>

<file path=ppt/tags/tag88.xml><?xml version="1.0" encoding="utf-8"?>
<p:tagLst xmlns:p="http://schemas.openxmlformats.org/presentationml/2006/main">
  <p:tag name="AS_UNIQUEID" val="804"/>
</p:tagLst>
</file>

<file path=ppt/tags/tag89.xml><?xml version="1.0" encoding="utf-8"?>
<p:tagLst xmlns:p="http://schemas.openxmlformats.org/presentationml/2006/main">
  <p:tag name="AS_UNIQUEID" val="805"/>
</p:tagLst>
</file>

<file path=ppt/tags/tag9.xml><?xml version="1.0" encoding="utf-8"?>
<p:tagLst xmlns:p="http://schemas.openxmlformats.org/presentationml/2006/main">
  <p:tag name="AS_UNIQUEID" val="48"/>
</p:tagLst>
</file>

<file path=ppt/tags/tag90.xml><?xml version="1.0" encoding="utf-8"?>
<p:tagLst xmlns:p="http://schemas.openxmlformats.org/presentationml/2006/main">
  <p:tag name="AS_UNIQUEID" val="124"/>
</p:tagLst>
</file>

<file path=ppt/tags/tag91.xml><?xml version="1.0" encoding="utf-8"?>
<p:tagLst xmlns:p="http://schemas.openxmlformats.org/presentationml/2006/main">
  <p:tag name="AS_UNIQUEID" val="118"/>
</p:tagLst>
</file>

<file path=ppt/tags/tag92.xml><?xml version="1.0" encoding="utf-8"?>
<p:tagLst xmlns:p="http://schemas.openxmlformats.org/presentationml/2006/main">
  <p:tag name="AS_UNIQUEID" val="803"/>
</p:tagLst>
</file>

<file path=ppt/tags/tag93.xml><?xml version="1.0" encoding="utf-8"?>
<p:tagLst xmlns:p="http://schemas.openxmlformats.org/presentationml/2006/main">
  <p:tag name="AS_UNIQUEID" val="804"/>
</p:tagLst>
</file>

<file path=ppt/tags/tag94.xml><?xml version="1.0" encoding="utf-8"?>
<p:tagLst xmlns:p="http://schemas.openxmlformats.org/presentationml/2006/main">
  <p:tag name="AS_UNIQUEID" val="805"/>
</p:tagLst>
</file>

<file path=ppt/tags/tag95.xml><?xml version="1.0" encoding="utf-8"?>
<p:tagLst xmlns:p="http://schemas.openxmlformats.org/presentationml/2006/main">
  <p:tag name="AS_UNIQUEID" val="22"/>
</p:tagLst>
</file>

<file path=ppt/tags/tag96.xml><?xml version="1.0" encoding="utf-8"?>
<p:tagLst xmlns:p="http://schemas.openxmlformats.org/presentationml/2006/main">
  <p:tag name="MH" val="20201018102327"/>
  <p:tag name="MH_LIBRARY" val="GRAPHIC"/>
  <p:tag name="MH_TYPE" val="Text"/>
  <p:tag name="MH_ORDER" val="1"/>
</p:tagLst>
</file>

<file path=ppt/tags/tag97.xml><?xml version="1.0" encoding="utf-8"?>
<p:tagLst xmlns:p="http://schemas.openxmlformats.org/presentationml/2006/main">
  <p:tag name="MH" val="20201018102327"/>
  <p:tag name="MH_LIBRARY" val="GRAPHIC"/>
  <p:tag name="MH_TYPE" val="Text"/>
  <p:tag name="MH_ORDER" val="3"/>
</p:tagLst>
</file>

<file path=ppt/tags/tag98.xml><?xml version="1.0" encoding="utf-8"?>
<p:tagLst xmlns:p="http://schemas.openxmlformats.org/presentationml/2006/main">
  <p:tag name="MH" val="20201018102327"/>
  <p:tag name="MH_LIBRARY" val="GRAPHIC"/>
  <p:tag name="MH_TYPE" val="Text"/>
  <p:tag name="MH_ORDER" val="4"/>
</p:tagLst>
</file>

<file path=ppt/tags/tag99.xml><?xml version="1.0" encoding="utf-8"?>
<p:tagLst xmlns:p="http://schemas.openxmlformats.org/presentationml/2006/main">
  <p:tag name="AS_UNIQUEID" val="97"/>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2441</Words>
  <Application>WPS 演示</Application>
  <PresentationFormat>自定义</PresentationFormat>
  <Paragraphs>273</Paragraphs>
  <Slides>15</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15</vt:i4>
      </vt:variant>
    </vt:vector>
  </HeadingPairs>
  <TitlesOfParts>
    <vt:vector size="30" baseType="lpstr">
      <vt:lpstr>Arial</vt:lpstr>
      <vt:lpstr>宋体</vt:lpstr>
      <vt:lpstr>Wingdings</vt:lpstr>
      <vt:lpstr>方正兰亭大黑_GBK</vt:lpstr>
      <vt:lpstr>黑体</vt:lpstr>
      <vt:lpstr>微软雅黑</vt:lpstr>
      <vt:lpstr>等线</vt:lpstr>
      <vt:lpstr>Calibri</vt:lpstr>
      <vt:lpstr>Times New Roman</vt:lpstr>
      <vt:lpstr>Wingdings</vt:lpstr>
      <vt:lpstr>Arial Unicode MS</vt:lpstr>
      <vt:lpstr>Calibri Light</vt:lpstr>
      <vt:lpstr>华文楷体</vt:lpstr>
      <vt:lpstr>楷体</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第一PPT模板网-WWW.1PPT.COM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lastModifiedBy>admin</cp:lastModifiedBy>
  <cp:revision>46</cp:revision>
  <cp:lastPrinted>2023-03-28T14:33:00Z</cp:lastPrinted>
  <dcterms:created xsi:type="dcterms:W3CDTF">2023-03-28T14:33:00Z</dcterms:created>
  <dcterms:modified xsi:type="dcterms:W3CDTF">2025-03-18T00:00:19Z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D7FFF1432ED94A0E999FFE1685D63CF2</vt:lpwstr>
  </property>
  <property fmtid="{D5CDD505-2E9C-101B-9397-08002B2CF9AE}" pid="3" name="KSOProductBuildVer">
    <vt:lpwstr>2052-11.8.2.12094</vt:lpwstr>
  </property>
</Properties>
</file>