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19"/>
  </p:handoutMasterIdLst>
  <p:sldIdLst>
    <p:sldId id="357" r:id="rId3"/>
    <p:sldId id="359" r:id="rId5"/>
    <p:sldId id="399" r:id="rId6"/>
    <p:sldId id="400" r:id="rId7"/>
    <p:sldId id="378" r:id="rId8"/>
    <p:sldId id="362" r:id="rId9"/>
    <p:sldId id="401" r:id="rId10"/>
    <p:sldId id="402" r:id="rId11"/>
    <p:sldId id="403" r:id="rId12"/>
    <p:sldId id="404" r:id="rId13"/>
    <p:sldId id="405" r:id="rId14"/>
    <p:sldId id="406" r:id="rId15"/>
    <p:sldId id="407" r:id="rId16"/>
    <p:sldId id="408" r:id="rId17"/>
    <p:sldId id="319" r:id="rId18"/>
  </p:sldIdLst>
  <p:sldSz cx="12192000" cy="6858000"/>
  <p:notesSz cx="6858000" cy="9144000"/>
  <p:embeddedFontLst>
    <p:embeddedFont>
      <p:font typeface="黑体" panose="02010609060101010101" charset="-122"/>
      <p:regular r:id="rId24"/>
    </p:embeddedFont>
    <p:embeddedFont>
      <p:font typeface="微软雅黑" panose="020B0503020204020204" pitchFamily="34" charset="-122"/>
      <p:regular r:id="rId25"/>
    </p:embeddedFont>
    <p:embeddedFont>
      <p:font typeface="楷体" panose="02010609060101010101" charset="-122"/>
      <p:regular r:id="rId26"/>
    </p:embeddedFont>
    <p:embeddedFont>
      <p:font typeface="Calibri" panose="020F0502020204030204" charset="0"/>
      <p:regular r:id="rId27"/>
      <p:bold r:id="rId28"/>
      <p:italic r:id="rId29"/>
      <p:boldItalic r:id="rId30"/>
    </p:embeddedFont>
    <p:embeddedFont>
      <p:font typeface="等线" panose="02010600030101010101" charset="-122"/>
      <p:regular r:id="rId31"/>
    </p:embeddedFont>
    <p:embeddedFont>
      <p:font typeface="Calibri Light" panose="020F0302020204030204" charset="0"/>
      <p:regular r:id="rId32"/>
      <p: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维" initials="李维" lastIdx="0" clrIdx="0"/>
  <p:cmAuthor id="2" name="Administrator" initials="A" lastIdx="0" clrIdx="1"/>
  <p:cmAuthor id="3" name="陈菁菁" initials="Chen" lastIdx="0" clrIdx="2"/>
  <p:cmAuthor id="4" name="李 晓萌" initials="李"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D9"/>
    <a:srgbClr val="E97405"/>
    <a:srgbClr val="ED7D31"/>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0" autoAdjust="0"/>
    <p:restoredTop sz="94660"/>
  </p:normalViewPr>
  <p:slideViewPr>
    <p:cSldViewPr snapToGrid="0" showGuides="1">
      <p:cViewPr>
        <p:scale>
          <a:sx n="80" d="100"/>
          <a:sy n="80" d="100"/>
        </p:scale>
        <p:origin x="-1908" y="-858"/>
      </p:cViewPr>
      <p:guideLst>
        <p:guide orient="horz" pos="2174"/>
        <p:guide pos="3824"/>
      </p:guideLst>
    </p:cSldViewPr>
  </p:slideViewPr>
  <p:notesTextViewPr>
    <p:cViewPr>
      <p:scale>
        <a:sx n="1" d="1"/>
        <a:sy n="1" d="1"/>
      </p:scale>
      <p:origin x="0" y="0"/>
    </p:cViewPr>
  </p:notesTextViewPr>
  <p:notesViewPr>
    <p:cSldViewPr snapToGrid="0">
      <p:cViewPr varScale="1">
        <p:scale>
          <a:sx n="94" d="100"/>
          <a:sy n="94" d="100"/>
        </p:scale>
        <p:origin x="2266" y="8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92.xml"/><Relationship Id="rId33" Type="http://schemas.openxmlformats.org/officeDocument/2006/relationships/font" Target="fonts/font10.fntdata"/><Relationship Id="rId32" Type="http://schemas.openxmlformats.org/officeDocument/2006/relationships/font" Target="fonts/font9.fntdata"/><Relationship Id="rId31" Type="http://schemas.openxmlformats.org/officeDocument/2006/relationships/font" Target="fonts/font8.fntdata"/><Relationship Id="rId30" Type="http://schemas.openxmlformats.org/officeDocument/2006/relationships/font" Target="fonts/font7.fntdata"/><Relationship Id="rId3" Type="http://schemas.openxmlformats.org/officeDocument/2006/relationships/slide" Target="slides/slide1.xml"/><Relationship Id="rId29" Type="http://schemas.openxmlformats.org/officeDocument/2006/relationships/font" Target="fonts/font6.fntdata"/><Relationship Id="rId28" Type="http://schemas.openxmlformats.org/officeDocument/2006/relationships/font" Target="fonts/font5.fntdata"/><Relationship Id="rId27" Type="http://schemas.openxmlformats.org/officeDocument/2006/relationships/font" Target="fonts/font4.fntdata"/><Relationship Id="rId26" Type="http://schemas.openxmlformats.org/officeDocument/2006/relationships/font" Target="fonts/font3.fntdata"/><Relationship Id="rId25" Type="http://schemas.openxmlformats.org/officeDocument/2006/relationships/font" Target="fonts/font2.fntdata"/><Relationship Id="rId24" Type="http://schemas.openxmlformats.org/officeDocument/2006/relationships/font" Target="fonts/font1.fntdata"/><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9D9F281E-CA2F-4946-8AE7-041D6B954FDB}"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custDataLst>
              <p:tags r:id="rId4"/>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5B1D1733-211F-4B2E-94A6-6CA136387087}"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ABB62320-3693-47F9-A3EA-31CA7544B150}"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C33F1D0C-5C04-49D0-8662-6DC4F18B75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moban/" TargetMode="External"/><Relationship Id="rId24" Type="http://schemas.openxmlformats.org/officeDocument/2006/relationships/hyperlink" Target="http://www.1ppt.com/kejian/lishi/" TargetMode="External"/><Relationship Id="rId23" Type="http://schemas.openxmlformats.org/officeDocument/2006/relationships/hyperlink" Target="http://www.1ppt.com/kejian/dili/" TargetMode="External"/><Relationship Id="rId22" Type="http://schemas.openxmlformats.org/officeDocument/2006/relationships/hyperlink" Target="http://www.1ppt.com/kejian/shengwu/" TargetMode="External"/><Relationship Id="rId21" Type="http://schemas.openxmlformats.org/officeDocument/2006/relationships/hyperlink" Target="http://www.1ppt.com/kejian/huaxue/" TargetMode="External"/><Relationship Id="rId20" Type="http://schemas.openxmlformats.org/officeDocument/2006/relationships/hyperlink" Target="http://www.1ppt.com/kejian/wuli/" TargetMode="External"/><Relationship Id="rId2" Type="http://schemas.openxmlformats.org/officeDocument/2006/relationships/notesMaster" Target="../notesMasters/notesMaster1.xml"/><Relationship Id="rId19" Type="http://schemas.openxmlformats.org/officeDocument/2006/relationships/hyperlink" Target="http://www.1ppt.com/kejian/kexue/" TargetMode="External"/><Relationship Id="rId18" Type="http://schemas.openxmlformats.org/officeDocument/2006/relationships/hyperlink" Target="http://www.1ppt.com/kejian/meishu/" TargetMode="External"/><Relationship Id="rId17" Type="http://schemas.openxmlformats.org/officeDocument/2006/relationships/hyperlink" Target="http://www.1ppt.com/kejian/yingyu/" TargetMode="External"/><Relationship Id="rId16" Type="http://schemas.openxmlformats.org/officeDocument/2006/relationships/hyperlink" Target="http://www.1ppt.com/kejian/shuxue/" TargetMode="External"/><Relationship Id="rId15" Type="http://schemas.openxmlformats.org/officeDocument/2006/relationships/hyperlink" Target="http://www.1ppt.com/kejian/yuwen/" TargetMode="External"/><Relationship Id="rId14" Type="http://schemas.openxmlformats.org/officeDocument/2006/relationships/hyperlink" Target="http://www.1ppt.com/kejian/" TargetMode="External"/><Relationship Id="rId13" Type="http://schemas.openxmlformats.org/officeDocument/2006/relationships/hyperlink" Target="http://www.1ppt.com/jianli/" TargetMode="External"/><Relationship Id="rId12" Type="http://schemas.openxmlformats.org/officeDocument/2006/relationships/hyperlink" Target="http://www.1ppt.com/jiaoan/" TargetMode="External"/><Relationship Id="rId11" Type="http://schemas.openxmlformats.org/officeDocument/2006/relationships/hyperlink" Target="http://www.1ppt.com/shiti/" TargetMode="External"/><Relationship Id="rId10" Type="http://schemas.openxmlformats.org/officeDocument/2006/relationships/hyperlink" Target="http://www.1ppt.com/excel/" TargetMode="Externa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C33F1D0C-5C04-49D0-8662-6DC4F18B75C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smtClean="0">
                <a:solidFill>
                  <a:srgbClr val="EEECE1">
                    <a:lumMod val="25000"/>
                  </a:srgbClr>
                </a:solidFill>
              </a:rPr>
              <a:t>PPT</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3"/>
              </a:rPr>
              <a:t>www.1ppt.com/moban/</a:t>
            </a:r>
            <a:r>
              <a:rPr lang="en-US" altLang="zh-CN" sz="1200" dirty="0" smtClean="0">
                <a:solidFill>
                  <a:srgbClr val="EEECE1">
                    <a:lumMod val="25000"/>
                  </a:srgbClr>
                </a:solidFill>
              </a:rPr>
              <a:t>                  PPT</a:t>
            </a:r>
            <a:r>
              <a:rPr lang="zh-CN" altLang="en-US" sz="1200" dirty="0" smtClean="0">
                <a:solidFill>
                  <a:srgbClr val="EEECE1">
                    <a:lumMod val="25000"/>
                  </a:srgbClr>
                </a:solidFill>
              </a:rPr>
              <a:t>素材：</a:t>
            </a:r>
            <a:r>
              <a:rPr lang="en-US" altLang="zh-CN" sz="1200" dirty="0" smtClean="0">
                <a:solidFill>
                  <a:srgbClr val="EEECE1">
                    <a:lumMod val="25000"/>
                  </a:srgbClr>
                </a:solidFill>
                <a:hlinkClick r:id="rId4"/>
              </a:rPr>
              <a:t>www.1ppt.com/sucai/</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背景：</a:t>
            </a:r>
            <a:r>
              <a:rPr lang="en-US" altLang="zh-CN" sz="1200" dirty="0" smtClean="0">
                <a:solidFill>
                  <a:srgbClr val="EEECE1">
                    <a:lumMod val="25000"/>
                  </a:srgbClr>
                </a:solidFill>
                <a:hlinkClick r:id="rId5"/>
              </a:rPr>
              <a:t>www.1ppt.com/beijing/</a:t>
            </a:r>
            <a:r>
              <a:rPr lang="en-US" altLang="zh-CN" sz="1200" dirty="0" smtClean="0">
                <a:solidFill>
                  <a:srgbClr val="EEECE1">
                    <a:lumMod val="25000"/>
                  </a:srgbClr>
                </a:solidFill>
              </a:rPr>
              <a:t>                   PPT</a:t>
            </a:r>
            <a:r>
              <a:rPr lang="zh-CN" altLang="en-US" sz="1200" dirty="0" smtClean="0">
                <a:solidFill>
                  <a:srgbClr val="EEECE1">
                    <a:lumMod val="25000"/>
                  </a:srgbClr>
                </a:solidFill>
              </a:rPr>
              <a:t>图表：</a:t>
            </a:r>
            <a:r>
              <a:rPr lang="en-US" altLang="zh-CN" sz="1200" dirty="0" smtClean="0">
                <a:solidFill>
                  <a:srgbClr val="EEECE1">
                    <a:lumMod val="25000"/>
                  </a:srgbClr>
                </a:solidFill>
                <a:hlinkClick r:id="rId6"/>
              </a:rPr>
              <a:t>www.1ppt.com/tubiao/</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PPT</a:t>
            </a:r>
            <a:r>
              <a:rPr lang="zh-CN" altLang="en-US" sz="1200" dirty="0" smtClean="0">
                <a:solidFill>
                  <a:srgbClr val="EEECE1">
                    <a:lumMod val="25000"/>
                  </a:srgbClr>
                </a:solidFill>
              </a:rPr>
              <a:t>下载：</a:t>
            </a:r>
            <a:r>
              <a:rPr lang="en-US" altLang="zh-CN" sz="1200" dirty="0" smtClean="0">
                <a:solidFill>
                  <a:srgbClr val="EEECE1">
                    <a:lumMod val="25000"/>
                  </a:srgbClr>
                </a:solidFill>
                <a:hlinkClick r:id="rId7"/>
              </a:rPr>
              <a:t>www.1ppt.com/xiazai/</a:t>
            </a:r>
            <a:r>
              <a:rPr lang="en-US" altLang="zh-CN" sz="1200" dirty="0" smtClean="0">
                <a:solidFill>
                  <a:srgbClr val="EEECE1">
                    <a:lumMod val="25000"/>
                  </a:srgbClr>
                </a:solidFill>
              </a:rPr>
              <a:t>                     PPT</a:t>
            </a:r>
            <a:r>
              <a:rPr lang="zh-CN" altLang="en-US" sz="1200" dirty="0" smtClean="0">
                <a:solidFill>
                  <a:srgbClr val="EEECE1">
                    <a:lumMod val="25000"/>
                  </a:srgbClr>
                </a:solidFill>
              </a:rPr>
              <a:t>教程： </a:t>
            </a:r>
            <a:r>
              <a:rPr lang="en-US" altLang="zh-CN" sz="1200" dirty="0" smtClean="0">
                <a:solidFill>
                  <a:srgbClr val="EEECE1">
                    <a:lumMod val="25000"/>
                  </a:srgbClr>
                </a:solidFill>
                <a:hlinkClick r:id="rId8"/>
              </a:rPr>
              <a:t>www.1ppt.com/powerpoint/</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en-US" altLang="zh-CN" sz="1200" dirty="0" smtClean="0">
                <a:solidFill>
                  <a:srgbClr val="EEECE1">
                    <a:lumMod val="25000"/>
                  </a:srgbClr>
                </a:solidFill>
              </a:rPr>
              <a:t>Word</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9"/>
              </a:rPr>
              <a:t>www.1ppt.com/word/</a:t>
            </a:r>
            <a:r>
              <a:rPr lang="en-US" altLang="zh-CN" sz="1200" dirty="0" smtClean="0">
                <a:solidFill>
                  <a:srgbClr val="EEECE1">
                    <a:lumMod val="25000"/>
                  </a:srgbClr>
                </a:solidFill>
              </a:rPr>
              <a:t>                    Excel</a:t>
            </a:r>
            <a:r>
              <a:rPr lang="zh-CN" altLang="en-US" sz="1200" dirty="0" smtClean="0">
                <a:solidFill>
                  <a:srgbClr val="EEECE1">
                    <a:lumMod val="25000"/>
                  </a:srgbClr>
                </a:solidFill>
              </a:rPr>
              <a:t>模板：</a:t>
            </a:r>
            <a:r>
              <a:rPr lang="en-US" altLang="zh-CN" sz="1200" dirty="0" smtClean="0">
                <a:solidFill>
                  <a:srgbClr val="EEECE1">
                    <a:lumMod val="25000"/>
                  </a:srgbClr>
                </a:solidFill>
                <a:hlinkClick r:id="rId10"/>
              </a:rPr>
              <a:t>www.1ppt.com/excel/</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试卷下载：</a:t>
            </a:r>
            <a:r>
              <a:rPr lang="en-US" altLang="zh-CN" sz="1200" dirty="0" smtClean="0">
                <a:solidFill>
                  <a:srgbClr val="EEECE1">
                    <a:lumMod val="25000"/>
                  </a:srgbClr>
                </a:solidFill>
                <a:hlinkClick r:id="rId11"/>
              </a:rPr>
              <a:t>www.1ppt.com/shiti/</a:t>
            </a:r>
            <a:r>
              <a:rPr lang="en-US" altLang="zh-CN" sz="1200" dirty="0" smtClean="0">
                <a:solidFill>
                  <a:srgbClr val="EEECE1">
                    <a:lumMod val="25000"/>
                  </a:srgbClr>
                </a:solidFill>
              </a:rPr>
              <a:t>                    </a:t>
            </a:r>
            <a:r>
              <a:rPr lang="zh-CN" altLang="en-US" sz="1200" dirty="0" smtClean="0">
                <a:solidFill>
                  <a:srgbClr val="EEECE1">
                    <a:lumMod val="25000"/>
                  </a:srgbClr>
                </a:solidFill>
              </a:rPr>
              <a:t>教案下载：</a:t>
            </a:r>
            <a:r>
              <a:rPr lang="en-US" altLang="zh-CN" sz="1200" dirty="0" smtClean="0">
                <a:solidFill>
                  <a:srgbClr val="EEECE1">
                    <a:lumMod val="25000"/>
                  </a:srgbClr>
                </a:solidFill>
                <a:hlinkClick r:id="rId12"/>
              </a:rPr>
              <a:t>www.1ppt.com/jiaoan/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个人简历：</a:t>
            </a:r>
            <a:r>
              <a:rPr lang="en-US" altLang="zh-CN" sz="1200" dirty="0" smtClean="0">
                <a:solidFill>
                  <a:srgbClr val="EEECE1">
                    <a:lumMod val="25000"/>
                  </a:srgbClr>
                </a:solidFill>
                <a:hlinkClick r:id="rId13"/>
              </a:rPr>
              <a:t>www.1ppt.com/jianli/</a:t>
            </a:r>
            <a:r>
              <a:rPr lang="en-US" altLang="zh-CN" sz="1200" dirty="0" smtClean="0">
                <a:solidFill>
                  <a:srgbClr val="EEECE1">
                    <a:lumMod val="25000"/>
                  </a:srgbClr>
                </a:solidFill>
              </a:rPr>
              <a:t>                    PPT</a:t>
            </a:r>
            <a:r>
              <a:rPr lang="zh-CN" altLang="en-US" sz="1200" dirty="0" smtClean="0">
                <a:solidFill>
                  <a:srgbClr val="EEECE1">
                    <a:lumMod val="25000"/>
                  </a:srgbClr>
                </a:solidFill>
              </a:rPr>
              <a:t>课件：</a:t>
            </a:r>
            <a:r>
              <a:rPr lang="en-US" altLang="zh-CN" sz="1200" dirty="0" smtClean="0">
                <a:solidFill>
                  <a:srgbClr val="EEECE1">
                    <a:lumMod val="25000"/>
                  </a:srgbClr>
                </a:solidFill>
                <a:hlinkClick r:id="rId14"/>
              </a:rPr>
              <a:t>www.1ppt.com/kejian/</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语文课件：</a:t>
            </a:r>
            <a:r>
              <a:rPr lang="en-US" altLang="zh-CN" sz="1200" dirty="0" smtClean="0">
                <a:solidFill>
                  <a:srgbClr val="EEECE1">
                    <a:lumMod val="25000"/>
                  </a:srgbClr>
                </a:solidFill>
                <a:hlinkClick r:id="rId15"/>
              </a:rPr>
              <a:t>www.1ppt.com/kejian/yuwen/</a:t>
            </a:r>
            <a:r>
              <a:rPr lang="en-US" altLang="zh-CN" sz="1200" dirty="0" smtClean="0">
                <a:solidFill>
                  <a:srgbClr val="EEECE1">
                    <a:lumMod val="25000"/>
                  </a:srgbClr>
                </a:solidFill>
              </a:rPr>
              <a:t>    </a:t>
            </a:r>
            <a:r>
              <a:rPr lang="zh-CN" altLang="en-US" sz="1200" dirty="0" smtClean="0">
                <a:solidFill>
                  <a:srgbClr val="EEECE1">
                    <a:lumMod val="25000"/>
                  </a:srgbClr>
                </a:solidFill>
              </a:rPr>
              <a:t>数学课件：</a:t>
            </a:r>
            <a:r>
              <a:rPr lang="en-US" altLang="zh-CN" sz="1200" dirty="0" smtClean="0">
                <a:solidFill>
                  <a:srgbClr val="EEECE1">
                    <a:lumMod val="25000"/>
                  </a:srgbClr>
                </a:solidFill>
                <a:hlinkClick r:id="rId16"/>
              </a:rPr>
              <a:t>www.1ppt.com/kejian/shuxue/</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英语课件：</a:t>
            </a:r>
            <a:r>
              <a:rPr lang="en-US" altLang="zh-CN" sz="1200" dirty="0" smtClean="0">
                <a:solidFill>
                  <a:srgbClr val="EEECE1">
                    <a:lumMod val="25000"/>
                  </a:srgbClr>
                </a:solidFill>
                <a:hlinkClick r:id="rId17"/>
              </a:rPr>
              <a:t>www.1ppt.com/kejian/yingyu/</a:t>
            </a:r>
            <a:r>
              <a:rPr lang="en-US" altLang="zh-CN" sz="1200" dirty="0" smtClean="0">
                <a:solidFill>
                  <a:srgbClr val="EEECE1">
                    <a:lumMod val="25000"/>
                  </a:srgbClr>
                </a:solidFill>
              </a:rPr>
              <a:t>    </a:t>
            </a:r>
            <a:r>
              <a:rPr lang="zh-CN" altLang="en-US" sz="1200" dirty="0" smtClean="0">
                <a:solidFill>
                  <a:srgbClr val="EEECE1">
                    <a:lumMod val="25000"/>
                  </a:srgbClr>
                </a:solidFill>
              </a:rPr>
              <a:t>美术课件：</a:t>
            </a:r>
            <a:r>
              <a:rPr lang="en-US" altLang="zh-CN" sz="1200" dirty="0" smtClean="0">
                <a:solidFill>
                  <a:srgbClr val="EEECE1">
                    <a:lumMod val="25000"/>
                  </a:srgbClr>
                </a:solidFill>
                <a:hlinkClick r:id="rId18"/>
              </a:rPr>
              <a:t>www.1ppt.com/kejian/meishu/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科学课件：</a:t>
            </a:r>
            <a:r>
              <a:rPr lang="en-US" altLang="zh-CN" sz="1200" dirty="0" smtClean="0">
                <a:solidFill>
                  <a:srgbClr val="EEECE1">
                    <a:lumMod val="25000"/>
                  </a:srgbClr>
                </a:solidFill>
                <a:hlinkClick r:id="rId19"/>
              </a:rPr>
              <a:t>www.1ppt.com/kejian/kexue/</a:t>
            </a:r>
            <a:r>
              <a:rPr lang="en-US" altLang="zh-CN" sz="1200" dirty="0" smtClean="0">
                <a:solidFill>
                  <a:srgbClr val="EEECE1">
                    <a:lumMod val="25000"/>
                  </a:srgbClr>
                </a:solidFill>
              </a:rPr>
              <a:t>     </a:t>
            </a:r>
            <a:r>
              <a:rPr lang="zh-CN" altLang="en-US" sz="1200" dirty="0" smtClean="0">
                <a:solidFill>
                  <a:srgbClr val="EEECE1">
                    <a:lumMod val="25000"/>
                  </a:srgbClr>
                </a:solidFill>
              </a:rPr>
              <a:t>物理课件：</a:t>
            </a:r>
            <a:r>
              <a:rPr lang="en-US" altLang="zh-CN" sz="1200" dirty="0" smtClean="0">
                <a:solidFill>
                  <a:srgbClr val="EEECE1">
                    <a:lumMod val="25000"/>
                  </a:srgbClr>
                </a:solidFill>
                <a:hlinkClick r:id="rId20"/>
              </a:rPr>
              <a:t>www.1ppt.com/kejian/wuli/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化学课件：</a:t>
            </a:r>
            <a:r>
              <a:rPr lang="en-US" altLang="zh-CN" sz="1200" dirty="0" smtClean="0">
                <a:solidFill>
                  <a:srgbClr val="EEECE1">
                    <a:lumMod val="25000"/>
                  </a:srgbClr>
                </a:solidFill>
                <a:hlinkClick r:id="rId21"/>
              </a:rPr>
              <a:t>www.1ppt.com/kejian/huaxue/</a:t>
            </a:r>
            <a:r>
              <a:rPr lang="en-US" altLang="zh-CN" sz="1200" dirty="0" smtClean="0">
                <a:solidFill>
                  <a:srgbClr val="EEECE1">
                    <a:lumMod val="25000"/>
                  </a:srgbClr>
                </a:solidFill>
              </a:rPr>
              <a:t>  </a:t>
            </a:r>
            <a:r>
              <a:rPr lang="zh-CN" altLang="en-US" sz="1200" dirty="0" smtClean="0">
                <a:solidFill>
                  <a:srgbClr val="EEECE1">
                    <a:lumMod val="25000"/>
                  </a:srgbClr>
                </a:solidFill>
              </a:rPr>
              <a:t>生物课件：</a:t>
            </a:r>
            <a:r>
              <a:rPr lang="en-US" altLang="zh-CN" sz="1200" dirty="0" smtClean="0">
                <a:solidFill>
                  <a:srgbClr val="EEECE1">
                    <a:lumMod val="25000"/>
                  </a:srgbClr>
                </a:solidFill>
                <a:hlinkClick r:id="rId22"/>
              </a:rPr>
              <a:t>www.1ppt.com/kejian/shengwu/</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r>
              <a:rPr lang="zh-CN" altLang="en-US" sz="1200" dirty="0" smtClean="0">
                <a:solidFill>
                  <a:srgbClr val="EEECE1">
                    <a:lumMod val="25000"/>
                  </a:srgbClr>
                </a:solidFill>
              </a:rPr>
              <a:t>地理课件：</a:t>
            </a:r>
            <a:r>
              <a:rPr lang="en-US" altLang="zh-CN" sz="1200" dirty="0" smtClean="0">
                <a:solidFill>
                  <a:srgbClr val="EEECE1">
                    <a:lumMod val="25000"/>
                  </a:srgbClr>
                </a:solidFill>
                <a:hlinkClick r:id="rId23"/>
              </a:rPr>
              <a:t>www.1ppt.com/kejian/dili/</a:t>
            </a:r>
            <a:r>
              <a:rPr lang="en-US" altLang="zh-CN" sz="1200" dirty="0" smtClean="0">
                <a:solidFill>
                  <a:srgbClr val="EEECE1">
                    <a:lumMod val="25000"/>
                  </a:srgbClr>
                </a:solidFill>
              </a:rPr>
              <a:t>          </a:t>
            </a:r>
            <a:r>
              <a:rPr lang="zh-CN" altLang="en-US" sz="1200" dirty="0" smtClean="0">
                <a:solidFill>
                  <a:srgbClr val="EEECE1">
                    <a:lumMod val="25000"/>
                  </a:srgbClr>
                </a:solidFill>
              </a:rPr>
              <a:t>历史课件：</a:t>
            </a:r>
            <a:r>
              <a:rPr lang="en-US" altLang="zh-CN" sz="1200" dirty="0" smtClean="0">
                <a:solidFill>
                  <a:srgbClr val="EEECE1">
                    <a:lumMod val="25000"/>
                  </a:srgbClr>
                </a:solidFill>
                <a:hlinkClick r:id="rId24"/>
              </a:rPr>
              <a:t>www.1ppt.com/kejian/lishi/</a:t>
            </a:r>
            <a:r>
              <a:rPr lang="en-US" altLang="zh-CN" sz="1200" dirty="0" smtClean="0">
                <a:solidFill>
                  <a:srgbClr val="EEECE1">
                    <a:lumMod val="25000"/>
                  </a:srgbClr>
                </a:solidFill>
              </a:rPr>
              <a:t>  </a:t>
            </a:r>
            <a:endParaRPr lang="en-US" altLang="zh-CN" sz="1200" dirty="0" smtClean="0">
              <a:solidFill>
                <a:srgbClr val="EEECE1">
                  <a:lumMod val="25000"/>
                </a:srgbClr>
              </a:solidFill>
            </a:endParaRPr>
          </a:p>
          <a:p>
            <a:endParaRPr lang="zh-CN" altLang="en-US" dirty="0"/>
          </a:p>
        </p:txBody>
      </p:sp>
      <p:sp>
        <p:nvSpPr>
          <p:cNvPr id="4" name="灯片编号占位符 3"/>
          <p:cNvSpPr>
            <a:spLocks noGrp="1"/>
          </p:cNvSpPr>
          <p:nvPr>
            <p:ph type="sldNum" sz="quarter" idx="10"/>
          </p:nvPr>
        </p:nvSpPr>
        <p:spPr/>
        <p:txBody>
          <a:bodyPr/>
          <a:lstStyle/>
          <a:p>
            <a:fld id="{C33F1D0C-5C04-49D0-8662-6DC4F18B75C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节标题">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0CE3C03C-D09C-45E8-A469-1ED118A978A4}"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0CE3C03C-D09C-45E8-A469-1ED118A978A4}"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0CE3C03C-D09C-45E8-A469-1ED118A978A4}"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0CE3C03C-D09C-45E8-A469-1ED118A978A4}"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0CE3C03C-D09C-45E8-A469-1ED118A978A4}"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0CE3C03C-D09C-45E8-A469-1ED118A978A4}"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D068A167-1E51-43C9-B1B5-3AC78940E8B6}"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标题和内容">
    <p:bg>
      <p:bgPr>
        <a:blipFill dpi="0" rotWithShape="1">
          <a:blip r:embed="rId2" cstate="email">
            <a:lum/>
          </a:blip>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image" Target="file:///D:\qq&#25991;&#20214;\712321467\Image\C2C\Image2\%7b75232B38-A165-1FB7-499C-2E1C792CACB5%7d.png" TargetMode="External"/><Relationship Id="rId26" Type="http://schemas.openxmlformats.org/officeDocument/2006/relationships/image" Target="../media/image11.png"/><Relationship Id="rId25" Type="http://schemas.openxmlformats.org/officeDocument/2006/relationships/tags" Target="../tags/tag49.xml"/><Relationship Id="rId24" Type="http://schemas.openxmlformats.org/officeDocument/2006/relationships/tags" Target="../tags/tag48.xml"/><Relationship Id="rId23" Type="http://schemas.openxmlformats.org/officeDocument/2006/relationships/tags" Target="../tags/tag47.xml"/><Relationship Id="rId22" Type="http://schemas.openxmlformats.org/officeDocument/2006/relationships/tags" Target="../tags/tag46.xml"/><Relationship Id="rId21" Type="http://schemas.openxmlformats.org/officeDocument/2006/relationships/tags" Target="../tags/tag45.xml"/><Relationship Id="rId20" Type="http://schemas.openxmlformats.org/officeDocument/2006/relationships/tags" Target="../tags/tag44.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1"/>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2"/>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E3C03C-D09C-45E8-A469-1ED118A978A4}"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4"/>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8A167-1E51-43C9-B1B5-3AC78940E8B6}" type="slidenum">
              <a:rPr lang="zh-CN" altLang="en-US" smtClean="0"/>
            </a:fld>
            <a:endParaRPr lang="zh-CN" altLang="en-US"/>
          </a:p>
        </p:txBody>
      </p:sp>
      <p:pic>
        <p:nvPicPr>
          <p:cNvPr id="7" name="图片 1073743875" descr="学科网 zxxk.com"/>
          <p:cNvPicPr>
            <a:picLocks noChangeAspect="1"/>
          </p:cNvPicPr>
          <p:nvPr>
            <p:custDataLst>
              <p:tags r:id="rId25"/>
            </p:custDataLst>
          </p:nvPr>
        </p:nvPicPr>
        <p:blipFill>
          <a:blip r:embed="rId26" r:link="rId27"/>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2.png"/><Relationship Id="rId3" Type="http://schemas.openxmlformats.org/officeDocument/2006/relationships/tags" Target="../tags/tag69.xml"/><Relationship Id="rId2" Type="http://schemas.openxmlformats.org/officeDocument/2006/relationships/image" Target="../media/image13.png"/><Relationship Id="rId1" Type="http://schemas.openxmlformats.org/officeDocument/2006/relationships/tags" Target="../tags/tag68.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13.png"/><Relationship Id="rId1" Type="http://schemas.openxmlformats.org/officeDocument/2006/relationships/tags" Target="../tags/tag70.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4.xml"/><Relationship Id="rId2" Type="http://schemas.openxmlformats.org/officeDocument/2006/relationships/image" Target="../media/image13.png"/><Relationship Id="rId1" Type="http://schemas.openxmlformats.org/officeDocument/2006/relationships/tags" Target="../tags/tag73.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image" Target="../media/image13.png"/><Relationship Id="rId1" Type="http://schemas.openxmlformats.org/officeDocument/2006/relationships/tags" Target="../tags/tag7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79.xml"/><Relationship Id="rId2" Type="http://schemas.openxmlformats.org/officeDocument/2006/relationships/image" Target="../media/image13.png"/><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9.xml"/><Relationship Id="rId4" Type="http://schemas.openxmlformats.org/officeDocument/2006/relationships/image" Target="../media/image24.jpeg"/><Relationship Id="rId3" Type="http://schemas.openxmlformats.org/officeDocument/2006/relationships/tags" Target="../tags/tag81.xml"/><Relationship Id="rId2" Type="http://schemas.openxmlformats.org/officeDocument/2006/relationships/image" Target="../media/image23.png"/><Relationship Id="rId1" Type="http://schemas.openxmlformats.org/officeDocument/2006/relationships/tags" Target="../tags/tag8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tags" Target="../tags/tag52.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tags" Target="../tags/tag54.xml"/><Relationship Id="rId2" Type="http://schemas.openxmlformats.org/officeDocument/2006/relationships/image" Target="../media/image13.png"/><Relationship Id="rId1" Type="http://schemas.openxmlformats.org/officeDocument/2006/relationships/tags" Target="../tags/tag53.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tags" Target="../tags/tag56.xml"/><Relationship Id="rId2" Type="http://schemas.openxmlformats.org/officeDocument/2006/relationships/image" Target="../media/image13.png"/><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image" Target="../media/image16.jpeg"/><Relationship Id="rId3" Type="http://schemas.openxmlformats.org/officeDocument/2006/relationships/tags" Target="../tags/tag58.xml"/><Relationship Id="rId2" Type="http://schemas.openxmlformats.org/officeDocument/2006/relationships/image" Target="../media/image13.png"/><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tags" Target="../tags/tag63.xml"/><Relationship Id="rId2" Type="http://schemas.openxmlformats.org/officeDocument/2006/relationships/image" Target="../media/image13.png"/><Relationship Id="rId1" Type="http://schemas.openxmlformats.org/officeDocument/2006/relationships/tags" Target="../tags/tag6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9.png"/><Relationship Id="rId3" Type="http://schemas.openxmlformats.org/officeDocument/2006/relationships/tags" Target="../tags/tag65.xml"/><Relationship Id="rId2" Type="http://schemas.openxmlformats.org/officeDocument/2006/relationships/image" Target="../media/image13.png"/><Relationship Id="rId1" Type="http://schemas.openxmlformats.org/officeDocument/2006/relationships/tags" Target="../tags/tag64.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tags" Target="../tags/tag67.xml"/><Relationship Id="rId2" Type="http://schemas.openxmlformats.org/officeDocument/2006/relationships/image" Target="../media/image13.png"/><Relationship Id="rId1" Type="http://schemas.openxmlformats.org/officeDocument/2006/relationships/tags" Target="../tags/tag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custDataLst>
              <p:tags r:id="rId1"/>
            </p:custDataLst>
          </p:nvPr>
        </p:nvSpPr>
        <p:spPr>
          <a:xfrm>
            <a:off x="0" y="2670175"/>
            <a:ext cx="12192000" cy="1047750"/>
          </a:xfrm>
          <a:prstGeom prst="rect">
            <a:avLst/>
          </a:prstGeom>
          <a:ln>
            <a:no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accent1">
                    <a:lumMod val="50000"/>
                  </a:schemeClr>
                </a:solidFill>
                <a:latin typeface="方正兰亭大黑_GBK" panose="02000000000000000000" pitchFamily="2" charset="-122"/>
                <a:ea typeface="方正兰亭大黑_GBK" panose="02000000000000000000" pitchFamily="2" charset="-122"/>
                <a:cs typeface="+mj-cs"/>
              </a:defRPr>
            </a:lvl1pPr>
          </a:lstStyle>
          <a:p>
            <a:pPr>
              <a:lnSpc>
                <a:spcPct val="120000"/>
              </a:lnSpc>
            </a:pPr>
            <a:r>
              <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rPr>
              <a:t>3.</a:t>
            </a:r>
            <a:r>
              <a:rPr lang="en-US" altLang="zh-CN" sz="4800" b="1" spc="600" dirty="0" smtClean="0">
                <a:solidFill>
                  <a:schemeClr val="accent2">
                    <a:lumMod val="75000"/>
                  </a:schemeClr>
                </a:solidFill>
                <a:latin typeface="微软雅黑" panose="020B0503020204020204" pitchFamily="34" charset="-122"/>
                <a:ea typeface="微软雅黑" panose="020B0503020204020204" pitchFamily="34" charset="-122"/>
              </a:rPr>
              <a:t>3</a:t>
            </a:r>
            <a:r>
              <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rPr>
              <a:t> 计算机程序与程序设计</a:t>
            </a:r>
            <a:r>
              <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rPr>
              <a:t>语言</a:t>
            </a:r>
            <a:endParaRPr lang="zh-CN" altLang="en-US" sz="4800" b="1" spc="600" dirty="0" smtClean="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73851" y="1682327"/>
            <a:ext cx="6611851" cy="583565"/>
          </a:xfrm>
          <a:prstGeom prst="rect">
            <a:avLst/>
          </a:prstGeom>
          <a:noFill/>
        </p:spPr>
        <p:txBody>
          <a:bodyPr wrap="square" rtlCol="0">
            <a:spAutoFit/>
          </a:bodyPr>
          <a:p>
            <a:pPr algn="ctr"/>
            <a:r>
              <a:rPr sz="3200" b="1" dirty="0">
                <a:solidFill>
                  <a:srgbClr val="C55A11"/>
                </a:solidFill>
                <a:latin typeface="微软雅黑" panose="020B0503020204020204" pitchFamily="34" charset="-122"/>
                <a:ea typeface="微软雅黑" panose="020B0503020204020204" pitchFamily="34" charset="-122"/>
                <a:cs typeface="微软雅黑" panose="020B0503020204020204" pitchFamily="34" charset="-122"/>
                <a:sym typeface="+mn-lt"/>
              </a:rPr>
              <a:t>第三章  算法基础</a:t>
            </a:r>
            <a:endParaRPr sz="3200" b="1" dirty="0">
              <a:solidFill>
                <a:srgbClr val="C55A11"/>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2" name="内容占位符 5"/>
          <p:cNvSpPr>
            <a:spLocks noGrp="1"/>
          </p:cNvSpPr>
          <p:nvPr/>
        </p:nvSpPr>
        <p:spPr>
          <a:xfrm>
            <a:off x="727710" y="2030095"/>
            <a:ext cx="5253990" cy="2790825"/>
          </a:xfrm>
          <a:prstGeom prst="rect">
            <a:avLst/>
          </a:prstGeom>
          <a:noFill/>
          <a:ln w="31750" cmpd="sng">
            <a:solidFill>
              <a:srgbClr val="E97405"/>
            </a:solidFill>
            <a:prstDash val="dashDot"/>
          </a:ln>
          <a:effectLst/>
        </p:spPr>
        <p:txBody>
          <a:bodyPr vert="horz" lIns="91440" tIns="45720" rIns="91440" bIns="45720" rtlCol="0">
            <a:normAutofit/>
          </a:bodyPr>
          <a:lstStyle>
            <a:lvl1pPr marL="0" indent="450850" algn="l" defTabSz="914400" rtl="0" eaLnBrk="1" latinLnBrk="0" hangingPunct="1">
              <a:spcBef>
                <a:spcPct val="20000"/>
              </a:spcBef>
              <a:buFont typeface="Arial" panose="020B0604020202020204" pitchFamily="34" charset="0"/>
              <a:buNone/>
              <a:defRPr lang="zh-CN" altLang="en-US" sz="1800" kern="1200" dirty="0">
                <a:solidFill>
                  <a:schemeClr val="tx1"/>
                </a:solidFill>
                <a:latin typeface="微软雅黑" panose="020B0503020204020204" pitchFamily="34" charset="-122"/>
                <a:ea typeface="微软雅黑" panose="020B0503020204020204" pitchFamily="34" charset="-122"/>
                <a:cs typeface="+mn-cs"/>
              </a:defRPr>
            </a:lvl1pPr>
            <a:lvl2pPr marL="0" indent="457200" algn="l" defTabSz="914400" rtl="0" eaLnBrk="1" latinLnBrk="0" hangingPunct="1">
              <a:spcBef>
                <a:spcPct val="200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pPr>
            <a:r>
              <a:rPr lang="en-US" altLang="zh-CN" sz="2400" dirty="0" smtClean="0"/>
              <a:t> </a:t>
            </a:r>
            <a:r>
              <a:rPr sz="2400" dirty="0" smtClean="0">
                <a:latin typeface="楷体" panose="02010609060101010101" charset="-122"/>
                <a:ea typeface="楷体" panose="02010609060101010101" charset="-122"/>
                <a:cs typeface="楷体" panose="02010609060101010101" charset="-122"/>
              </a:rPr>
              <a:t>接近于数学语言或人的自然语言，并且不再过度地倚赖某种特定的机器或环境，必须经过翻译器将其翻译成机器语言。</a:t>
            </a:r>
            <a:endParaRPr sz="2400" dirty="0" smtClean="0">
              <a:latin typeface="楷体" panose="02010609060101010101" charset="-122"/>
              <a:ea typeface="楷体" panose="02010609060101010101" charset="-122"/>
              <a:cs typeface="楷体" panose="02010609060101010101" charset="-122"/>
            </a:endParaRPr>
          </a:p>
          <a:p>
            <a:pPr>
              <a:lnSpc>
                <a:spcPct val="100000"/>
              </a:lnSpc>
            </a:pPr>
            <a:r>
              <a:rPr sz="2400" dirty="0" smtClean="0">
                <a:latin typeface="楷体" panose="02010609060101010101" charset="-122"/>
                <a:ea typeface="楷体" panose="02010609060101010101" charset="-122"/>
                <a:cs typeface="楷体" panose="02010609060101010101" charset="-122"/>
              </a:rPr>
              <a:t>计算机不能直接执行高级语言，必须经过</a:t>
            </a:r>
            <a:r>
              <a:rPr sz="2400" b="1" dirty="0" smtClean="0">
                <a:solidFill>
                  <a:srgbClr val="FF0000"/>
                </a:solidFill>
                <a:latin typeface="楷体" panose="02010609060101010101" charset="-122"/>
                <a:ea typeface="楷体" panose="02010609060101010101" charset="-122"/>
                <a:cs typeface="楷体" panose="02010609060101010101" charset="-122"/>
              </a:rPr>
              <a:t>编译程序或解释程序</a:t>
            </a:r>
            <a:r>
              <a:rPr sz="2400" dirty="0" smtClean="0">
                <a:latin typeface="楷体" panose="02010609060101010101" charset="-122"/>
                <a:ea typeface="楷体" panose="02010609060101010101" charset="-122"/>
                <a:cs typeface="楷体" panose="02010609060101010101" charset="-122"/>
              </a:rPr>
              <a:t>将其翻译成机器语言。</a:t>
            </a:r>
            <a:endParaRPr sz="2400" dirty="0" smtClean="0">
              <a:latin typeface="楷体" panose="02010609060101010101" charset="-122"/>
              <a:ea typeface="楷体" panose="02010609060101010101" charset="-122"/>
              <a:cs typeface="楷体" panose="02010609060101010101" charset="-122"/>
            </a:endParaRPr>
          </a:p>
          <a:p>
            <a:endParaRPr lang="en-US" altLang="zh-CN" dirty="0" smtClean="0">
              <a:latin typeface="+mn-ea"/>
              <a:cs typeface="+mn-ea"/>
            </a:endParaRPr>
          </a:p>
        </p:txBody>
      </p:sp>
      <p:sp>
        <p:nvSpPr>
          <p:cNvPr id="11" name="文本占位符 10"/>
          <p:cNvSpPr>
            <a:spLocks noGrp="1"/>
          </p:cNvSpPr>
          <p:nvPr/>
        </p:nvSpPr>
        <p:spPr>
          <a:xfrm>
            <a:off x="1812925" y="1321435"/>
            <a:ext cx="2105660" cy="579755"/>
          </a:xfrm>
          <a:prstGeom prst="rect">
            <a:avLst/>
          </a:prstGeom>
          <a:solidFill>
            <a:srgbClr val="ED7D31"/>
          </a:solidFill>
          <a:ln w="38100" cmpd="dbl">
            <a:noFill/>
          </a:ln>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bg1"/>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zh-CN" altLang="en-US" sz="2600" dirty="0" smtClean="0">
                <a:solidFill>
                  <a:schemeClr val="bg1"/>
                </a:solidFill>
              </a:rPr>
              <a:t>高级语言</a:t>
            </a:r>
            <a:endParaRPr lang="zh-CN" altLang="en-US" sz="2600" dirty="0" smtClean="0">
              <a:solidFill>
                <a:schemeClr val="bg1"/>
              </a:solidFill>
            </a:endParaRPr>
          </a:p>
        </p:txBody>
      </p:sp>
      <p:sp>
        <p:nvSpPr>
          <p:cNvPr id="83" name="流程图: 过程 82"/>
          <p:cNvSpPr/>
          <p:nvPr/>
        </p:nvSpPr>
        <p:spPr>
          <a:xfrm>
            <a:off x="6581140" y="4323080"/>
            <a:ext cx="232664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200" dirty="0" smtClean="0">
                <a:solidFill>
                  <a:srgbClr val="FF0000"/>
                </a:solidFill>
                <a:latin typeface="黑体" panose="02010609060101010101" charset="-122"/>
                <a:ea typeface="黑体" panose="02010609060101010101" charset="-122"/>
              </a:rPr>
              <a:t>简单易于理解</a:t>
            </a:r>
            <a:endParaRPr lang="zh-CN" altLang="en-US" sz="2200" dirty="0" smtClean="0">
              <a:solidFill>
                <a:srgbClr val="FF0000"/>
              </a:solidFill>
              <a:latin typeface="黑体" panose="02010609060101010101" charset="-122"/>
              <a:ea typeface="黑体" panose="02010609060101010101" charset="-122"/>
            </a:endParaRPr>
          </a:p>
        </p:txBody>
      </p:sp>
      <p:pic>
        <p:nvPicPr>
          <p:cNvPr id="5122" name="Picture 2"/>
          <p:cNvPicPr>
            <a:picLocks noChangeAspect="1" noChangeArrowheads="1"/>
          </p:cNvPicPr>
          <p:nvPr/>
        </p:nvPicPr>
        <p:blipFill>
          <a:blip r:embed="rId4" cstate="print"/>
          <a:srcRect/>
          <a:stretch>
            <a:fillRect/>
          </a:stretch>
        </p:blipFill>
        <p:spPr bwMode="auto">
          <a:xfrm>
            <a:off x="6212205" y="1631950"/>
            <a:ext cx="5629275" cy="1579880"/>
          </a:xfrm>
          <a:prstGeom prst="rect">
            <a:avLst/>
          </a:prstGeom>
          <a:noFill/>
          <a:ln w="12700">
            <a:solidFill>
              <a:schemeClr val="tx1"/>
            </a:solidFill>
            <a:miter lim="800000"/>
            <a:headEnd/>
            <a:tailEnd/>
          </a:ln>
        </p:spPr>
      </p:pic>
      <p:sp>
        <p:nvSpPr>
          <p:cNvPr id="5" name="流程图: 过程 4"/>
          <p:cNvSpPr/>
          <p:nvPr/>
        </p:nvSpPr>
        <p:spPr>
          <a:xfrm>
            <a:off x="6581140" y="3592830"/>
            <a:ext cx="232664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200" dirty="0" smtClean="0">
                <a:solidFill>
                  <a:srgbClr val="FF0000"/>
                </a:solidFill>
                <a:latin typeface="黑体" panose="02010609060101010101" charset="-122"/>
                <a:ea typeface="黑体" panose="02010609060101010101" charset="-122"/>
              </a:rPr>
              <a:t>移植性好</a:t>
            </a:r>
            <a:endParaRPr lang="zh-CN" altLang="en-US" sz="2200" dirty="0" smtClean="0">
              <a:solidFill>
                <a:srgbClr val="FF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400" decel="100000"/>
                                        <p:tgtEl>
                                          <p:spTgt spid="11">
                                            <p:txEl>
                                              <p:pRg st="0" end="0"/>
                                            </p:txEl>
                                          </p:spTgt>
                                        </p:tgtEl>
                                      </p:cBhvr>
                                    </p:animEffect>
                                    <p:anim calcmode="lin" valueType="num">
                                      <p:cBhvr>
                                        <p:cTn id="8" dur="4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diamond(in)">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11" name="文本占位符 10"/>
          <p:cNvSpPr>
            <a:spLocks noGrp="1"/>
          </p:cNvSpPr>
          <p:nvPr/>
        </p:nvSpPr>
        <p:spPr>
          <a:xfrm>
            <a:off x="4049395" y="1331595"/>
            <a:ext cx="3232785" cy="579755"/>
          </a:xfrm>
          <a:prstGeom prst="rect">
            <a:avLst/>
          </a:prstGeom>
          <a:solidFill>
            <a:srgbClr val="E97405"/>
          </a:solidFill>
          <a:ln w="38100" cmpd="dbl">
            <a:noFill/>
          </a:ln>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bg1"/>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zh-CN" altLang="en-US" sz="2600" dirty="0" smtClean="0">
                <a:solidFill>
                  <a:schemeClr val="bg1"/>
                </a:solidFill>
              </a:rPr>
              <a:t>高级语言的</a:t>
            </a:r>
            <a:r>
              <a:rPr lang="zh-CN" altLang="en-US" sz="2600" dirty="0" smtClean="0">
                <a:solidFill>
                  <a:schemeClr val="bg1"/>
                </a:solidFill>
              </a:rPr>
              <a:t>分类</a:t>
            </a:r>
            <a:endParaRPr lang="zh-CN" altLang="en-US" sz="2600" dirty="0" smtClean="0">
              <a:solidFill>
                <a:schemeClr val="bg1"/>
              </a:solidFill>
            </a:endParaRPr>
          </a:p>
        </p:txBody>
      </p:sp>
      <p:graphicFrame>
        <p:nvGraphicFramePr>
          <p:cNvPr id="3" name="表格 2"/>
          <p:cNvGraphicFramePr>
            <a:graphicFrameLocks noGrp="1"/>
          </p:cNvGraphicFramePr>
          <p:nvPr>
            <p:custDataLst>
              <p:tags r:id="rId4"/>
            </p:custDataLst>
          </p:nvPr>
        </p:nvGraphicFramePr>
        <p:xfrm>
          <a:off x="1269365" y="2030095"/>
          <a:ext cx="9602470" cy="3294380"/>
        </p:xfrm>
        <a:graphic>
          <a:graphicData uri="http://schemas.openxmlformats.org/drawingml/2006/table">
            <a:tbl>
              <a:tblPr firstRow="1" bandRow="1">
                <a:tableStyleId>{21E4AEA4-8DFA-4A89-87EB-49C32662AFE0}</a:tableStyleId>
              </a:tblPr>
              <a:tblGrid>
                <a:gridCol w="1361440"/>
                <a:gridCol w="3794125"/>
                <a:gridCol w="1985010"/>
                <a:gridCol w="2461895"/>
              </a:tblGrid>
              <a:tr h="426720">
                <a:tc>
                  <a:txBody>
                    <a:bodyPr/>
                    <a:lstStyle/>
                    <a:p>
                      <a:pPr algn="ctr"/>
                      <a:r>
                        <a:rPr lang="zh-CN" altLang="en-US" sz="2200" dirty="0">
                          <a:latin typeface="黑体" panose="02010609060101010101" charset="-122"/>
                          <a:ea typeface="黑体" panose="02010609060101010101" charset="-122"/>
                        </a:rPr>
                        <a:t>分类</a:t>
                      </a:r>
                      <a:endParaRPr lang="zh-CN" altLang="en-US" sz="2200" dirty="0">
                        <a:latin typeface="黑体" panose="02010609060101010101" charset="-122"/>
                        <a:ea typeface="黑体" panose="02010609060101010101" charset="-122"/>
                      </a:endParaRPr>
                    </a:p>
                  </a:txBody>
                  <a:tcPr/>
                </a:tc>
                <a:tc>
                  <a:txBody>
                    <a:bodyPr/>
                    <a:lstStyle/>
                    <a:p>
                      <a:pPr algn="ctr"/>
                      <a:r>
                        <a:rPr lang="zh-CN" altLang="en-US" sz="2200" dirty="0">
                          <a:latin typeface="黑体" panose="02010609060101010101" charset="-122"/>
                          <a:ea typeface="黑体" panose="02010609060101010101" charset="-122"/>
                        </a:rPr>
                        <a:t>执行方式</a:t>
                      </a:r>
                      <a:endParaRPr lang="zh-CN" altLang="en-US" sz="2200" dirty="0">
                        <a:latin typeface="黑体" panose="02010609060101010101" charset="-122"/>
                        <a:ea typeface="黑体" panose="02010609060101010101" charset="-122"/>
                      </a:endParaRPr>
                    </a:p>
                  </a:txBody>
                  <a:tcPr/>
                </a:tc>
                <a:tc>
                  <a:txBody>
                    <a:bodyPr/>
                    <a:lstStyle/>
                    <a:p>
                      <a:pPr algn="ctr"/>
                      <a:r>
                        <a:rPr lang="zh-CN" altLang="en-US" sz="2200" dirty="0">
                          <a:latin typeface="黑体" panose="02010609060101010101" charset="-122"/>
                          <a:ea typeface="黑体" panose="02010609060101010101" charset="-122"/>
                        </a:rPr>
                        <a:t>举例</a:t>
                      </a:r>
                      <a:endParaRPr lang="zh-CN" altLang="en-US" sz="2200" dirty="0">
                        <a:latin typeface="黑体" panose="02010609060101010101" charset="-122"/>
                        <a:ea typeface="黑体" panose="02010609060101010101" charset="-122"/>
                      </a:endParaRPr>
                    </a:p>
                  </a:txBody>
                  <a:tcPr/>
                </a:tc>
                <a:tc>
                  <a:txBody>
                    <a:bodyPr/>
                    <a:lstStyle/>
                    <a:p>
                      <a:pPr algn="ctr"/>
                      <a:r>
                        <a:rPr lang="zh-CN" altLang="en-US" sz="2200" dirty="0">
                          <a:latin typeface="黑体" panose="02010609060101010101" charset="-122"/>
                          <a:ea typeface="黑体" panose="02010609060101010101" charset="-122"/>
                        </a:rPr>
                        <a:t>特点</a:t>
                      </a:r>
                      <a:endParaRPr lang="zh-CN" altLang="en-US" sz="2200" dirty="0">
                        <a:latin typeface="黑体" panose="02010609060101010101" charset="-122"/>
                        <a:ea typeface="黑体" panose="02010609060101010101" charset="-122"/>
                      </a:endParaRPr>
                    </a:p>
                  </a:txBody>
                  <a:tcPr/>
                </a:tc>
              </a:tr>
              <a:tr h="1464310">
                <a:tc>
                  <a:txBody>
                    <a:bodyPr/>
                    <a:lstStyle/>
                    <a:p>
                      <a:pPr algn="ctr"/>
                      <a:endParaRPr lang="en-US" altLang="zh-CN" sz="2200" dirty="0">
                        <a:latin typeface="楷体" panose="02010609060101010101" charset="-122"/>
                        <a:ea typeface="楷体" panose="02010609060101010101" charset="-122"/>
                      </a:endParaRPr>
                    </a:p>
                    <a:p>
                      <a:pPr algn="ctr"/>
                      <a:r>
                        <a:rPr lang="zh-CN" altLang="en-US" sz="2200" dirty="0">
                          <a:latin typeface="楷体" panose="02010609060101010101" charset="-122"/>
                          <a:ea typeface="楷体" panose="02010609060101010101" charset="-122"/>
                        </a:rPr>
                        <a:t>编译型</a:t>
                      </a:r>
                      <a:endParaRPr lang="zh-CN" altLang="en-US" sz="2200" dirty="0">
                        <a:latin typeface="楷体" panose="02010609060101010101" charset="-122"/>
                        <a:ea typeface="楷体" panose="02010609060101010101" charset="-122"/>
                      </a:endParaRPr>
                    </a:p>
                  </a:txBody>
                  <a:tcPr/>
                </a:tc>
                <a:tc>
                  <a:txBody>
                    <a:bodyPr/>
                    <a:lstStyle/>
                    <a:p>
                      <a:r>
                        <a:rPr lang="zh-CN" altLang="en-US" sz="2200" b="0" i="0" u="none" strike="noStrike" kern="1200" baseline="0" dirty="0">
                          <a:solidFill>
                            <a:schemeClr val="dk1"/>
                          </a:solidFill>
                          <a:latin typeface="楷体" panose="02010609060101010101" charset="-122"/>
                          <a:ea typeface="楷体" panose="02010609060101010101" charset="-122"/>
                          <a:cs typeface="+mn-cs"/>
                        </a:rPr>
                        <a:t>计算机把高级语言程序的每一条语句都编译成机器语言，并保存成二进制文件后才运行的程序。</a:t>
                      </a:r>
                      <a:endParaRPr lang="zh-CN" altLang="en-US" sz="2200" b="0" i="0" u="none" strike="noStrike" kern="1200" baseline="0" dirty="0">
                        <a:solidFill>
                          <a:schemeClr val="dk1"/>
                        </a:solidFill>
                        <a:latin typeface="楷体" panose="02010609060101010101" charset="-122"/>
                        <a:ea typeface="楷体" panose="02010609060101010101" charset="-122"/>
                        <a:cs typeface="+mn-cs"/>
                      </a:endParaRPr>
                    </a:p>
                  </a:txBody>
                  <a:tcPr/>
                </a:tc>
                <a:tc>
                  <a:txBody>
                    <a:bodyPr/>
                    <a:lstStyle/>
                    <a:p>
                      <a:r>
                        <a:rPr lang="en-US" altLang="zh-CN" sz="2200" b="0" i="0" kern="1200" dirty="0">
                          <a:solidFill>
                            <a:schemeClr val="dk1"/>
                          </a:solidFill>
                          <a:effectLst/>
                          <a:latin typeface="楷体" panose="02010609060101010101" charset="-122"/>
                          <a:ea typeface="楷体" panose="02010609060101010101" charset="-122"/>
                          <a:cs typeface="楷体" panose="02010609060101010101" charset="-122"/>
                        </a:rPr>
                        <a:t>C</a:t>
                      </a:r>
                      <a:r>
                        <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rPr>
                        <a:t>、</a:t>
                      </a:r>
                      <a:r>
                        <a:rPr lang="en-US" altLang="zh-CN" sz="2200" b="0" i="0" kern="1200" dirty="0">
                          <a:solidFill>
                            <a:schemeClr val="dk1"/>
                          </a:solidFill>
                          <a:effectLst/>
                          <a:latin typeface="楷体" panose="02010609060101010101" charset="-122"/>
                          <a:ea typeface="楷体" panose="02010609060101010101" charset="-122"/>
                          <a:cs typeface="楷体" panose="02010609060101010101" charset="-122"/>
                        </a:rPr>
                        <a:t>C++</a:t>
                      </a:r>
                      <a:r>
                        <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rPr>
                        <a:t>、</a:t>
                      </a:r>
                      <a:r>
                        <a:rPr lang="en-US" altLang="zh-CN" sz="2200" b="0" i="0" kern="1200" dirty="0">
                          <a:solidFill>
                            <a:schemeClr val="dk1"/>
                          </a:solidFill>
                          <a:effectLst/>
                          <a:latin typeface="楷体" panose="02010609060101010101" charset="-122"/>
                          <a:ea typeface="楷体" panose="02010609060101010101" charset="-122"/>
                          <a:cs typeface="楷体" panose="02010609060101010101" charset="-122"/>
                        </a:rPr>
                        <a:t>Delphi</a:t>
                      </a:r>
                      <a:endPar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endParaRPr>
                    </a:p>
                  </a:txBody>
                  <a:tcPr/>
                </a:tc>
                <a:tc>
                  <a:txBody>
                    <a:bodyPr/>
                    <a:lstStyle/>
                    <a:p>
                      <a:r>
                        <a:rPr lang="zh-CN" altLang="en-US" sz="2200" b="0" i="0" kern="1200" dirty="0">
                          <a:solidFill>
                            <a:schemeClr val="dk1"/>
                          </a:solidFill>
                          <a:effectLst/>
                          <a:latin typeface="楷体" panose="02010609060101010101" charset="-122"/>
                          <a:ea typeface="楷体" panose="02010609060101010101" charset="-122"/>
                          <a:cs typeface="+mn-cs"/>
                        </a:rPr>
                        <a:t>程序执行效率高，依赖编译器，跨平台性差些。</a:t>
                      </a:r>
                      <a:endParaRPr lang="zh-CN" altLang="en-US" sz="2200" b="0" i="0" kern="1200" dirty="0">
                        <a:solidFill>
                          <a:schemeClr val="dk1"/>
                        </a:solidFill>
                        <a:effectLst/>
                        <a:latin typeface="楷体" panose="02010609060101010101" charset="-122"/>
                        <a:ea typeface="楷体" panose="02010609060101010101" charset="-122"/>
                        <a:cs typeface="+mn-cs"/>
                      </a:endParaRPr>
                    </a:p>
                  </a:txBody>
                  <a:tcPr/>
                </a:tc>
              </a:tr>
              <a:tr h="1403350">
                <a:tc>
                  <a:txBody>
                    <a:bodyPr/>
                    <a:lstStyle/>
                    <a:p>
                      <a:pPr algn="ctr"/>
                      <a:endParaRPr lang="en-US" altLang="zh-CN" sz="2200" dirty="0">
                        <a:latin typeface="楷体" panose="02010609060101010101" charset="-122"/>
                        <a:ea typeface="楷体" panose="02010609060101010101" charset="-122"/>
                      </a:endParaRPr>
                    </a:p>
                    <a:p>
                      <a:pPr algn="ctr"/>
                      <a:r>
                        <a:rPr lang="zh-CN" altLang="en-US" sz="2200" dirty="0">
                          <a:latin typeface="楷体" panose="02010609060101010101" charset="-122"/>
                          <a:ea typeface="楷体" panose="02010609060101010101" charset="-122"/>
                        </a:rPr>
                        <a:t>解释型</a:t>
                      </a:r>
                      <a:endParaRPr lang="zh-CN" altLang="en-US" sz="2200" dirty="0">
                        <a:latin typeface="楷体" panose="02010609060101010101" charset="-122"/>
                        <a:ea typeface="楷体" panose="02010609060101010101" charset="-122"/>
                      </a:endParaRPr>
                    </a:p>
                  </a:txBody>
                  <a:tcPr/>
                </a:tc>
                <a:tc>
                  <a:txBody>
                    <a:bodyPr/>
                    <a:lstStyle/>
                    <a:p>
                      <a:r>
                        <a:rPr lang="zh-CN" altLang="en-US" sz="2200" b="0" i="0" u="none" strike="noStrike" kern="1200" baseline="0" dirty="0">
                          <a:solidFill>
                            <a:schemeClr val="dk1"/>
                          </a:solidFill>
                          <a:latin typeface="楷体" panose="02010609060101010101" charset="-122"/>
                          <a:ea typeface="楷体" panose="02010609060101010101" charset="-122"/>
                          <a:cs typeface="+mn-cs"/>
                        </a:rPr>
                        <a:t>计算机在执行高级语言程序时，逐条语句解释成机器语言并立即执行的程序。</a:t>
                      </a:r>
                      <a:endParaRPr lang="zh-CN" altLang="en-US" sz="2200" b="0" i="0" u="none" strike="noStrike" kern="1200" baseline="0" dirty="0">
                        <a:solidFill>
                          <a:schemeClr val="dk1"/>
                        </a:solidFill>
                        <a:latin typeface="楷体" panose="02010609060101010101" charset="-122"/>
                        <a:ea typeface="楷体" panose="02010609060101010101" charset="-122"/>
                        <a:cs typeface="+mn-cs"/>
                      </a:endParaRPr>
                    </a:p>
                  </a:txBody>
                  <a:tcPr/>
                </a:tc>
                <a:tc>
                  <a:txBody>
                    <a:bodyPr/>
                    <a:lstStyle/>
                    <a:p>
                      <a:r>
                        <a:rPr lang="en-US" altLang="zh-CN" sz="2200" b="0" i="0" kern="1200" dirty="0">
                          <a:solidFill>
                            <a:schemeClr val="dk1"/>
                          </a:solidFill>
                          <a:effectLst/>
                          <a:latin typeface="楷体" panose="02010609060101010101" charset="-122"/>
                          <a:ea typeface="楷体" panose="02010609060101010101" charset="-122"/>
                          <a:cs typeface="楷体" panose="02010609060101010101" charset="-122"/>
                        </a:rPr>
                        <a:t>Python</a:t>
                      </a:r>
                      <a:r>
                        <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rPr>
                        <a:t>、</a:t>
                      </a:r>
                      <a:r>
                        <a:rPr lang="en-US" altLang="zh-CN" sz="2200" b="0" i="0" kern="1200" dirty="0">
                          <a:solidFill>
                            <a:schemeClr val="dk1"/>
                          </a:solidFill>
                          <a:effectLst/>
                          <a:latin typeface="楷体" panose="02010609060101010101" charset="-122"/>
                          <a:ea typeface="楷体" panose="02010609060101010101" charset="-122"/>
                          <a:cs typeface="楷体" panose="02010609060101010101" charset="-122"/>
                        </a:rPr>
                        <a:t>JavaScript </a:t>
                      </a:r>
                      <a:r>
                        <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rPr>
                        <a:t>、</a:t>
                      </a:r>
                      <a:r>
                        <a:rPr lang="en-US" altLang="zh-CN" sz="2200" b="0" i="0" kern="1200" dirty="0">
                          <a:solidFill>
                            <a:schemeClr val="dk1"/>
                          </a:solidFill>
                          <a:effectLst/>
                          <a:latin typeface="楷体" panose="02010609060101010101" charset="-122"/>
                          <a:ea typeface="楷体" panose="02010609060101010101" charset="-122"/>
                          <a:cs typeface="楷体" panose="02010609060101010101" charset="-122"/>
                        </a:rPr>
                        <a:t>Perl </a:t>
                      </a:r>
                      <a:r>
                        <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rPr>
                        <a:t>、</a:t>
                      </a:r>
                      <a:r>
                        <a:rPr lang="en-US" altLang="zh-CN" sz="2200" b="0" i="0" kern="1200" dirty="0">
                          <a:solidFill>
                            <a:schemeClr val="dk1"/>
                          </a:solidFill>
                          <a:effectLst/>
                          <a:latin typeface="楷体" panose="02010609060101010101" charset="-122"/>
                          <a:ea typeface="楷体" panose="02010609060101010101" charset="-122"/>
                          <a:cs typeface="楷体" panose="02010609060101010101" charset="-122"/>
                        </a:rPr>
                        <a:t>Shell</a:t>
                      </a:r>
                      <a:endPar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endParaRPr>
                    </a:p>
                  </a:txBody>
                  <a:tcPr/>
                </a:tc>
                <a:tc>
                  <a:txBody>
                    <a:bodyPr/>
                    <a:lstStyle/>
                    <a:p>
                      <a:r>
                        <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rPr>
                        <a:t>执行效率比较低，依赖解释器，跨 平台性好。</a:t>
                      </a:r>
                      <a:endParaRPr lang="zh-CN" altLang="en-US" sz="2200" b="0" i="0" kern="1200" dirty="0">
                        <a:solidFill>
                          <a:schemeClr val="dk1"/>
                        </a:solidFill>
                        <a:effectLst/>
                        <a:latin typeface="楷体" panose="02010609060101010101" charset="-122"/>
                        <a:ea typeface="楷体" panose="02010609060101010101" charset="-122"/>
                        <a:cs typeface="楷体" panose="02010609060101010101" charset="-122"/>
                      </a:endParaRPr>
                    </a:p>
                  </a:txBody>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400" decel="100000"/>
                                        <p:tgtEl>
                                          <p:spTgt spid="11">
                                            <p:txEl>
                                              <p:pRg st="0" end="0"/>
                                            </p:txEl>
                                          </p:spTgt>
                                        </p:tgtEl>
                                      </p:cBhvr>
                                    </p:animEffect>
                                    <p:anim calcmode="lin" valueType="num">
                                      <p:cBhvr>
                                        <p:cTn id="8" dur="4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11" name="文本占位符 10"/>
          <p:cNvSpPr>
            <a:spLocks noGrp="1"/>
          </p:cNvSpPr>
          <p:nvPr/>
        </p:nvSpPr>
        <p:spPr>
          <a:xfrm>
            <a:off x="3550920" y="1331595"/>
            <a:ext cx="4615815" cy="579755"/>
          </a:xfrm>
          <a:prstGeom prst="rect">
            <a:avLst/>
          </a:prstGeom>
          <a:solidFill>
            <a:srgbClr val="E97405"/>
          </a:solidFill>
          <a:ln w="38100" cmpd="dbl">
            <a:noFill/>
          </a:ln>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bg1"/>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zh-CN" altLang="en-US" sz="2600" dirty="0" smtClean="0">
                <a:solidFill>
                  <a:schemeClr val="bg1"/>
                </a:solidFill>
              </a:rPr>
              <a:t>高级语言的特点及发展</a:t>
            </a:r>
            <a:r>
              <a:rPr lang="zh-CN" altLang="en-US" sz="2600" dirty="0" smtClean="0">
                <a:solidFill>
                  <a:schemeClr val="bg1"/>
                </a:solidFill>
              </a:rPr>
              <a:t>过程</a:t>
            </a:r>
            <a:endParaRPr lang="zh-CN" altLang="en-US" sz="2600" dirty="0" smtClean="0">
              <a:solidFill>
                <a:schemeClr val="bg1"/>
              </a:solidFill>
            </a:endParaRPr>
          </a:p>
        </p:txBody>
      </p:sp>
      <p:sp>
        <p:nvSpPr>
          <p:cNvPr id="5" name="矩形 4"/>
          <p:cNvSpPr/>
          <p:nvPr/>
        </p:nvSpPr>
        <p:spPr>
          <a:xfrm>
            <a:off x="727710" y="2051685"/>
            <a:ext cx="10582275" cy="99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        </a:t>
            </a:r>
            <a:r>
              <a:rPr lang="zh-CN" altLang="en-US" sz="2400" dirty="0">
                <a:solidFill>
                  <a:schemeClr val="tx1"/>
                </a:solidFill>
                <a:latin typeface="黑体" panose="02010609060101010101" charset="-122"/>
                <a:ea typeface="黑体" panose="02010609060101010101" charset="-122"/>
                <a:cs typeface="黑体" panose="02010609060101010101" charset="-122"/>
              </a:rPr>
              <a:t> 由于高级语言抽象度高，源代码无须与硬件、系统底层操作对应，所以移植性非常好，理想的情况下甚至不必为不同的系统平台或者机器改动源代码。</a:t>
            </a:r>
            <a:endParaRPr lang="zh-CN" altLang="en-US" sz="2400" dirty="0">
              <a:solidFill>
                <a:schemeClr val="tx1"/>
              </a:solidFill>
              <a:latin typeface="黑体" panose="02010609060101010101" charset="-122"/>
              <a:ea typeface="黑体" panose="02010609060101010101" charset="-122"/>
              <a:cs typeface="黑体" panose="02010609060101010101" charset="-122"/>
            </a:endParaRPr>
          </a:p>
        </p:txBody>
      </p:sp>
      <p:grpSp>
        <p:nvGrpSpPr>
          <p:cNvPr id="6" name="组合 5"/>
          <p:cNvGrpSpPr/>
          <p:nvPr/>
        </p:nvGrpSpPr>
        <p:grpSpPr>
          <a:xfrm>
            <a:off x="1063969" y="3284020"/>
            <a:ext cx="2824480" cy="2545716"/>
            <a:chOff x="2898906" y="2454791"/>
            <a:chExt cx="2439549" cy="2144041"/>
          </a:xfrm>
        </p:grpSpPr>
        <p:sp>
          <p:nvSpPr>
            <p:cNvPr id="9" name="MH_SubTitle_1"/>
            <p:cNvSpPr/>
            <p:nvPr/>
          </p:nvSpPr>
          <p:spPr>
            <a:xfrm>
              <a:off x="3299830" y="2454791"/>
              <a:ext cx="2038625" cy="5663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200" dirty="0">
                  <a:solidFill>
                    <a:srgbClr val="FEFFFF"/>
                  </a:solidFill>
                  <a:latin typeface="黑体" panose="02010609060101010101" charset="-122"/>
                  <a:ea typeface="黑体" panose="02010609060101010101" charset="-122"/>
                </a:rPr>
                <a:t>结构化程序</a:t>
              </a:r>
              <a:endParaRPr lang="en-US" altLang="zh-CN" sz="2200" dirty="0">
                <a:solidFill>
                  <a:srgbClr val="FEFFFF"/>
                </a:solidFill>
                <a:latin typeface="黑体" panose="02010609060101010101" charset="-122"/>
                <a:ea typeface="黑体" panose="02010609060101010101" charset="-122"/>
              </a:endParaRPr>
            </a:p>
            <a:p>
              <a:pPr algn="ctr"/>
              <a:r>
                <a:rPr lang="zh-CN" altLang="en-US" sz="2200" dirty="0">
                  <a:solidFill>
                    <a:srgbClr val="FEFFFF"/>
                  </a:solidFill>
                  <a:latin typeface="黑体" panose="02010609060101010101" charset="-122"/>
                  <a:ea typeface="黑体" panose="02010609060101010101" charset="-122"/>
                </a:rPr>
                <a:t>设计语言</a:t>
              </a:r>
              <a:endParaRPr lang="zh-CN" altLang="en-US" sz="2200" dirty="0">
                <a:solidFill>
                  <a:srgbClr val="FEFFFF"/>
                </a:solidFill>
                <a:latin typeface="黑体" panose="02010609060101010101" charset="-122"/>
                <a:ea typeface="黑体" panose="02010609060101010101" charset="-122"/>
              </a:endParaRPr>
            </a:p>
          </p:txBody>
        </p:sp>
        <p:sp>
          <p:nvSpPr>
            <p:cNvPr id="13" name="MH_Other_3"/>
            <p:cNvSpPr/>
            <p:nvPr/>
          </p:nvSpPr>
          <p:spPr>
            <a:xfrm flipH="1">
              <a:off x="2899454" y="2574588"/>
              <a:ext cx="399827" cy="31660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rgbClr val="FEFFFF"/>
                  </a:solidFill>
                  <a:latin typeface="黑体" panose="02010609060101010101" charset="-122"/>
                  <a:ea typeface="黑体" panose="02010609060101010101" charset="-122"/>
                </a:rPr>
                <a:t>A</a:t>
              </a:r>
              <a:endParaRPr lang="en-US" altLang="zh-CN" sz="2200" dirty="0">
                <a:solidFill>
                  <a:srgbClr val="FEFFFF"/>
                </a:solidFill>
                <a:latin typeface="黑体" panose="02010609060101010101" charset="-122"/>
                <a:ea typeface="黑体" panose="02010609060101010101" charset="-122"/>
              </a:endParaRPr>
            </a:p>
          </p:txBody>
        </p:sp>
        <p:sp>
          <p:nvSpPr>
            <p:cNvPr id="14" name="MH_SubTitle_2"/>
            <p:cNvSpPr/>
            <p:nvPr/>
          </p:nvSpPr>
          <p:spPr>
            <a:xfrm>
              <a:off x="3299830" y="3265023"/>
              <a:ext cx="2038077" cy="5706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200" dirty="0">
                  <a:solidFill>
                    <a:srgbClr val="FEFFFF"/>
                  </a:solidFill>
                  <a:latin typeface="黑体" panose="02010609060101010101" charset="-122"/>
                  <a:ea typeface="黑体" panose="02010609060101010101" charset="-122"/>
                </a:rPr>
                <a:t>面向过程程序设计语言</a:t>
              </a:r>
              <a:endParaRPr lang="zh-CN" altLang="en-US" sz="2200" dirty="0">
                <a:solidFill>
                  <a:srgbClr val="FEFFFF"/>
                </a:solidFill>
                <a:latin typeface="黑体" panose="02010609060101010101" charset="-122"/>
                <a:ea typeface="黑体" panose="02010609060101010101" charset="-122"/>
              </a:endParaRPr>
            </a:p>
          </p:txBody>
        </p:sp>
        <p:sp>
          <p:nvSpPr>
            <p:cNvPr id="16" name="MH_Other_5"/>
            <p:cNvSpPr/>
            <p:nvPr/>
          </p:nvSpPr>
          <p:spPr>
            <a:xfrm flipH="1">
              <a:off x="2900003" y="3391772"/>
              <a:ext cx="399827" cy="316606"/>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rgbClr val="FEFFFF"/>
                  </a:solidFill>
                  <a:latin typeface="黑体" panose="02010609060101010101" charset="-122"/>
                  <a:ea typeface="黑体" panose="02010609060101010101" charset="-122"/>
                </a:rPr>
                <a:t>B</a:t>
              </a:r>
              <a:endParaRPr lang="en-US" altLang="zh-CN" sz="2200" dirty="0">
                <a:solidFill>
                  <a:srgbClr val="FEFFFF"/>
                </a:solidFill>
                <a:latin typeface="黑体" panose="02010609060101010101" charset="-122"/>
                <a:ea typeface="黑体" panose="02010609060101010101" charset="-122"/>
              </a:endParaRPr>
            </a:p>
          </p:txBody>
        </p:sp>
        <p:sp>
          <p:nvSpPr>
            <p:cNvPr id="17" name="MH_SubTitle_3"/>
            <p:cNvSpPr/>
            <p:nvPr/>
          </p:nvSpPr>
          <p:spPr>
            <a:xfrm>
              <a:off x="3298733" y="4027658"/>
              <a:ext cx="2039174" cy="5711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200" dirty="0">
                  <a:solidFill>
                    <a:srgbClr val="FEFFFF"/>
                  </a:solidFill>
                  <a:latin typeface="黑体" panose="02010609060101010101" charset="-122"/>
                  <a:ea typeface="黑体" panose="02010609060101010101" charset="-122"/>
                </a:rPr>
                <a:t>面向非过程程序设计语言</a:t>
              </a:r>
              <a:endParaRPr lang="zh-CN" altLang="en-US" sz="2200" dirty="0">
                <a:solidFill>
                  <a:srgbClr val="FEFFFF"/>
                </a:solidFill>
                <a:latin typeface="黑体" panose="02010609060101010101" charset="-122"/>
                <a:ea typeface="黑体" panose="02010609060101010101" charset="-122"/>
              </a:endParaRPr>
            </a:p>
          </p:txBody>
        </p:sp>
        <p:sp>
          <p:nvSpPr>
            <p:cNvPr id="19" name="MH_Other_7"/>
            <p:cNvSpPr/>
            <p:nvPr/>
          </p:nvSpPr>
          <p:spPr>
            <a:xfrm flipH="1">
              <a:off x="2898906" y="4208957"/>
              <a:ext cx="399827" cy="31660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solidFill>
                    <a:srgbClr val="FEFFFF"/>
                  </a:solidFill>
                  <a:latin typeface="黑体" panose="02010609060101010101" charset="-122"/>
                  <a:ea typeface="黑体" panose="02010609060101010101" charset="-122"/>
                </a:rPr>
                <a:t>C</a:t>
              </a:r>
              <a:endParaRPr lang="en-US" altLang="zh-CN" sz="2200" dirty="0">
                <a:solidFill>
                  <a:srgbClr val="FEFFFF"/>
                </a:solidFill>
                <a:latin typeface="黑体" panose="02010609060101010101" charset="-122"/>
                <a:ea typeface="黑体" panose="02010609060101010101" charset="-122"/>
              </a:endParaRPr>
            </a:p>
          </p:txBody>
        </p:sp>
      </p:grpSp>
      <p:sp>
        <p:nvSpPr>
          <p:cNvPr id="22" name="矩形标注 21"/>
          <p:cNvSpPr/>
          <p:nvPr/>
        </p:nvSpPr>
        <p:spPr>
          <a:xfrm>
            <a:off x="5102860" y="3426460"/>
            <a:ext cx="4582160" cy="1584960"/>
          </a:xfrm>
          <a:prstGeom prst="wedgeRectCallout">
            <a:avLst>
              <a:gd name="adj1" fmla="val -75457"/>
              <a:gd name="adj2" fmla="val 799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200" dirty="0">
                <a:solidFill>
                  <a:schemeClr val="tx1"/>
                </a:solidFill>
                <a:latin typeface="楷体" panose="02010609060101010101" charset="-122"/>
                <a:ea typeface="楷体" panose="02010609060101010101" charset="-122"/>
                <a:cs typeface="楷体" panose="02010609060101010101" charset="-122"/>
                <a:sym typeface="+mn-ea"/>
              </a:rPr>
              <a:t>所谓非过程化程序设计语言，就是面向应用，即只需告诉程序要干什么，程序就能自动生成算法，自动进行处理。</a:t>
            </a:r>
            <a:endParaRPr lang="zh-CN" altLang="en-US" sz="2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400" decel="100000"/>
                                        <p:tgtEl>
                                          <p:spTgt spid="11">
                                            <p:txEl>
                                              <p:pRg st="0" end="0"/>
                                            </p:txEl>
                                          </p:spTgt>
                                        </p:tgtEl>
                                      </p:cBhvr>
                                    </p:animEffect>
                                    <p:anim calcmode="lin" valueType="num">
                                      <p:cBhvr>
                                        <p:cTn id="8" dur="4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990600" y="1451689"/>
            <a:ext cx="1267460" cy="565706"/>
            <a:chOff x="467508" y="3124049"/>
            <a:chExt cx="988952" cy="440910"/>
          </a:xfrm>
        </p:grpSpPr>
        <p:sp>
          <p:nvSpPr>
            <p:cNvPr id="81"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文本框 17"/>
            <p:cNvSpPr txBox="1"/>
            <p:nvPr/>
          </p:nvSpPr>
          <p:spPr>
            <a:xfrm>
              <a:off x="512101" y="3180688"/>
              <a:ext cx="383419" cy="327635"/>
            </a:xfrm>
            <a:prstGeom prst="rect">
              <a:avLst/>
            </a:prstGeom>
            <a:noFill/>
          </p:spPr>
          <p:txBody>
            <a:bodyPr wrap="square" rtlCol="0">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实</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937091" y="3124484"/>
              <a:ext cx="458780" cy="327635"/>
            </a:xfrm>
            <a:prstGeom prst="rect">
              <a:avLst/>
            </a:prstGeom>
          </p:spPr>
          <p:txBody>
            <a:bodyPr wrap="square">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践</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85" name="文本框 20"/>
          <p:cNvSpPr txBox="1"/>
          <p:nvPr/>
        </p:nvSpPr>
        <p:spPr>
          <a:xfrm>
            <a:off x="3834765" y="1784985"/>
            <a:ext cx="4340860" cy="4972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spc="133">
                <a:solidFill>
                  <a:schemeClr val="tx1"/>
                </a:solidFill>
                <a:latin typeface="微软雅黑" panose="020B0503020204020204" pitchFamily="34" charset="-122"/>
                <a:ea typeface="微软雅黑" panose="020B0503020204020204" pitchFamily="34" charset="-122"/>
              </a:rPr>
              <a:t>三代计算机语言的优势与不足</a:t>
            </a:r>
            <a:endParaRPr lang="zh-CN" altLang="en-US" sz="2200" spc="133">
              <a:solidFill>
                <a:schemeClr val="tx1"/>
              </a:solidFill>
              <a:latin typeface="微软雅黑" panose="020B0503020204020204" pitchFamily="34" charset="-122"/>
              <a:ea typeface="微软雅黑" panose="020B0503020204020204" pitchFamily="34" charset="-122"/>
            </a:endParaRPr>
          </a:p>
        </p:txBody>
      </p:sp>
      <p:graphicFrame>
        <p:nvGraphicFramePr>
          <p:cNvPr id="23" name="表格 22"/>
          <p:cNvGraphicFramePr>
            <a:graphicFrameLocks noGrp="1"/>
          </p:cNvGraphicFramePr>
          <p:nvPr>
            <p:custDataLst>
              <p:tags r:id="rId4"/>
            </p:custDataLst>
          </p:nvPr>
        </p:nvGraphicFramePr>
        <p:xfrm>
          <a:off x="1504315" y="2418715"/>
          <a:ext cx="9225280" cy="3460750"/>
        </p:xfrm>
        <a:graphic>
          <a:graphicData uri="http://schemas.openxmlformats.org/drawingml/2006/table">
            <a:tbl>
              <a:tblPr>
                <a:tableStyleId>{16D9F66E-5EB9-4882-86FB-DCBF35E3C3E4}</a:tableStyleId>
              </a:tblPr>
              <a:tblGrid>
                <a:gridCol w="446405"/>
                <a:gridCol w="1209040"/>
                <a:gridCol w="2124075"/>
                <a:gridCol w="2647315"/>
                <a:gridCol w="2798445"/>
              </a:tblGrid>
              <a:tr h="504056">
                <a:tc>
                  <a:txBody>
                    <a:bodyPr/>
                    <a:lstStyle/>
                    <a:p>
                      <a:pPr algn="ctr" defTabSz="0">
                        <a:spcAft>
                          <a:spcPts val="0"/>
                        </a:spcAft>
                        <a:tabLst>
                          <a:tab pos="4105275" algn="l"/>
                        </a:tabLst>
                      </a:pPr>
                      <a:endParaRPr lang="en-US" sz="2000" b="0" kern="100" dirty="0">
                        <a:latin typeface="黑体" panose="02010609060101010101" charset="-122"/>
                        <a:ea typeface="黑体" panose="02010609060101010101" charset="-122"/>
                        <a:cs typeface="Times New Roman" panose="02020603050405020304"/>
                      </a:endParaRPr>
                    </a:p>
                  </a:txBody>
                  <a:tcPr marL="68580" marR="68580" marT="0" marB="0">
                    <a:solidFill>
                      <a:schemeClr val="accent4">
                        <a:lumMod val="40000"/>
                        <a:lumOff val="60000"/>
                        <a:alpha val="37000"/>
                      </a:schemeClr>
                    </a:solidFill>
                  </a:tcPr>
                </a:tc>
                <a:tc>
                  <a:txBody>
                    <a:bodyPr/>
                    <a:lstStyle/>
                    <a:p>
                      <a:pPr algn="ctr" defTabSz="0">
                        <a:spcAft>
                          <a:spcPts val="0"/>
                        </a:spcAft>
                        <a:tabLst>
                          <a:tab pos="4105275" algn="l"/>
                        </a:tabLst>
                      </a:pPr>
                      <a:r>
                        <a:rPr lang="zh-CN" sz="2000" kern="0" dirty="0">
                          <a:latin typeface="黑体" panose="02010609060101010101" charset="-122"/>
                          <a:ea typeface="黑体" panose="02010609060101010101" charset="-122"/>
                        </a:rPr>
                        <a:t>语言类型</a:t>
                      </a:r>
                      <a:endParaRPr lang="zh-CN" sz="2000" b="0" kern="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0" dirty="0">
                          <a:latin typeface="黑体" panose="02010609060101010101" charset="-122"/>
                          <a:ea typeface="黑体" panose="02010609060101010101" charset="-122"/>
                        </a:rPr>
                        <a:t>是否翻译（编译）</a:t>
                      </a:r>
                      <a:endParaRPr lang="zh-CN" sz="2000" b="0" kern="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100" dirty="0">
                          <a:latin typeface="黑体" panose="02010609060101010101" charset="-122"/>
                          <a:ea typeface="黑体" panose="02010609060101010101" charset="-122"/>
                        </a:rPr>
                        <a:t>优势</a:t>
                      </a:r>
                      <a:endParaRPr lang="zh-CN" sz="2000" b="0" kern="10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0" dirty="0">
                          <a:latin typeface="黑体" panose="02010609060101010101" charset="-122"/>
                          <a:ea typeface="黑体" panose="02010609060101010101" charset="-122"/>
                        </a:rPr>
                        <a:t>不足</a:t>
                      </a:r>
                      <a:endParaRPr lang="zh-CN" sz="2000" b="0" kern="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r>
              <a:tr h="822813">
                <a:tc>
                  <a:txBody>
                    <a:bodyPr/>
                    <a:lstStyle/>
                    <a:p>
                      <a:pPr algn="ctr" defTabSz="0">
                        <a:spcAft>
                          <a:spcPts val="0"/>
                        </a:spcAft>
                        <a:tabLst>
                          <a:tab pos="4105275" algn="l"/>
                        </a:tabLst>
                      </a:pPr>
                      <a:r>
                        <a:rPr lang="zh-CN" sz="2000" kern="100" dirty="0">
                          <a:latin typeface="黑体" panose="02010609060101010101" charset="-122"/>
                          <a:ea typeface="黑体" panose="02010609060101010101" charset="-122"/>
                        </a:rPr>
                        <a:t>一</a:t>
                      </a:r>
                      <a:endParaRPr lang="zh-CN" sz="2000" b="0" kern="10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100" dirty="0">
                          <a:latin typeface="黑体" panose="02010609060101010101" charset="-122"/>
                          <a:ea typeface="黑体" panose="02010609060101010101" charset="-122"/>
                        </a:rPr>
                        <a:t>机器语言</a:t>
                      </a:r>
                      <a:endParaRPr lang="zh-CN" sz="2000" b="0" kern="10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100" dirty="0">
                          <a:solidFill>
                            <a:srgbClr val="FFF6D9"/>
                          </a:solidFill>
                          <a:latin typeface="黑体" panose="02010609060101010101" charset="-122"/>
                          <a:ea typeface="黑体" panose="02010609060101010101" charset="-122"/>
                        </a:rPr>
                        <a:t>否</a:t>
                      </a:r>
                      <a:endParaRPr lang="zh-CN" sz="2000" b="0" kern="10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l" defTabSz="0">
                        <a:spcAft>
                          <a:spcPts val="0"/>
                        </a:spcAft>
                        <a:tabLst>
                          <a:tab pos="4105275" algn="l"/>
                        </a:tabLst>
                      </a:pPr>
                      <a:r>
                        <a:rPr lang="zh-CN" sz="2000" kern="100" dirty="0">
                          <a:solidFill>
                            <a:srgbClr val="FFF6D9"/>
                          </a:solidFill>
                          <a:latin typeface="黑体" panose="02010609060101010101" charset="-122"/>
                          <a:ea typeface="黑体" panose="02010609060101010101" charset="-122"/>
                        </a:rPr>
                        <a:t>能被计算机接受和执行，运算效率最高。</a:t>
                      </a:r>
                      <a:endParaRPr lang="zh-CN" sz="2000" b="0" kern="10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solidFill>
                      <a:schemeClr val="accent4">
                        <a:lumMod val="40000"/>
                        <a:lumOff val="60000"/>
                        <a:alpha val="37000"/>
                      </a:schemeClr>
                    </a:solidFill>
                  </a:tcPr>
                </a:tc>
                <a:tc>
                  <a:txBody>
                    <a:bodyPr/>
                    <a:lstStyle/>
                    <a:p>
                      <a:pPr algn="l" defTabSz="0">
                        <a:spcAft>
                          <a:spcPts val="0"/>
                        </a:spcAft>
                        <a:tabLst>
                          <a:tab pos="4105275" algn="l"/>
                        </a:tabLst>
                      </a:pPr>
                      <a:r>
                        <a:rPr lang="zh-CN" sz="2000" kern="0" dirty="0">
                          <a:solidFill>
                            <a:srgbClr val="FFF6D9"/>
                          </a:solidFill>
                          <a:latin typeface="黑体" panose="02010609060101010101" charset="-122"/>
                          <a:ea typeface="黑体" panose="02010609060101010101" charset="-122"/>
                        </a:rPr>
                        <a:t>程序难以理解，程序设计任务繁重，移植性差。</a:t>
                      </a:r>
                      <a:endParaRPr lang="zh-CN" sz="2000" b="0" kern="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solidFill>
                      <a:schemeClr val="accent4">
                        <a:lumMod val="40000"/>
                        <a:lumOff val="60000"/>
                        <a:alpha val="37000"/>
                      </a:schemeClr>
                    </a:solidFill>
                  </a:tcPr>
                </a:tc>
              </a:tr>
              <a:tr h="1097085">
                <a:tc>
                  <a:txBody>
                    <a:bodyPr/>
                    <a:lstStyle/>
                    <a:p>
                      <a:pPr algn="ctr" defTabSz="0">
                        <a:spcAft>
                          <a:spcPts val="0"/>
                        </a:spcAft>
                        <a:tabLst>
                          <a:tab pos="4105275" algn="l"/>
                        </a:tabLst>
                      </a:pPr>
                      <a:r>
                        <a:rPr lang="zh-CN" sz="2000" kern="100" dirty="0">
                          <a:latin typeface="黑体" panose="02010609060101010101" charset="-122"/>
                          <a:ea typeface="黑体" panose="02010609060101010101" charset="-122"/>
                        </a:rPr>
                        <a:t>二</a:t>
                      </a:r>
                      <a:endParaRPr lang="zh-CN" sz="2000" b="0" kern="10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100">
                          <a:latin typeface="黑体" panose="02010609060101010101" charset="-122"/>
                          <a:ea typeface="黑体" panose="02010609060101010101" charset="-122"/>
                        </a:rPr>
                        <a:t>汇编语言</a:t>
                      </a:r>
                      <a:endParaRPr lang="zh-CN" sz="2000" b="0" kern="10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100" dirty="0">
                          <a:solidFill>
                            <a:srgbClr val="FFF6D9"/>
                          </a:solidFill>
                          <a:latin typeface="黑体" panose="02010609060101010101" charset="-122"/>
                          <a:ea typeface="黑体" panose="02010609060101010101" charset="-122"/>
                        </a:rPr>
                        <a:t>是</a:t>
                      </a:r>
                      <a:endParaRPr lang="zh-CN" sz="2000" b="0" kern="10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l" defTabSz="0">
                        <a:spcAft>
                          <a:spcPts val="0"/>
                        </a:spcAft>
                        <a:tabLst>
                          <a:tab pos="4105275" algn="l"/>
                        </a:tabLst>
                      </a:pPr>
                      <a:r>
                        <a:rPr lang="zh-CN" sz="2000" kern="0" dirty="0">
                          <a:solidFill>
                            <a:srgbClr val="FFF6D9"/>
                          </a:solidFill>
                          <a:latin typeface="黑体" panose="02010609060101010101" charset="-122"/>
                          <a:ea typeface="黑体" panose="02010609060101010101" charset="-122"/>
                        </a:rPr>
                        <a:t>针对计算机特定硬件而编制的汇编语言程序，比机器语言易于理解，效率仍十分高</a:t>
                      </a:r>
                      <a:r>
                        <a:rPr lang="zh-CN" sz="2000" kern="100" dirty="0">
                          <a:solidFill>
                            <a:srgbClr val="FFF6D9"/>
                          </a:solidFill>
                          <a:latin typeface="黑体" panose="02010609060101010101" charset="-122"/>
                          <a:ea typeface="黑体" panose="02010609060101010101" charset="-122"/>
                        </a:rPr>
                        <a:t>。</a:t>
                      </a:r>
                      <a:endParaRPr lang="zh-CN" sz="2000" b="0" kern="10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solidFill>
                      <a:schemeClr val="accent4">
                        <a:lumMod val="40000"/>
                        <a:lumOff val="60000"/>
                        <a:alpha val="37000"/>
                      </a:schemeClr>
                    </a:solidFill>
                  </a:tcPr>
                </a:tc>
                <a:tc>
                  <a:txBody>
                    <a:bodyPr/>
                    <a:lstStyle/>
                    <a:p>
                      <a:pPr algn="l" defTabSz="0">
                        <a:spcAft>
                          <a:spcPts val="0"/>
                        </a:spcAft>
                        <a:tabLst>
                          <a:tab pos="4105275" algn="l"/>
                        </a:tabLst>
                      </a:pPr>
                      <a:r>
                        <a:rPr lang="zh-CN" sz="2000" kern="100" dirty="0">
                          <a:solidFill>
                            <a:srgbClr val="FFF6D9"/>
                          </a:solidFill>
                          <a:latin typeface="黑体" panose="02010609060101010101" charset="-122"/>
                          <a:ea typeface="黑体" panose="02010609060101010101" charset="-122"/>
                        </a:rPr>
                        <a:t>不能被计算机直接运行，</a:t>
                      </a:r>
                      <a:r>
                        <a:rPr lang="zh-CN" sz="2000" kern="0" dirty="0">
                          <a:solidFill>
                            <a:srgbClr val="FFF6D9"/>
                          </a:solidFill>
                          <a:latin typeface="黑体" panose="02010609060101010101" charset="-122"/>
                          <a:ea typeface="黑体" panose="02010609060101010101" charset="-122"/>
                        </a:rPr>
                        <a:t>移植性不好。</a:t>
                      </a:r>
                      <a:endParaRPr lang="zh-CN" sz="2000" b="0" kern="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solidFill>
                      <a:schemeClr val="accent4">
                        <a:lumMod val="40000"/>
                        <a:lumOff val="60000"/>
                        <a:alpha val="37000"/>
                      </a:schemeClr>
                    </a:solidFill>
                  </a:tcPr>
                </a:tc>
              </a:tr>
              <a:tr h="822960">
                <a:tc>
                  <a:txBody>
                    <a:bodyPr/>
                    <a:lstStyle/>
                    <a:p>
                      <a:pPr algn="ctr" defTabSz="0">
                        <a:spcAft>
                          <a:spcPts val="0"/>
                        </a:spcAft>
                        <a:tabLst>
                          <a:tab pos="4105275" algn="l"/>
                        </a:tabLst>
                      </a:pPr>
                      <a:r>
                        <a:rPr lang="zh-CN" sz="2000" kern="100" dirty="0">
                          <a:latin typeface="黑体" panose="02010609060101010101" charset="-122"/>
                          <a:ea typeface="黑体" panose="02010609060101010101" charset="-122"/>
                        </a:rPr>
                        <a:t>三</a:t>
                      </a:r>
                      <a:endParaRPr lang="zh-CN" sz="2000" b="0" kern="100" dirty="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100">
                          <a:latin typeface="黑体" panose="02010609060101010101" charset="-122"/>
                          <a:ea typeface="黑体" panose="02010609060101010101" charset="-122"/>
                        </a:rPr>
                        <a:t>高级语言</a:t>
                      </a:r>
                      <a:endParaRPr lang="zh-CN" sz="2000" b="0" kern="100">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2000" kern="100" dirty="0">
                          <a:solidFill>
                            <a:srgbClr val="FFF6D9"/>
                          </a:solidFill>
                          <a:latin typeface="黑体" panose="02010609060101010101" charset="-122"/>
                          <a:ea typeface="黑体" panose="02010609060101010101" charset="-122"/>
                        </a:rPr>
                        <a:t>是</a:t>
                      </a:r>
                      <a:endParaRPr lang="zh-CN" sz="2000" b="0" kern="10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l" defTabSz="0">
                        <a:spcAft>
                          <a:spcPts val="0"/>
                        </a:spcAft>
                        <a:tabLst>
                          <a:tab pos="4105275" algn="l"/>
                        </a:tabLst>
                      </a:pPr>
                      <a:r>
                        <a:rPr lang="zh-CN" sz="2000" kern="0">
                          <a:solidFill>
                            <a:srgbClr val="FFF6D9"/>
                          </a:solidFill>
                          <a:latin typeface="黑体" panose="02010609060101010101" charset="-122"/>
                          <a:ea typeface="黑体" panose="02010609060101010101" charset="-122"/>
                        </a:rPr>
                        <a:t>接近于数学语言或人的自然语言，易于理解，移植性好。</a:t>
                      </a:r>
                      <a:endParaRPr lang="zh-CN" sz="2000" b="0" kern="0">
                        <a:solidFill>
                          <a:srgbClr val="FFF6D9"/>
                        </a:solidFill>
                        <a:latin typeface="黑体" panose="02010609060101010101" charset="-122"/>
                        <a:ea typeface="黑体" panose="02010609060101010101" charset="-122"/>
                        <a:cs typeface="Times New Roman" panose="02020603050405020304"/>
                      </a:endParaRPr>
                    </a:p>
                  </a:txBody>
                  <a:tcPr marL="68580" marR="68580" marT="0" marB="0">
                    <a:solidFill>
                      <a:schemeClr val="accent4">
                        <a:lumMod val="40000"/>
                        <a:lumOff val="60000"/>
                        <a:alpha val="37000"/>
                      </a:schemeClr>
                    </a:solidFill>
                  </a:tcPr>
                </a:tc>
                <a:tc>
                  <a:txBody>
                    <a:bodyPr/>
                    <a:lstStyle/>
                    <a:p>
                      <a:pPr algn="l" defTabSz="0">
                        <a:spcAft>
                          <a:spcPts val="0"/>
                        </a:spcAft>
                        <a:tabLst>
                          <a:tab pos="4105275" algn="l"/>
                        </a:tabLst>
                      </a:pPr>
                      <a:r>
                        <a:rPr lang="zh-CN" sz="2000" kern="100" dirty="0">
                          <a:solidFill>
                            <a:srgbClr val="FFF6D9"/>
                          </a:solidFill>
                          <a:latin typeface="黑体" panose="02010609060101010101" charset="-122"/>
                          <a:ea typeface="黑体" panose="02010609060101010101" charset="-122"/>
                        </a:rPr>
                        <a:t>不能被计算机直接运行。</a:t>
                      </a:r>
                      <a:endParaRPr lang="zh-CN" sz="2000" b="0" kern="100" dirty="0">
                        <a:solidFill>
                          <a:srgbClr val="FFF6D9"/>
                        </a:solidFill>
                        <a:latin typeface="黑体" panose="02010609060101010101" charset="-122"/>
                        <a:ea typeface="黑体" panose="02010609060101010101" charset="-122"/>
                        <a:cs typeface="Times New Roman" panose="02020603050405020304"/>
                      </a:endParaRPr>
                    </a:p>
                  </a:txBody>
                  <a:tcPr marL="68580" marR="68580" marT="0" marB="0">
                    <a:solidFill>
                      <a:schemeClr val="accent4">
                        <a:lumMod val="40000"/>
                        <a:lumOff val="60000"/>
                        <a:alpha val="37000"/>
                      </a:schemeClr>
                    </a:solidFill>
                  </a:tcPr>
                </a:tc>
              </a:tr>
            </a:tbl>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grpSp>
        <p:nvGrpSpPr>
          <p:cNvPr id="3" name="组合 2"/>
          <p:cNvGrpSpPr/>
          <p:nvPr/>
        </p:nvGrpSpPr>
        <p:grpSpPr>
          <a:xfrm>
            <a:off x="990600" y="1451689"/>
            <a:ext cx="1267460" cy="565706"/>
            <a:chOff x="467508" y="3124049"/>
            <a:chExt cx="988952" cy="440910"/>
          </a:xfrm>
        </p:grpSpPr>
        <p:sp>
          <p:nvSpPr>
            <p:cNvPr id="81"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3" name="文本框 17"/>
            <p:cNvSpPr txBox="1"/>
            <p:nvPr/>
          </p:nvSpPr>
          <p:spPr>
            <a:xfrm>
              <a:off x="512101" y="3180688"/>
              <a:ext cx="383419" cy="327635"/>
            </a:xfrm>
            <a:prstGeom prst="rect">
              <a:avLst/>
            </a:prstGeom>
            <a:noFill/>
          </p:spPr>
          <p:txBody>
            <a:bodyPr wrap="square" rtlCol="0">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实</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84" name="矩形 83"/>
            <p:cNvSpPr/>
            <p:nvPr/>
          </p:nvSpPr>
          <p:spPr>
            <a:xfrm>
              <a:off x="937091" y="3124484"/>
              <a:ext cx="458780" cy="327635"/>
            </a:xfrm>
            <a:prstGeom prst="rect">
              <a:avLst/>
            </a:prstGeom>
          </p:spPr>
          <p:txBody>
            <a:bodyPr wrap="square">
              <a:spAutoFit/>
            </a:bodyPr>
            <a:lstStyle/>
            <a:p>
              <a:r>
                <a:rPr lang="zh-CN" altLang="en-US" sz="2135" b="1" dirty="0">
                  <a:solidFill>
                    <a:schemeClr val="bg1"/>
                  </a:solidFill>
                  <a:latin typeface="微软雅黑" panose="020B0503020204020204" pitchFamily="34" charset="-122"/>
                  <a:ea typeface="微软雅黑" panose="020B0503020204020204" pitchFamily="34" charset="-122"/>
                </a:rPr>
                <a:t>践</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85" name="文本框 20"/>
          <p:cNvSpPr txBox="1"/>
          <p:nvPr/>
        </p:nvSpPr>
        <p:spPr>
          <a:xfrm>
            <a:off x="3834765" y="1784985"/>
            <a:ext cx="4340860" cy="4972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spc="133">
                <a:solidFill>
                  <a:schemeClr val="tx1"/>
                </a:solidFill>
                <a:latin typeface="微软雅黑" panose="020B0503020204020204" pitchFamily="34" charset="-122"/>
                <a:ea typeface="微软雅黑" panose="020B0503020204020204" pitchFamily="34" charset="-122"/>
              </a:rPr>
              <a:t>三代计算机语言的优势与不足</a:t>
            </a:r>
            <a:endParaRPr lang="zh-CN" altLang="en-US" sz="2200" spc="133">
              <a:solidFill>
                <a:schemeClr val="tx1"/>
              </a:solidFill>
              <a:latin typeface="微软雅黑" panose="020B0503020204020204" pitchFamily="34" charset="-122"/>
              <a:ea typeface="微软雅黑" panose="020B0503020204020204" pitchFamily="34" charset="-122"/>
            </a:endParaRPr>
          </a:p>
        </p:txBody>
      </p:sp>
      <p:graphicFrame>
        <p:nvGraphicFramePr>
          <p:cNvPr id="23" name="表格 22"/>
          <p:cNvGraphicFramePr>
            <a:graphicFrameLocks noGrp="1"/>
          </p:cNvGraphicFramePr>
          <p:nvPr/>
        </p:nvGraphicFramePr>
        <p:xfrm>
          <a:off x="1504380" y="2484001"/>
          <a:ext cx="8856984" cy="3247109"/>
        </p:xfrm>
        <a:graphic>
          <a:graphicData uri="http://schemas.openxmlformats.org/drawingml/2006/table">
            <a:tbl>
              <a:tblPr>
                <a:tableStyleId>{16D9F66E-5EB9-4882-86FB-DCBF35E3C3E4}</a:tableStyleId>
              </a:tblPr>
              <a:tblGrid>
                <a:gridCol w="428625"/>
                <a:gridCol w="1160507"/>
                <a:gridCol w="1867252"/>
                <a:gridCol w="2608507"/>
                <a:gridCol w="2792093"/>
              </a:tblGrid>
              <a:tr h="504056">
                <a:tc>
                  <a:txBody>
                    <a:bodyPr/>
                    <a:lstStyle/>
                    <a:p>
                      <a:pPr algn="ctr" defTabSz="0">
                        <a:spcAft>
                          <a:spcPts val="0"/>
                        </a:spcAft>
                        <a:tabLst>
                          <a:tab pos="4105275" algn="l"/>
                        </a:tabLst>
                      </a:pPr>
                      <a:endParaRPr lang="en-US"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solidFill>
                      <a:schemeClr val="accent4">
                        <a:lumMod val="40000"/>
                        <a:lumOff val="60000"/>
                        <a:alpha val="37000"/>
                      </a:schemeClr>
                    </a:solidFill>
                  </a:tcPr>
                </a:tc>
                <a:tc>
                  <a:txBody>
                    <a:bodyPr/>
                    <a:lstStyle/>
                    <a:p>
                      <a:pPr algn="ctr" defTabSz="0">
                        <a:spcAft>
                          <a:spcPts val="0"/>
                        </a:spcAft>
                        <a:tabLst>
                          <a:tab pos="4105275" algn="l"/>
                        </a:tabLst>
                      </a:pPr>
                      <a:r>
                        <a:rPr lang="zh-CN" sz="1800" kern="0" dirty="0">
                          <a:latin typeface="微软雅黑" panose="020B0503020204020204" pitchFamily="34" charset="-122"/>
                          <a:ea typeface="微软雅黑" panose="020B0503020204020204" pitchFamily="34" charset="-122"/>
                        </a:rPr>
                        <a:t>语言类型</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0" dirty="0">
                          <a:latin typeface="微软雅黑" panose="020B0503020204020204" pitchFamily="34" charset="-122"/>
                          <a:ea typeface="微软雅黑" panose="020B0503020204020204" pitchFamily="34" charset="-122"/>
                        </a:rPr>
                        <a:t>是否翻译（编译）</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100" dirty="0">
                          <a:latin typeface="微软雅黑" panose="020B0503020204020204" pitchFamily="34" charset="-122"/>
                          <a:ea typeface="微软雅黑" panose="020B0503020204020204" pitchFamily="34" charset="-122"/>
                        </a:rPr>
                        <a:t>优势</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0" dirty="0">
                          <a:latin typeface="微软雅黑" panose="020B0503020204020204" pitchFamily="34" charset="-122"/>
                          <a:ea typeface="微软雅黑" panose="020B0503020204020204" pitchFamily="34" charset="-122"/>
                        </a:rPr>
                        <a:t>不足</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r>
              <a:tr h="822813">
                <a:tc>
                  <a:txBody>
                    <a:bodyPr/>
                    <a:lstStyle/>
                    <a:p>
                      <a:pPr algn="ctr" defTabSz="0">
                        <a:spcAft>
                          <a:spcPts val="0"/>
                        </a:spcAft>
                        <a:tabLst>
                          <a:tab pos="4105275" algn="l"/>
                        </a:tabLst>
                      </a:pPr>
                      <a:r>
                        <a:rPr lang="zh-CN" sz="1800" kern="100" dirty="0">
                          <a:latin typeface="微软雅黑" panose="020B0503020204020204" pitchFamily="34" charset="-122"/>
                          <a:ea typeface="微软雅黑" panose="020B0503020204020204" pitchFamily="34" charset="-122"/>
                        </a:rPr>
                        <a:t>一</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100" dirty="0">
                          <a:latin typeface="微软雅黑" panose="020B0503020204020204" pitchFamily="34" charset="-122"/>
                          <a:ea typeface="微软雅黑" panose="020B0503020204020204" pitchFamily="34" charset="-122"/>
                        </a:rPr>
                        <a:t>机器语言</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100" dirty="0">
                          <a:latin typeface="+mn-ea"/>
                          <a:ea typeface="+mn-ea"/>
                        </a:rPr>
                        <a:t>否</a:t>
                      </a:r>
                      <a:endParaRPr lang="zh-CN" sz="1800" b="0" kern="100" dirty="0">
                        <a:latin typeface="+mn-ea"/>
                        <a:ea typeface="+mn-ea"/>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l" defTabSz="0">
                        <a:spcAft>
                          <a:spcPts val="0"/>
                        </a:spcAft>
                        <a:tabLst>
                          <a:tab pos="4105275" algn="l"/>
                        </a:tabLst>
                      </a:pPr>
                      <a:r>
                        <a:rPr lang="zh-CN" sz="1800" kern="100" dirty="0">
                          <a:latin typeface="+mn-ea"/>
                          <a:ea typeface="+mn-ea"/>
                        </a:rPr>
                        <a:t>能被计算机接受和执行，运算效率最高。</a:t>
                      </a:r>
                      <a:endParaRPr lang="zh-CN" sz="1800" b="0" kern="100" dirty="0">
                        <a:latin typeface="+mn-ea"/>
                        <a:ea typeface="+mn-ea"/>
                        <a:cs typeface="Times New Roman" panose="02020603050405020304"/>
                      </a:endParaRPr>
                    </a:p>
                  </a:txBody>
                  <a:tcPr marL="68580" marR="68580" marT="0" marB="0">
                    <a:solidFill>
                      <a:schemeClr val="accent4">
                        <a:lumMod val="40000"/>
                        <a:lumOff val="60000"/>
                        <a:alpha val="37000"/>
                      </a:schemeClr>
                    </a:solidFill>
                  </a:tcPr>
                </a:tc>
                <a:tc>
                  <a:txBody>
                    <a:bodyPr/>
                    <a:lstStyle/>
                    <a:p>
                      <a:pPr algn="l" defTabSz="0">
                        <a:spcAft>
                          <a:spcPts val="0"/>
                        </a:spcAft>
                        <a:tabLst>
                          <a:tab pos="4105275" algn="l"/>
                        </a:tabLst>
                      </a:pPr>
                      <a:r>
                        <a:rPr lang="zh-CN" sz="1800" kern="0" dirty="0">
                          <a:latin typeface="+mn-ea"/>
                          <a:ea typeface="+mn-ea"/>
                        </a:rPr>
                        <a:t>程序难以理解，程序设计任务繁重，移植性差。</a:t>
                      </a:r>
                      <a:endParaRPr lang="zh-CN" sz="1800" b="0" kern="100" dirty="0">
                        <a:latin typeface="+mn-ea"/>
                        <a:ea typeface="+mn-ea"/>
                        <a:cs typeface="Times New Roman" panose="02020603050405020304"/>
                      </a:endParaRPr>
                    </a:p>
                  </a:txBody>
                  <a:tcPr marL="68580" marR="68580" marT="0" marB="0">
                    <a:solidFill>
                      <a:schemeClr val="accent4">
                        <a:lumMod val="40000"/>
                        <a:lumOff val="60000"/>
                        <a:alpha val="37000"/>
                      </a:schemeClr>
                    </a:solidFill>
                  </a:tcPr>
                </a:tc>
              </a:tr>
              <a:tr h="1097085">
                <a:tc>
                  <a:txBody>
                    <a:bodyPr/>
                    <a:lstStyle/>
                    <a:p>
                      <a:pPr algn="ctr" defTabSz="0">
                        <a:spcAft>
                          <a:spcPts val="0"/>
                        </a:spcAft>
                        <a:tabLst>
                          <a:tab pos="4105275" algn="l"/>
                        </a:tabLst>
                      </a:pPr>
                      <a:r>
                        <a:rPr lang="zh-CN" sz="1800" kern="100" dirty="0">
                          <a:latin typeface="微软雅黑" panose="020B0503020204020204" pitchFamily="34" charset="-122"/>
                          <a:ea typeface="微软雅黑" panose="020B0503020204020204" pitchFamily="34" charset="-122"/>
                        </a:rPr>
                        <a:t>二</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100">
                          <a:latin typeface="微软雅黑" panose="020B0503020204020204" pitchFamily="34" charset="-122"/>
                          <a:ea typeface="微软雅黑" panose="020B0503020204020204" pitchFamily="34" charset="-122"/>
                        </a:rPr>
                        <a:t>汇编语言</a:t>
                      </a:r>
                      <a:endParaRPr lang="zh-CN" sz="1800" b="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100" dirty="0">
                          <a:latin typeface="+mn-ea"/>
                          <a:ea typeface="+mn-ea"/>
                        </a:rPr>
                        <a:t>是</a:t>
                      </a:r>
                      <a:endParaRPr lang="zh-CN" sz="1800" b="0" kern="100" dirty="0">
                        <a:latin typeface="+mn-ea"/>
                        <a:ea typeface="+mn-ea"/>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l" defTabSz="0">
                        <a:spcAft>
                          <a:spcPts val="0"/>
                        </a:spcAft>
                        <a:tabLst>
                          <a:tab pos="4105275" algn="l"/>
                        </a:tabLst>
                      </a:pPr>
                      <a:r>
                        <a:rPr lang="zh-CN" sz="1800" kern="0" dirty="0">
                          <a:latin typeface="+mn-ea"/>
                          <a:ea typeface="+mn-ea"/>
                        </a:rPr>
                        <a:t>针对计算机特定硬件而编制的汇编语言程序，比机器语言易于理解，效率仍十分高</a:t>
                      </a:r>
                      <a:r>
                        <a:rPr lang="zh-CN" sz="1800" kern="100" dirty="0">
                          <a:latin typeface="+mn-ea"/>
                          <a:ea typeface="+mn-ea"/>
                        </a:rPr>
                        <a:t>。</a:t>
                      </a:r>
                      <a:endParaRPr lang="zh-CN" sz="1800" b="0" kern="100" dirty="0">
                        <a:latin typeface="+mn-ea"/>
                        <a:ea typeface="+mn-ea"/>
                        <a:cs typeface="Times New Roman" panose="02020603050405020304"/>
                      </a:endParaRPr>
                    </a:p>
                  </a:txBody>
                  <a:tcPr marL="68580" marR="68580" marT="0" marB="0">
                    <a:solidFill>
                      <a:schemeClr val="accent4">
                        <a:lumMod val="40000"/>
                        <a:lumOff val="60000"/>
                        <a:alpha val="37000"/>
                      </a:schemeClr>
                    </a:solidFill>
                  </a:tcPr>
                </a:tc>
                <a:tc>
                  <a:txBody>
                    <a:bodyPr/>
                    <a:lstStyle/>
                    <a:p>
                      <a:pPr algn="l" defTabSz="0">
                        <a:spcAft>
                          <a:spcPts val="0"/>
                        </a:spcAft>
                        <a:tabLst>
                          <a:tab pos="4105275" algn="l"/>
                        </a:tabLst>
                      </a:pPr>
                      <a:r>
                        <a:rPr lang="zh-CN" sz="1800" kern="100" dirty="0">
                          <a:latin typeface="+mn-ea"/>
                          <a:ea typeface="+mn-ea"/>
                        </a:rPr>
                        <a:t>不能被计算机直接运行，</a:t>
                      </a:r>
                      <a:r>
                        <a:rPr lang="zh-CN" sz="1800" kern="0" dirty="0">
                          <a:latin typeface="+mn-ea"/>
                          <a:ea typeface="+mn-ea"/>
                        </a:rPr>
                        <a:t>移植性不好。</a:t>
                      </a:r>
                      <a:endParaRPr lang="zh-CN" sz="1800" b="0" kern="100" dirty="0">
                        <a:latin typeface="+mn-ea"/>
                        <a:ea typeface="+mn-ea"/>
                        <a:cs typeface="Times New Roman" panose="02020603050405020304"/>
                      </a:endParaRPr>
                    </a:p>
                  </a:txBody>
                  <a:tcPr marL="68580" marR="68580" marT="0" marB="0">
                    <a:solidFill>
                      <a:schemeClr val="accent4">
                        <a:lumMod val="40000"/>
                        <a:lumOff val="60000"/>
                        <a:alpha val="37000"/>
                      </a:schemeClr>
                    </a:solidFill>
                  </a:tcPr>
                </a:tc>
              </a:tr>
              <a:tr h="822960">
                <a:tc>
                  <a:txBody>
                    <a:bodyPr/>
                    <a:lstStyle/>
                    <a:p>
                      <a:pPr algn="ctr" defTabSz="0">
                        <a:spcAft>
                          <a:spcPts val="0"/>
                        </a:spcAft>
                        <a:tabLst>
                          <a:tab pos="4105275" algn="l"/>
                        </a:tabLst>
                      </a:pPr>
                      <a:r>
                        <a:rPr lang="zh-CN" sz="1800" kern="100" dirty="0">
                          <a:latin typeface="微软雅黑" panose="020B0503020204020204" pitchFamily="34" charset="-122"/>
                          <a:ea typeface="微软雅黑" panose="020B0503020204020204" pitchFamily="34" charset="-122"/>
                        </a:rPr>
                        <a:t>三</a:t>
                      </a:r>
                      <a:endParaRPr lang="zh-CN" sz="1800" b="0" kern="100" dirty="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100">
                          <a:latin typeface="微软雅黑" panose="020B0503020204020204" pitchFamily="34" charset="-122"/>
                          <a:ea typeface="微软雅黑" panose="020B0503020204020204" pitchFamily="34" charset="-122"/>
                        </a:rPr>
                        <a:t>高级语言</a:t>
                      </a:r>
                      <a:endParaRPr lang="zh-CN" sz="1800" b="0" kern="100">
                        <a:latin typeface="微软雅黑" panose="020B0503020204020204" pitchFamily="34" charset="-122"/>
                        <a:ea typeface="微软雅黑" panose="020B0503020204020204" pitchFamily="34" charset="-122"/>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ctr" defTabSz="0">
                        <a:spcAft>
                          <a:spcPts val="0"/>
                        </a:spcAft>
                        <a:tabLst>
                          <a:tab pos="4105275" algn="l"/>
                        </a:tabLst>
                      </a:pPr>
                      <a:r>
                        <a:rPr lang="zh-CN" sz="1800" kern="100" dirty="0">
                          <a:latin typeface="+mn-ea"/>
                          <a:ea typeface="+mn-ea"/>
                        </a:rPr>
                        <a:t>是</a:t>
                      </a:r>
                      <a:endParaRPr lang="zh-CN" sz="1800" b="0" kern="100" dirty="0">
                        <a:latin typeface="+mn-ea"/>
                        <a:ea typeface="+mn-ea"/>
                        <a:cs typeface="Times New Roman" panose="02020603050405020304"/>
                      </a:endParaRPr>
                    </a:p>
                  </a:txBody>
                  <a:tcPr marL="68580" marR="68580" marT="0" marB="0" anchor="ctr">
                    <a:solidFill>
                      <a:schemeClr val="accent4">
                        <a:lumMod val="40000"/>
                        <a:lumOff val="60000"/>
                        <a:alpha val="37000"/>
                      </a:schemeClr>
                    </a:solidFill>
                  </a:tcPr>
                </a:tc>
                <a:tc>
                  <a:txBody>
                    <a:bodyPr/>
                    <a:lstStyle/>
                    <a:p>
                      <a:pPr algn="l" defTabSz="0">
                        <a:spcAft>
                          <a:spcPts val="0"/>
                        </a:spcAft>
                        <a:tabLst>
                          <a:tab pos="4105275" algn="l"/>
                        </a:tabLst>
                      </a:pPr>
                      <a:r>
                        <a:rPr lang="zh-CN" sz="1800" kern="0">
                          <a:latin typeface="+mn-ea"/>
                          <a:ea typeface="+mn-ea"/>
                        </a:rPr>
                        <a:t>接近于数学语言或人的自然语言，易于理解，移植性好。</a:t>
                      </a:r>
                      <a:endParaRPr lang="zh-CN" sz="1800" b="0" kern="100">
                        <a:latin typeface="+mn-ea"/>
                        <a:ea typeface="+mn-ea"/>
                        <a:cs typeface="Times New Roman" panose="02020603050405020304"/>
                      </a:endParaRPr>
                    </a:p>
                  </a:txBody>
                  <a:tcPr marL="68580" marR="68580" marT="0" marB="0">
                    <a:solidFill>
                      <a:schemeClr val="accent4">
                        <a:lumMod val="40000"/>
                        <a:lumOff val="60000"/>
                        <a:alpha val="37000"/>
                      </a:schemeClr>
                    </a:solidFill>
                  </a:tcPr>
                </a:tc>
                <a:tc>
                  <a:txBody>
                    <a:bodyPr/>
                    <a:lstStyle/>
                    <a:p>
                      <a:pPr algn="l" defTabSz="0">
                        <a:spcAft>
                          <a:spcPts val="0"/>
                        </a:spcAft>
                        <a:tabLst>
                          <a:tab pos="4105275" algn="l"/>
                        </a:tabLst>
                      </a:pPr>
                      <a:r>
                        <a:rPr lang="zh-CN" sz="1800" kern="100" dirty="0">
                          <a:latin typeface="+mn-ea"/>
                          <a:ea typeface="+mn-ea"/>
                        </a:rPr>
                        <a:t>不能被计算机直接运行。</a:t>
                      </a:r>
                      <a:endParaRPr lang="zh-CN" sz="1800" b="0" kern="100" dirty="0">
                        <a:latin typeface="+mn-ea"/>
                        <a:ea typeface="+mn-ea"/>
                        <a:cs typeface="Times New Roman" panose="02020603050405020304"/>
                      </a:endParaRPr>
                    </a:p>
                  </a:txBody>
                  <a:tcPr marL="68580" marR="68580" marT="0" marB="0">
                    <a:solidFill>
                      <a:schemeClr val="accent4">
                        <a:lumMod val="40000"/>
                        <a:lumOff val="60000"/>
                        <a:alpha val="37000"/>
                      </a:schemeClr>
                    </a:solidFill>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535305" y="535305"/>
            <a:ext cx="2757170" cy="880110"/>
          </a:xfrm>
          <a:prstGeom prst="rect">
            <a:avLst/>
          </a:prstGeom>
        </p:spPr>
      </p:pic>
      <p:sp>
        <p:nvSpPr>
          <p:cNvPr id="14" name="MH_Text_4"/>
          <p:cNvSpPr>
            <a:spLocks noChangeArrowheads="1"/>
          </p:cNvSpPr>
          <p:nvPr>
            <p:custDataLst>
              <p:tags r:id="rId3"/>
            </p:custDataLst>
          </p:nvPr>
        </p:nvSpPr>
        <p:spPr bwMode="auto">
          <a:xfrm>
            <a:off x="3897620" y="5564502"/>
            <a:ext cx="4031942" cy="67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endParaRPr lang="zh-CN" altLang="en-US" sz="2000" dirty="0">
              <a:solidFill>
                <a:schemeClr val="tx1"/>
              </a:solidFill>
              <a:latin typeface="等线" panose="02010600030101010101" charset="-122"/>
              <a:ea typeface="等线" panose="02010600030101010101" charset="-122"/>
            </a:endParaRPr>
          </a:p>
        </p:txBody>
      </p:sp>
      <p:pic>
        <p:nvPicPr>
          <p:cNvPr id="21" name="图片 13" descr="3-12 计算机解决问题思维导图.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71625" y="1597660"/>
            <a:ext cx="821182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custDataLst>
              <p:tags r:id="rId1"/>
            </p:custDataLst>
          </p:nvPr>
        </p:nvSpPr>
        <p:spPr>
          <a:xfrm>
            <a:off x="1694180" y="430530"/>
            <a:ext cx="225298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探究</a:t>
            </a:r>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活动</a:t>
            </a:r>
            <a:endPar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061085" y="1419860"/>
            <a:ext cx="10147935" cy="829945"/>
          </a:xfrm>
          <a:prstGeom prst="rect">
            <a:avLst/>
          </a:prstGeom>
        </p:spPr>
        <p:txBody>
          <a:bodyPr wrap="square">
            <a:spAutoFit/>
          </a:bodyPr>
          <a:p>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在完成问题分析和算法设计两个环节之后，接下来就要开始编写</a:t>
            </a:r>
            <a:r>
              <a:rPr lang="zh-CN" altLang="en-US" sz="2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计算机程序</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对数据进行统计分析，进而形成解决问题的</a:t>
            </a:r>
            <a:r>
              <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方案。</a:t>
            </a:r>
            <a:endParaRPr lang="zh-CN" altLang="en-US" sz="2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969010" y="2429510"/>
            <a:ext cx="1296670" cy="589280"/>
            <a:chOff x="467508" y="3116052"/>
            <a:chExt cx="988952" cy="448907"/>
          </a:xfrm>
        </p:grpSpPr>
        <p:sp>
          <p:nvSpPr>
            <p:cNvPr id="35"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6"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文本框 17"/>
            <p:cNvSpPr txBox="1"/>
            <p:nvPr/>
          </p:nvSpPr>
          <p:spPr>
            <a:xfrm>
              <a:off x="540159" y="3172256"/>
              <a:ext cx="383419" cy="320233"/>
            </a:xfrm>
            <a:prstGeom prst="rect">
              <a:avLst/>
            </a:prstGeom>
            <a:noFill/>
          </p:spPr>
          <p:txBody>
            <a:bodyPr wrap="square" rtlCol="0">
              <a:spAutoFit/>
            </a:bodyPr>
            <a:p>
              <a:r>
                <a:rPr lang="zh-CN" altLang="en-US" sz="2135" b="1" dirty="0">
                  <a:solidFill>
                    <a:schemeClr val="bg1"/>
                  </a:solidFill>
                  <a:latin typeface="微软雅黑" panose="020B0503020204020204" pitchFamily="34" charset="-122"/>
                  <a:ea typeface="微软雅黑" panose="020B0503020204020204" pitchFamily="34" charset="-122"/>
                </a:rPr>
                <a:t>讨</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965149" y="3116052"/>
              <a:ext cx="458780" cy="320233"/>
            </a:xfrm>
            <a:prstGeom prst="rect">
              <a:avLst/>
            </a:prstGeom>
          </p:spPr>
          <p:txBody>
            <a:bodyPr wrap="square">
              <a:spAutoFit/>
            </a:bodyPr>
            <a:p>
              <a:r>
                <a:rPr lang="zh-CN" altLang="en-US" sz="2135" b="1" dirty="0">
                  <a:solidFill>
                    <a:schemeClr val="bg1"/>
                  </a:solidFill>
                  <a:latin typeface="微软雅黑" panose="020B0503020204020204" pitchFamily="34" charset="-122"/>
                  <a:ea typeface="微软雅黑" panose="020B0503020204020204" pitchFamily="34" charset="-122"/>
                </a:rPr>
                <a:t>论</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061085" y="3276600"/>
            <a:ext cx="10147935" cy="829945"/>
          </a:xfrm>
          <a:prstGeom prst="rect">
            <a:avLst/>
          </a:prstGeom>
          <a:noFill/>
        </p:spPr>
        <p:txBody>
          <a:bodyPr wrap="square" rtlCol="0" anchor="t">
            <a:spAutoFit/>
          </a:bodyPr>
          <a:p>
            <a:pPr>
              <a:lnSpc>
                <a:spcPct val="100000"/>
              </a:lnSpc>
            </a:pPr>
            <a:r>
              <a:rPr lang="en-US" altLang="zh-CN" sz="2400" dirty="0" smtClean="0">
                <a:latin typeface="微软雅黑" panose="020B0503020204020204" pitchFamily="34" charset="-122"/>
                <a:ea typeface="微软雅黑" panose="020B0503020204020204" pitchFamily="34" charset="-122"/>
                <a:cs typeface="+mn-ea"/>
                <a:sym typeface="+mn-ea"/>
              </a:rPr>
              <a:t>      </a:t>
            </a:r>
            <a:r>
              <a:rPr lang="zh-CN" altLang="en-US" sz="2400" dirty="0" smtClean="0">
                <a:latin typeface="微软雅黑" panose="020B0503020204020204" pitchFamily="34" charset="-122"/>
                <a:ea typeface="微软雅黑" panose="020B0503020204020204" pitchFamily="34" charset="-122"/>
                <a:cs typeface="+mn-ea"/>
                <a:sym typeface="+mn-ea"/>
              </a:rPr>
              <a:t>通过网络查找计算机程序和程序设计语言相关知识，交流分享什么是计算机程序？有</a:t>
            </a:r>
            <a:r>
              <a:rPr lang="zh-CN" altLang="en-US" sz="2400" dirty="0" smtClean="0">
                <a:latin typeface="微软雅黑" panose="020B0503020204020204" pitchFamily="34" charset="-122"/>
                <a:ea typeface="微软雅黑" panose="020B0503020204020204" pitchFamily="34" charset="-122"/>
                <a:cs typeface="+mn-ea"/>
                <a:sym typeface="+mn-ea"/>
              </a:rPr>
              <a:t>哪些计算机程序语言？</a:t>
            </a:r>
            <a:endParaRPr lang="zh-CN" altLang="en-US" sz="2400" dirty="0" smtClean="0">
              <a:latin typeface="微软雅黑" panose="020B0503020204020204" pitchFamily="34" charset="-122"/>
              <a:ea typeface="微软雅黑" panose="020B0503020204020204" pitchFamily="34" charset="-122"/>
              <a:cs typeface="+mn-ea"/>
              <a:sym typeface="+mn-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txBox="1"/>
          <p:nvPr>
            <p:custDataLst>
              <p:tags r:id="rId1"/>
            </p:custDataLst>
          </p:nvPr>
        </p:nvSpPr>
        <p:spPr>
          <a:xfrm>
            <a:off x="1694180" y="430530"/>
            <a:ext cx="225298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探究</a:t>
            </a:r>
            <a:r>
              <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rPr>
              <a:t>活动</a:t>
            </a:r>
            <a:endParaRPr lang="zh-CN" altLang="en-US" sz="3200" b="1" spc="600" dirty="0">
              <a:solidFill>
                <a:schemeClr val="accent2">
                  <a:lumMod val="75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30275" y="1351280"/>
            <a:ext cx="1296670" cy="589280"/>
            <a:chOff x="467508" y="3116052"/>
            <a:chExt cx="988952" cy="448907"/>
          </a:xfrm>
        </p:grpSpPr>
        <p:sp>
          <p:nvSpPr>
            <p:cNvPr id="35" name="ValueShape1"/>
            <p:cNvSpPr/>
            <p:nvPr/>
          </p:nvSpPr>
          <p:spPr>
            <a:xfrm>
              <a:off x="467508" y="3175583"/>
              <a:ext cx="588355" cy="389376"/>
            </a:xfrm>
            <a:prstGeom prst="parallelogram">
              <a:avLst/>
            </a:prstGeom>
            <a:solidFill>
              <a:schemeClr val="accent6">
                <a:lumMod val="7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36" name="ValueShape1"/>
            <p:cNvSpPr/>
            <p:nvPr/>
          </p:nvSpPr>
          <p:spPr>
            <a:xfrm>
              <a:off x="868105" y="3124049"/>
              <a:ext cx="588355" cy="389376"/>
            </a:xfrm>
            <a:prstGeom prst="parallelogram">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1" name="文本框 17"/>
            <p:cNvSpPr txBox="1"/>
            <p:nvPr/>
          </p:nvSpPr>
          <p:spPr>
            <a:xfrm>
              <a:off x="540159" y="3172256"/>
              <a:ext cx="383419" cy="320233"/>
            </a:xfrm>
            <a:prstGeom prst="rect">
              <a:avLst/>
            </a:prstGeom>
            <a:noFill/>
          </p:spPr>
          <p:txBody>
            <a:bodyPr wrap="square" rtlCol="0">
              <a:spAutoFit/>
            </a:bodyPr>
            <a:p>
              <a:r>
                <a:rPr lang="zh-CN" altLang="en-US" sz="2135" b="1" dirty="0">
                  <a:solidFill>
                    <a:schemeClr val="bg1"/>
                  </a:solidFill>
                  <a:latin typeface="微软雅黑" panose="020B0503020204020204" pitchFamily="34" charset="-122"/>
                  <a:ea typeface="微软雅黑" panose="020B0503020204020204" pitchFamily="34" charset="-122"/>
                </a:rPr>
                <a:t>讨</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965149" y="3116052"/>
              <a:ext cx="458780" cy="320233"/>
            </a:xfrm>
            <a:prstGeom prst="rect">
              <a:avLst/>
            </a:prstGeom>
          </p:spPr>
          <p:txBody>
            <a:bodyPr wrap="square">
              <a:spAutoFit/>
            </a:bodyPr>
            <a:p>
              <a:r>
                <a:rPr lang="zh-CN" altLang="en-US" sz="2135" b="1" dirty="0">
                  <a:solidFill>
                    <a:schemeClr val="bg1"/>
                  </a:solidFill>
                  <a:latin typeface="微软雅黑" panose="020B0503020204020204" pitchFamily="34" charset="-122"/>
                  <a:ea typeface="微软雅黑" panose="020B0503020204020204" pitchFamily="34" charset="-122"/>
                </a:rPr>
                <a:t>论</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grpSp>
      <p:sp>
        <p:nvSpPr>
          <p:cNvPr id="4" name="文本框 3"/>
          <p:cNvSpPr txBox="1"/>
          <p:nvPr/>
        </p:nvSpPr>
        <p:spPr>
          <a:xfrm>
            <a:off x="1022350" y="2097405"/>
            <a:ext cx="10147935" cy="829945"/>
          </a:xfrm>
          <a:prstGeom prst="rect">
            <a:avLst/>
          </a:prstGeom>
          <a:noFill/>
        </p:spPr>
        <p:txBody>
          <a:bodyPr wrap="square" rtlCol="0" anchor="t">
            <a:spAutoFit/>
          </a:bodyPr>
          <a:p>
            <a:pPr>
              <a:lnSpc>
                <a:spcPct val="100000"/>
              </a:lnSpc>
            </a:pPr>
            <a:r>
              <a:rPr lang="en-US" altLang="zh-CN" sz="2400" dirty="0" smtClean="0">
                <a:latin typeface="微软雅黑" panose="020B0503020204020204" pitchFamily="34" charset="-122"/>
                <a:ea typeface="微软雅黑" panose="020B0503020204020204" pitchFamily="34" charset="-122"/>
                <a:cs typeface="+mn-ea"/>
                <a:sym typeface="+mn-ea"/>
              </a:rPr>
              <a:t>      </a:t>
            </a:r>
            <a:r>
              <a:rPr lang="zh-CN" altLang="en-US" sz="2400" dirty="0" smtClean="0">
                <a:latin typeface="微软雅黑" panose="020B0503020204020204" pitchFamily="34" charset="-122"/>
                <a:ea typeface="微软雅黑" panose="020B0503020204020204" pitchFamily="34" charset="-122"/>
                <a:cs typeface="+mn-ea"/>
                <a:sym typeface="+mn-ea"/>
              </a:rPr>
              <a:t>通过网络查找计算机程序和程序设计语言相关知识，交流分享什么是计算机程序？有</a:t>
            </a:r>
            <a:r>
              <a:rPr lang="zh-CN" altLang="en-US" sz="2400" dirty="0" smtClean="0">
                <a:latin typeface="微软雅黑" panose="020B0503020204020204" pitchFamily="34" charset="-122"/>
                <a:ea typeface="微软雅黑" panose="020B0503020204020204" pitchFamily="34" charset="-122"/>
                <a:cs typeface="+mn-ea"/>
                <a:sym typeface="+mn-ea"/>
              </a:rPr>
              <a:t>哪些计算机程序语言？</a:t>
            </a:r>
            <a:endParaRPr lang="zh-CN" altLang="en-US" sz="2400" dirty="0" smtClean="0">
              <a:latin typeface="微软雅黑" panose="020B0503020204020204" pitchFamily="34" charset="-122"/>
              <a:ea typeface="微软雅黑" panose="020B0503020204020204" pitchFamily="34" charset="-122"/>
              <a:cs typeface="+mn-ea"/>
              <a:sym typeface="+mn-ea"/>
            </a:endParaRPr>
          </a:p>
        </p:txBody>
      </p:sp>
      <p:grpSp>
        <p:nvGrpSpPr>
          <p:cNvPr id="8" name="组合 7"/>
          <p:cNvGrpSpPr/>
          <p:nvPr/>
        </p:nvGrpSpPr>
        <p:grpSpPr>
          <a:xfrm>
            <a:off x="1022350" y="3084195"/>
            <a:ext cx="10388600" cy="2885440"/>
            <a:chOff x="1610" y="4857"/>
            <a:chExt cx="16360" cy="4544"/>
          </a:xfrm>
        </p:grpSpPr>
        <p:sp>
          <p:nvSpPr>
            <p:cNvPr id="5" name="文本框 4"/>
            <p:cNvSpPr txBox="1"/>
            <p:nvPr/>
          </p:nvSpPr>
          <p:spPr>
            <a:xfrm>
              <a:off x="12646" y="4964"/>
              <a:ext cx="5324" cy="4328"/>
            </a:xfrm>
            <a:prstGeom prst="rect">
              <a:avLst/>
            </a:prstGeom>
            <a:noFill/>
          </p:spPr>
          <p:txBody>
            <a:bodyPr wrap="square" rtlCol="0" anchor="t">
              <a:spAutoFit/>
            </a:bodyPr>
            <a:p>
              <a:pPr>
                <a:lnSpc>
                  <a:spcPct val="120000"/>
                </a:lnSpc>
              </a:pPr>
              <a:r>
                <a:rPr lang="en-US" altLang="zh-CN" spc="133" smtClean="0">
                  <a:solidFill>
                    <a:schemeClr val="tx1"/>
                  </a:solidFill>
                  <a:latin typeface="微软雅黑" panose="020B0503020204020204" pitchFamily="34" charset="-122"/>
                  <a:ea typeface="微软雅黑" panose="020B0503020204020204" pitchFamily="34" charset="-122"/>
                  <a:sym typeface="+mn-ea"/>
                </a:rPr>
                <a:t>    2019</a:t>
              </a:r>
              <a:r>
                <a:rPr lang="zh-CN" altLang="en-US" spc="133" smtClean="0">
                  <a:solidFill>
                    <a:schemeClr val="tx1"/>
                  </a:solidFill>
                  <a:latin typeface="微软雅黑" panose="020B0503020204020204" pitchFamily="34" charset="-122"/>
                  <a:ea typeface="微软雅黑" panose="020B0503020204020204" pitchFamily="34" charset="-122"/>
                  <a:sym typeface="+mn-ea"/>
                </a:rPr>
                <a:t>年</a:t>
              </a:r>
              <a:r>
                <a:rPr lang="en-US" altLang="zh-CN" spc="133" dirty="0">
                  <a:solidFill>
                    <a:schemeClr val="tx1"/>
                  </a:solidFill>
                  <a:latin typeface="微软雅黑" panose="020B0503020204020204" pitchFamily="34" charset="-122"/>
                  <a:ea typeface="微软雅黑" panose="020B0503020204020204" pitchFamily="34" charset="-122"/>
                  <a:sym typeface="+mn-ea"/>
                </a:rPr>
                <a:t>7</a:t>
              </a:r>
              <a:r>
                <a:rPr lang="zh-CN" altLang="en-US" spc="133" dirty="0">
                  <a:solidFill>
                    <a:schemeClr val="tx1"/>
                  </a:solidFill>
                  <a:latin typeface="微软雅黑" panose="020B0503020204020204" pitchFamily="34" charset="-122"/>
                  <a:ea typeface="微软雅黑" panose="020B0503020204020204" pitchFamily="34" charset="-122"/>
                  <a:sym typeface="+mn-ea"/>
                </a:rPr>
                <a:t>月</a:t>
              </a:r>
              <a:r>
                <a:rPr lang="en-US" altLang="zh-CN" spc="133" dirty="0">
                  <a:solidFill>
                    <a:schemeClr val="tx1"/>
                  </a:solidFill>
                  <a:latin typeface="微软雅黑" panose="020B0503020204020204" pitchFamily="34" charset="-122"/>
                  <a:ea typeface="微软雅黑" panose="020B0503020204020204" pitchFamily="34" charset="-122"/>
                  <a:sym typeface="+mn-ea"/>
                </a:rPr>
                <a:t>20</a:t>
              </a:r>
              <a:r>
                <a:rPr lang="zh-CN" altLang="en-US" spc="133" dirty="0">
                  <a:solidFill>
                    <a:schemeClr val="tx1"/>
                  </a:solidFill>
                  <a:latin typeface="微软雅黑" panose="020B0503020204020204" pitchFamily="34" charset="-122"/>
                  <a:ea typeface="微软雅黑" panose="020B0503020204020204" pitchFamily="34" charset="-122"/>
                  <a:sym typeface="+mn-ea"/>
                </a:rPr>
                <a:t>日</a:t>
              </a:r>
              <a:r>
                <a:rPr lang="en-US" altLang="zh-CN" spc="133" dirty="0">
                  <a:solidFill>
                    <a:schemeClr val="tx1"/>
                  </a:solidFill>
                  <a:latin typeface="微软雅黑" panose="020B0503020204020204" pitchFamily="34" charset="-122"/>
                  <a:ea typeface="微软雅黑" panose="020B0503020204020204" pitchFamily="34" charset="-122"/>
                  <a:sym typeface="+mn-ea"/>
                </a:rPr>
                <a:t>IEEE Spectrum </a:t>
              </a:r>
              <a:r>
                <a:rPr lang="zh-CN" altLang="en-US" spc="133" dirty="0">
                  <a:solidFill>
                    <a:schemeClr val="tx1"/>
                  </a:solidFill>
                  <a:latin typeface="微软雅黑" panose="020B0503020204020204" pitchFamily="34" charset="-122"/>
                  <a:ea typeface="微软雅黑" panose="020B0503020204020204" pitchFamily="34" charset="-122"/>
                  <a:sym typeface="+mn-ea"/>
                </a:rPr>
                <a:t>发布了第四届顶级编程语言交互排行榜前十位的</a:t>
              </a:r>
              <a:r>
                <a:rPr lang="zh-CN" altLang="en-US" spc="133" dirty="0">
                  <a:solidFill>
                    <a:srgbClr val="FF0000"/>
                  </a:solidFill>
                  <a:latin typeface="微软雅黑" panose="020B0503020204020204" pitchFamily="34" charset="-122"/>
                  <a:ea typeface="微软雅黑" panose="020B0503020204020204" pitchFamily="34" charset="-122"/>
                  <a:sym typeface="+mn-ea"/>
                </a:rPr>
                <a:t>高级语言</a:t>
              </a:r>
              <a:r>
                <a:rPr lang="zh-CN" altLang="en-US" spc="133" dirty="0">
                  <a:solidFill>
                    <a:schemeClr val="tx1"/>
                  </a:solidFill>
                  <a:latin typeface="微软雅黑" panose="020B0503020204020204" pitchFamily="34" charset="-122"/>
                  <a:ea typeface="微软雅黑" panose="020B0503020204020204" pitchFamily="34" charset="-122"/>
                  <a:sym typeface="+mn-ea"/>
                </a:rPr>
                <a:t>依次分别是：</a:t>
              </a:r>
              <a:r>
                <a:rPr lang="en-US" altLang="zh-CN" spc="133" dirty="0">
                  <a:solidFill>
                    <a:schemeClr val="tx1"/>
                  </a:solidFill>
                  <a:latin typeface="微软雅黑" panose="020B0503020204020204" pitchFamily="34" charset="-122"/>
                  <a:ea typeface="微软雅黑" panose="020B0503020204020204" pitchFamily="34" charset="-122"/>
                  <a:sym typeface="+mn-ea"/>
                </a:rPr>
                <a:t>Python</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C</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Java</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C++</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C#</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R</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JavaScript</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PHP</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Go</a:t>
              </a:r>
              <a:r>
                <a:rPr lang="zh-CN" altLang="en-US" spc="133" dirty="0">
                  <a:solidFill>
                    <a:schemeClr val="tx1"/>
                  </a:solidFill>
                  <a:latin typeface="微软雅黑" panose="020B0503020204020204" pitchFamily="34" charset="-122"/>
                  <a:ea typeface="微软雅黑" panose="020B0503020204020204" pitchFamily="34" charset="-122"/>
                  <a:sym typeface="+mn-ea"/>
                </a:rPr>
                <a:t>、</a:t>
              </a:r>
              <a:r>
                <a:rPr lang="en-US" altLang="zh-CN" spc="133" dirty="0">
                  <a:solidFill>
                    <a:schemeClr val="tx1"/>
                  </a:solidFill>
                  <a:latin typeface="微软雅黑" panose="020B0503020204020204" pitchFamily="34" charset="-122"/>
                  <a:ea typeface="微软雅黑" panose="020B0503020204020204" pitchFamily="34" charset="-122"/>
                  <a:sym typeface="+mn-ea"/>
                </a:rPr>
                <a:t>Assembly</a:t>
              </a:r>
              <a:r>
                <a:rPr lang="zh-CN" altLang="en-US" spc="133" dirty="0">
                  <a:solidFill>
                    <a:schemeClr val="tx1"/>
                  </a:solidFill>
                  <a:latin typeface="微软雅黑" panose="020B0503020204020204" pitchFamily="34" charset="-122"/>
                  <a:ea typeface="微软雅黑" panose="020B0503020204020204" pitchFamily="34" charset="-122"/>
                  <a:sym typeface="+mn-ea"/>
                </a:rPr>
                <a:t>以及它们诞生的时间。</a:t>
              </a:r>
              <a:endParaRPr lang="zh-CN" altLang="en-US" spc="133" dirty="0">
                <a:solidFill>
                  <a:schemeClr val="tx1"/>
                </a:solidFill>
                <a:latin typeface="微软雅黑" panose="020B0503020204020204" pitchFamily="34" charset="-122"/>
                <a:ea typeface="微软雅黑" panose="020B0503020204020204" pitchFamily="34" charset="-122"/>
                <a:sym typeface="+mn-ea"/>
              </a:endParaRPr>
            </a:p>
          </p:txBody>
        </p:sp>
        <p:pic>
          <p:nvPicPr>
            <p:cNvPr id="1026" name="Picture 2"/>
            <p:cNvPicPr>
              <a:picLocks noChangeAspect="1" noChangeArrowheads="1"/>
            </p:cNvPicPr>
            <p:nvPr/>
          </p:nvPicPr>
          <p:blipFill>
            <a:blip r:embed="rId2" cstate="print"/>
            <a:srcRect l="11994" t="23852"/>
            <a:stretch>
              <a:fillRect/>
            </a:stretch>
          </p:blipFill>
          <p:spPr bwMode="auto">
            <a:xfrm>
              <a:off x="1610" y="4857"/>
              <a:ext cx="10873" cy="4545"/>
            </a:xfrm>
            <a:prstGeom prst="rect">
              <a:avLst/>
            </a:prstGeom>
            <a:ln w="12700" cap="sq">
              <a:solidFill>
                <a:srgbClr val="000000"/>
              </a:solidFill>
              <a:prstDash val="solid"/>
              <a:miter lim="800000"/>
              <a:headEnd/>
              <a:tailEnd/>
            </a:ln>
            <a:effectLst>
              <a:outerShdw blurRad="50800" dist="38100" dir="2700000" algn="tl" rotWithShape="0">
                <a:srgbClr val="000000">
                  <a:alpha val="43000"/>
                </a:srgbClr>
              </a:outerShdw>
            </a:effectLst>
          </p:spPr>
        </p:pic>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4138295"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3.3.1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程序</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3" name="矩形 2"/>
          <p:cNvSpPr/>
          <p:nvPr/>
        </p:nvSpPr>
        <p:spPr>
          <a:xfrm>
            <a:off x="661035" y="1201420"/>
            <a:ext cx="10819765" cy="1645920"/>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dirty="0">
                <a:solidFill>
                  <a:schemeClr val="tx1"/>
                </a:solidFill>
              </a:rPr>
              <a:t>   </a:t>
            </a:r>
            <a:r>
              <a:rPr lang="zh-CN" altLang="en-US" sz="2400" dirty="0">
                <a:solidFill>
                  <a:schemeClr val="tx1"/>
                </a:solidFill>
              </a:rPr>
              <a:t>     </a:t>
            </a:r>
            <a:r>
              <a:rPr lang="zh-CN" altLang="en-US" sz="2400" dirty="0">
                <a:solidFill>
                  <a:schemeClr val="tx1"/>
                </a:solidFill>
                <a:latin typeface="楷体" panose="02010609060101010101" charset="-122"/>
                <a:ea typeface="楷体" panose="02010609060101010101" charset="-122"/>
                <a:cs typeface="楷体" panose="02010609060101010101" charset="-122"/>
              </a:rPr>
              <a:t>计算机程序是指为了得到某种结果而可以由计算机等具有信息处理能力的装置执行的代码化指令序列，或者可被自动转换成代码化指令序列的符号化指令序列或者符号化语句序列。简而言之，</a:t>
            </a:r>
            <a:r>
              <a:rPr lang="zh-CN" altLang="en-US" sz="2400" dirty="0">
                <a:solidFill>
                  <a:srgbClr val="FF0000"/>
                </a:solidFill>
                <a:latin typeface="楷体" panose="02010609060101010101" charset="-122"/>
                <a:ea typeface="楷体" panose="02010609060101010101" charset="-122"/>
                <a:cs typeface="楷体" panose="02010609060101010101" charset="-122"/>
              </a:rPr>
              <a:t>计算机程序就是指计算机可以识别运行的指令集合。</a:t>
            </a:r>
            <a:r>
              <a:rPr lang="zh-CN" altLang="en-US" sz="2400" dirty="0">
                <a:solidFill>
                  <a:srgbClr val="FF0000"/>
                </a:solidFill>
              </a:rPr>
              <a:t>   </a:t>
            </a:r>
            <a:endParaRPr lang="zh-CN" altLang="en-US" sz="2400" dirty="0">
              <a:solidFill>
                <a:srgbClr val="FF0000"/>
              </a:solidFill>
            </a:endParaRPr>
          </a:p>
        </p:txBody>
      </p:sp>
      <p:pic>
        <p:nvPicPr>
          <p:cNvPr id="1026" name="Picture 2"/>
          <p:cNvPicPr>
            <a:picLocks noGrp="1" noChangeAspect="1" noChangeArrowheads="1"/>
          </p:cNvPicPr>
          <p:nvPr>
            <p:ph sz="half" idx="2"/>
          </p:nvPr>
        </p:nvPicPr>
        <p:blipFill>
          <a:blip r:embed="rId4" cstate="print"/>
          <a:srcRect/>
          <a:stretch>
            <a:fillRect/>
          </a:stretch>
        </p:blipFill>
        <p:spPr bwMode="auto">
          <a:xfrm>
            <a:off x="727710" y="2997835"/>
            <a:ext cx="5310505" cy="3494405"/>
          </a:xfrm>
          <a:prstGeom prst="rect">
            <a:avLst/>
          </a:prstGeom>
          <a:noFill/>
          <a:ln w="12700">
            <a:solidFill>
              <a:schemeClr val="tx1"/>
            </a:solidFill>
            <a:miter lim="800000"/>
            <a:headEnd/>
            <a:tailEnd/>
          </a:ln>
        </p:spPr>
      </p:pic>
      <p:sp>
        <p:nvSpPr>
          <p:cNvPr id="2" name="矩形 1"/>
          <p:cNvSpPr/>
          <p:nvPr/>
        </p:nvSpPr>
        <p:spPr>
          <a:xfrm>
            <a:off x="1289685" y="2997835"/>
            <a:ext cx="3588385" cy="14973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6383020" y="3145155"/>
            <a:ext cx="4956810" cy="2861310"/>
          </a:xfrm>
          <a:prstGeom prst="rect">
            <a:avLst/>
          </a:prstGeom>
          <a:noFill/>
        </p:spPr>
        <p:txBody>
          <a:bodyPr wrap="square" rtlCol="0" anchor="t">
            <a:spAutoFit/>
          </a:bodyPr>
          <a:p>
            <a:pPr indent="457200">
              <a:lnSpc>
                <a:spcPct val="150000"/>
              </a:lnSpc>
            </a:pPr>
            <a:r>
              <a:rPr lang="zh-CN" altLang="en-US" sz="2400" dirty="0" smtClean="0">
                <a:latin typeface="楷体" panose="02010609060101010101" charset="-122"/>
                <a:ea typeface="楷体" panose="02010609060101010101" charset="-122"/>
                <a:cs typeface="+mn-ea"/>
                <a:sym typeface="+mn-ea"/>
              </a:rPr>
              <a:t>计算机系统由硬件系统和软件系统组成。</a:t>
            </a:r>
            <a:endParaRPr lang="zh-CN" altLang="en-US" sz="2400" dirty="0" smtClean="0">
              <a:latin typeface="楷体" panose="02010609060101010101" charset="-122"/>
              <a:ea typeface="楷体" panose="02010609060101010101" charset="-122"/>
              <a:cs typeface="+mn-ea"/>
              <a:sym typeface="+mn-ea"/>
            </a:endParaRPr>
          </a:p>
          <a:p>
            <a:pPr indent="457200">
              <a:lnSpc>
                <a:spcPct val="150000"/>
              </a:lnSpc>
            </a:pPr>
            <a:r>
              <a:rPr lang="zh-CN" altLang="en-US" sz="2400" dirty="0" smtClean="0">
                <a:latin typeface="楷体" panose="02010609060101010101" charset="-122"/>
                <a:ea typeface="楷体" panose="02010609060101010101" charset="-122"/>
                <a:cs typeface="+mn-ea"/>
                <a:sym typeface="+mn-ea"/>
              </a:rPr>
              <a:t>常用的计算机主要包括</a:t>
            </a:r>
            <a:r>
              <a:rPr lang="zh-CN" altLang="en-US" sz="2400" b="1" dirty="0" smtClean="0">
                <a:solidFill>
                  <a:srgbClr val="FF0000"/>
                </a:solidFill>
                <a:latin typeface="楷体" panose="02010609060101010101" charset="-122"/>
                <a:ea typeface="楷体" panose="02010609060101010101" charset="-122"/>
                <a:cs typeface="+mn-ea"/>
                <a:sym typeface="+mn-ea"/>
              </a:rPr>
              <a:t>运算器、控制器、存储器、输入设备和输出设备</a:t>
            </a:r>
            <a:r>
              <a:rPr lang="zh-CN" altLang="en-US" sz="2400" dirty="0" smtClean="0">
                <a:latin typeface="楷体" panose="02010609060101010101" charset="-122"/>
                <a:ea typeface="楷体" panose="02010609060101010101" charset="-122"/>
                <a:cs typeface="+mn-ea"/>
                <a:sym typeface="+mn-ea"/>
              </a:rPr>
              <a:t>五大基本部件。</a:t>
            </a:r>
            <a:endParaRPr lang="zh-CN" altLang="en-US" sz="2400" dirty="0" smtClean="0">
              <a:latin typeface="楷体" panose="02010609060101010101" charset="-122"/>
              <a:ea typeface="楷体" panose="02010609060101010101" charset="-122"/>
              <a:cs typeface="+mn-ea"/>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2"/>
                                        </p:tgtEl>
                                      </p:cBhvr>
                                    </p:animEffect>
                                    <p:animScale>
                                      <p:cBhvr>
                                        <p:cTn id="1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4138295"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3.3.1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程序</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18" name="文本框 17"/>
          <p:cNvSpPr txBox="1"/>
          <p:nvPr/>
        </p:nvSpPr>
        <p:spPr>
          <a:xfrm>
            <a:off x="891540" y="1409065"/>
            <a:ext cx="10521950" cy="460375"/>
          </a:xfrm>
          <a:prstGeom prst="rect">
            <a:avLst/>
          </a:prstGeom>
          <a:noFill/>
        </p:spPr>
        <p:txBody>
          <a:bodyPr wrap="square" rtlCol="0" anchor="t">
            <a:spAutoFit/>
          </a:bodyPr>
          <a:p>
            <a:r>
              <a:rPr lang="zh-CN" altLang="en-US" sz="2400" dirty="0">
                <a:latin typeface="楷体" panose="02010609060101010101" charset="-122"/>
                <a:ea typeface="楷体" panose="02010609060101010101" charset="-122"/>
                <a:sym typeface="+mn-ea"/>
              </a:rPr>
              <a:t>计算机的工作过程实际上就是</a:t>
            </a:r>
            <a:r>
              <a:rPr lang="zh-CN" altLang="en-US" sz="2400" dirty="0">
                <a:solidFill>
                  <a:srgbClr val="FF0000"/>
                </a:solidFill>
                <a:latin typeface="楷体" panose="02010609060101010101" charset="-122"/>
                <a:ea typeface="楷体" panose="02010609060101010101" charset="-122"/>
                <a:sym typeface="+mn-ea"/>
              </a:rPr>
              <a:t>周而复始地获取指令、执行指令的过程</a:t>
            </a:r>
            <a:r>
              <a:rPr lang="zh-CN" altLang="en-US" sz="2400" dirty="0">
                <a:latin typeface="楷体" panose="02010609060101010101" charset="-122"/>
                <a:ea typeface="楷体" panose="02010609060101010101" charset="-122"/>
                <a:sym typeface="+mn-ea"/>
              </a:rPr>
              <a:t>。</a:t>
            </a:r>
            <a:endParaRPr lang="zh-CN" altLang="en-US" sz="2400" dirty="0">
              <a:latin typeface="楷体" panose="02010609060101010101" charset="-122"/>
              <a:ea typeface="楷体" panose="02010609060101010101" charset="-122"/>
              <a:sym typeface="+mn-ea"/>
            </a:endParaRPr>
          </a:p>
        </p:txBody>
      </p:sp>
      <p:sp>
        <p:nvSpPr>
          <p:cNvPr id="19" name="流程图: 过程 18"/>
          <p:cNvSpPr/>
          <p:nvPr/>
        </p:nvSpPr>
        <p:spPr>
          <a:xfrm>
            <a:off x="8171815" y="2656205"/>
            <a:ext cx="233172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smtClean="0">
                <a:solidFill>
                  <a:srgbClr val="FF0000"/>
                </a:solidFill>
                <a:latin typeface="微软雅黑" panose="020B0503020204020204" pitchFamily="34" charset="-122"/>
                <a:ea typeface="微软雅黑" panose="020B0503020204020204" pitchFamily="34" charset="-122"/>
              </a:rPr>
              <a:t>冯诺依曼计算机</a:t>
            </a:r>
            <a:endParaRPr lang="zh-CN" altLang="en-US" b="1" dirty="0" smtClean="0">
              <a:solidFill>
                <a:srgbClr val="FF0000"/>
              </a:solidFill>
              <a:latin typeface="微软雅黑" panose="020B0503020204020204" pitchFamily="34" charset="-122"/>
              <a:ea typeface="微软雅黑" panose="020B0503020204020204" pitchFamily="34" charset="-122"/>
            </a:endParaRPr>
          </a:p>
        </p:txBody>
      </p:sp>
      <p:sp>
        <p:nvSpPr>
          <p:cNvPr id="21" name="流程图: 过程 20"/>
          <p:cNvSpPr/>
          <p:nvPr/>
        </p:nvSpPr>
        <p:spPr>
          <a:xfrm>
            <a:off x="8171815" y="3767455"/>
            <a:ext cx="233172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“存储程序”</a:t>
            </a:r>
            <a:endPar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流程图: 过程 23"/>
          <p:cNvSpPr/>
          <p:nvPr/>
        </p:nvSpPr>
        <p:spPr>
          <a:xfrm>
            <a:off x="8171815" y="4811395"/>
            <a:ext cx="233172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“程序控制”</a:t>
            </a:r>
            <a:endParaRPr lang="zh-CN" altLang="en-US"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5" name="图片 24"/>
          <p:cNvPicPr>
            <a:picLocks noChangeAspect="1"/>
          </p:cNvPicPr>
          <p:nvPr/>
        </p:nvPicPr>
        <p:blipFill>
          <a:blip r:embed="rId4"/>
          <a:stretch>
            <a:fillRect/>
          </a:stretch>
        </p:blipFill>
        <p:spPr>
          <a:xfrm>
            <a:off x="1000760" y="2117725"/>
            <a:ext cx="6860540" cy="37115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slide(fromBottom)">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slide(fromBottom)">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bldLvl="0" animBg="1"/>
      <p:bldP spid="2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4" name="矩形 3"/>
          <p:cNvSpPr/>
          <p:nvPr/>
        </p:nvSpPr>
        <p:spPr>
          <a:xfrm>
            <a:off x="661035" y="1201420"/>
            <a:ext cx="10819765" cy="1047115"/>
          </a:xfrm>
          <a:prstGeom prst="rect">
            <a:avLst/>
          </a:prstGeom>
          <a:noFill/>
          <a:ln w="28575" cmpd="sng">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800" dirty="0">
                <a:solidFill>
                  <a:schemeClr val="tx1"/>
                </a:solidFill>
              </a:rPr>
              <a:t>   </a:t>
            </a:r>
            <a:r>
              <a:rPr lang="zh-CN" altLang="en-US" sz="2400" dirty="0">
                <a:solidFill>
                  <a:schemeClr val="tx1"/>
                </a:solidFill>
              </a:rPr>
              <a:t>     </a:t>
            </a:r>
            <a:r>
              <a:rPr lang="zh-CN" altLang="en-US" sz="2400" dirty="0">
                <a:solidFill>
                  <a:schemeClr val="tx1"/>
                </a:solidFill>
                <a:latin typeface="楷体" panose="02010609060101010101" charset="-122"/>
                <a:ea typeface="楷体" panose="02010609060101010101" charset="-122"/>
                <a:cs typeface="楷体" panose="02010609060101010101" charset="-122"/>
              </a:rPr>
              <a:t>计算机程序设计语言，是指一组用来定义计算机程序的语法规则，通常简称为“编程语言”。它是一种被</a:t>
            </a:r>
            <a:r>
              <a:rPr lang="zh-CN" altLang="en-US" sz="2400" dirty="0">
                <a:solidFill>
                  <a:srgbClr val="FF0000"/>
                </a:solidFill>
                <a:latin typeface="楷体" panose="02010609060101010101" charset="-122"/>
                <a:ea typeface="楷体" panose="02010609060101010101" charset="-122"/>
                <a:cs typeface="楷体" panose="02010609060101010101" charset="-122"/>
              </a:rPr>
              <a:t>标准化</a:t>
            </a:r>
            <a:r>
              <a:rPr lang="zh-CN" altLang="en-US" sz="2400" dirty="0">
                <a:solidFill>
                  <a:schemeClr val="tx1"/>
                </a:solidFill>
                <a:latin typeface="楷体" panose="02010609060101010101" charset="-122"/>
                <a:ea typeface="楷体" panose="02010609060101010101" charset="-122"/>
                <a:cs typeface="楷体" panose="02010609060101010101" charset="-122"/>
              </a:rPr>
              <a:t>的交流技巧，用于向计算机发出指令。   </a:t>
            </a:r>
            <a:endParaRPr lang="zh-CN" altLang="en-US" sz="2400" dirty="0">
              <a:solidFill>
                <a:schemeClr val="tx1"/>
              </a:solidFill>
              <a:latin typeface="楷体" panose="02010609060101010101" charset="-122"/>
              <a:ea typeface="楷体" panose="02010609060101010101" charset="-122"/>
              <a:cs typeface="楷体" panose="02010609060101010101" charset="-122"/>
            </a:endParaRPr>
          </a:p>
        </p:txBody>
      </p:sp>
      <p:sp>
        <p:nvSpPr>
          <p:cNvPr id="14" name="文本框 13"/>
          <p:cNvSpPr txBox="1"/>
          <p:nvPr/>
        </p:nvSpPr>
        <p:spPr>
          <a:xfrm>
            <a:off x="6574790" y="2578735"/>
            <a:ext cx="3760470" cy="593725"/>
          </a:xfrm>
          <a:prstGeom prst="rect">
            <a:avLst/>
          </a:prstGeom>
          <a:noFill/>
        </p:spPr>
        <p:txBody>
          <a:bodyPr wrap="square" rtlCol="0">
            <a:noAutofit/>
          </a:bodyPr>
          <a:p>
            <a:r>
              <a:rPr lang="zh-CN" altLang="en-US" sz="2600" dirty="0">
                <a:latin typeface="楷体" panose="02010609060101010101" charset="-122"/>
                <a:ea typeface="楷体" panose="02010609060101010101" charset="-122"/>
              </a:rPr>
              <a:t>编程语言的发展历程：</a:t>
            </a:r>
            <a:endParaRPr lang="zh-CN" altLang="en-US" sz="2600" dirty="0">
              <a:latin typeface="楷体" panose="02010609060101010101" charset="-122"/>
              <a:ea typeface="楷体" panose="02010609060101010101" charset="-122"/>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10" y="2456180"/>
            <a:ext cx="5739130" cy="3610610"/>
          </a:xfrm>
          <a:prstGeom prst="rect">
            <a:avLst/>
          </a:prstGeom>
        </p:spPr>
      </p:pic>
      <p:grpSp>
        <p:nvGrpSpPr>
          <p:cNvPr id="18" name="组合 17"/>
          <p:cNvGrpSpPr/>
          <p:nvPr/>
        </p:nvGrpSpPr>
        <p:grpSpPr>
          <a:xfrm>
            <a:off x="7490460" y="3289300"/>
            <a:ext cx="1926590" cy="2330450"/>
            <a:chOff x="11796" y="5180"/>
            <a:chExt cx="3034" cy="3670"/>
          </a:xfrm>
        </p:grpSpPr>
        <p:grpSp>
          <p:nvGrpSpPr>
            <p:cNvPr id="20" name="组合 19"/>
            <p:cNvGrpSpPr/>
            <p:nvPr/>
          </p:nvGrpSpPr>
          <p:grpSpPr>
            <a:xfrm>
              <a:off x="11796" y="5180"/>
              <a:ext cx="3035" cy="3671"/>
              <a:chOff x="2402667" y="4256599"/>
              <a:chExt cx="1559081" cy="1902777"/>
            </a:xfrm>
          </p:grpSpPr>
          <p:sp>
            <p:nvSpPr>
              <p:cNvPr id="6" name="MH_SubTitle_1"/>
              <p:cNvSpPr/>
              <p:nvPr>
                <p:custDataLst>
                  <p:tags r:id="rId5"/>
                </p:custDataLst>
              </p:nvPr>
            </p:nvSpPr>
            <p:spPr>
              <a:xfrm>
                <a:off x="2402667" y="4256599"/>
                <a:ext cx="1558925" cy="420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algn="ctr">
                  <a:defRPr/>
                </a:pPr>
                <a:r>
                  <a:rPr lang="zh-CN" altLang="en-US" sz="2600" dirty="0">
                    <a:solidFill>
                      <a:srgbClr val="FFFFFF"/>
                    </a:solidFill>
                    <a:latin typeface="楷体" panose="02010609060101010101" charset="-122"/>
                    <a:ea typeface="楷体" panose="02010609060101010101" charset="-122"/>
                  </a:rPr>
                  <a:t>机器语言</a:t>
                </a:r>
                <a:endParaRPr lang="zh-CN" altLang="en-US" sz="2600" dirty="0">
                  <a:solidFill>
                    <a:srgbClr val="FFFFFF"/>
                  </a:solidFill>
                  <a:latin typeface="楷体" panose="02010609060101010101" charset="-122"/>
                  <a:ea typeface="楷体" panose="02010609060101010101" charset="-122"/>
                </a:endParaRPr>
              </a:p>
            </p:txBody>
          </p:sp>
          <p:sp>
            <p:nvSpPr>
              <p:cNvPr id="12" name="MH_SubTitle_2"/>
              <p:cNvSpPr/>
              <p:nvPr>
                <p:custDataLst>
                  <p:tags r:id="rId6"/>
                </p:custDataLst>
              </p:nvPr>
            </p:nvSpPr>
            <p:spPr>
              <a:xfrm>
                <a:off x="2404410" y="4997644"/>
                <a:ext cx="1557338" cy="4206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algn="ctr">
                  <a:defRPr/>
                </a:pPr>
                <a:r>
                  <a:rPr lang="zh-CN" altLang="en-US" sz="2600" dirty="0">
                    <a:solidFill>
                      <a:srgbClr val="FFFFFF"/>
                    </a:solidFill>
                    <a:latin typeface="楷体" panose="02010609060101010101" charset="-122"/>
                    <a:ea typeface="楷体" panose="02010609060101010101" charset="-122"/>
                  </a:rPr>
                  <a:t>汇编语言</a:t>
                </a:r>
                <a:endParaRPr lang="zh-CN" altLang="en-US" sz="2600" dirty="0">
                  <a:solidFill>
                    <a:srgbClr val="FFFFFF"/>
                  </a:solidFill>
                  <a:latin typeface="楷体" panose="02010609060101010101" charset="-122"/>
                  <a:ea typeface="楷体" panose="02010609060101010101" charset="-122"/>
                </a:endParaRPr>
              </a:p>
            </p:txBody>
          </p:sp>
          <p:sp>
            <p:nvSpPr>
              <p:cNvPr id="9" name="MH_SubTitle_3"/>
              <p:cNvSpPr/>
              <p:nvPr>
                <p:custDataLst>
                  <p:tags r:id="rId7"/>
                </p:custDataLst>
              </p:nvPr>
            </p:nvSpPr>
            <p:spPr>
              <a:xfrm>
                <a:off x="2404286" y="5738689"/>
                <a:ext cx="1557337" cy="420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algn="ctr">
                  <a:defRPr/>
                </a:pPr>
                <a:r>
                  <a:rPr lang="zh-CN" altLang="en-US" sz="2600" dirty="0">
                    <a:solidFill>
                      <a:srgbClr val="FFFFFF"/>
                    </a:solidFill>
                    <a:latin typeface="楷体" panose="02010609060101010101" charset="-122"/>
                    <a:ea typeface="楷体" panose="02010609060101010101" charset="-122"/>
                  </a:rPr>
                  <a:t>高级语言</a:t>
                </a:r>
                <a:endParaRPr lang="zh-CN" altLang="en-US" sz="2600" dirty="0">
                  <a:solidFill>
                    <a:srgbClr val="FFFFFF"/>
                  </a:solidFill>
                  <a:latin typeface="楷体" panose="02010609060101010101" charset="-122"/>
                  <a:ea typeface="楷体" panose="02010609060101010101" charset="-122"/>
                </a:endParaRPr>
              </a:p>
            </p:txBody>
          </p:sp>
        </p:grpSp>
        <p:sp>
          <p:nvSpPr>
            <p:cNvPr id="16" name="下箭头 15"/>
            <p:cNvSpPr/>
            <p:nvPr/>
          </p:nvSpPr>
          <p:spPr>
            <a:xfrm>
              <a:off x="12988" y="6012"/>
              <a:ext cx="425" cy="5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nvSpPr>
          <p:spPr>
            <a:xfrm>
              <a:off x="12988" y="7462"/>
              <a:ext cx="425" cy="582"/>
            </a:xfrm>
            <a:prstGeom prst="downArrow">
              <a:avLst/>
            </a:prstGeom>
            <a:solidFill>
              <a:srgbClr val="ED7D31"/>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2" name="内容占位符 5"/>
          <p:cNvSpPr>
            <a:spLocks noGrp="1"/>
          </p:cNvSpPr>
          <p:nvPr/>
        </p:nvSpPr>
        <p:spPr>
          <a:xfrm>
            <a:off x="727710" y="2030095"/>
            <a:ext cx="5253990" cy="3969385"/>
          </a:xfrm>
          <a:prstGeom prst="rect">
            <a:avLst/>
          </a:prstGeom>
          <a:noFill/>
          <a:ln w="31750" cmpd="sng">
            <a:solidFill>
              <a:schemeClr val="accent1">
                <a:shade val="50000"/>
              </a:schemeClr>
            </a:solidFill>
            <a:prstDash val="dashDot"/>
          </a:ln>
          <a:effectLst/>
        </p:spPr>
        <p:txBody>
          <a:bodyPr vert="horz" lIns="91440" tIns="45720" rIns="91440" bIns="45720" rtlCol="0">
            <a:normAutofit/>
          </a:bodyPr>
          <a:lstStyle>
            <a:lvl1pPr marL="0" indent="450850" algn="l" defTabSz="914400" rtl="0" eaLnBrk="1" latinLnBrk="0" hangingPunct="1">
              <a:spcBef>
                <a:spcPct val="20000"/>
              </a:spcBef>
              <a:buFont typeface="Arial" panose="020B0604020202020204" pitchFamily="34" charset="0"/>
              <a:buNone/>
              <a:defRPr lang="zh-CN" altLang="en-US" sz="1800" kern="1200" dirty="0">
                <a:solidFill>
                  <a:schemeClr val="tx1"/>
                </a:solidFill>
                <a:latin typeface="微软雅黑" panose="020B0503020204020204" pitchFamily="34" charset="-122"/>
                <a:ea typeface="微软雅黑" panose="020B0503020204020204" pitchFamily="34" charset="-122"/>
                <a:cs typeface="+mn-cs"/>
              </a:defRPr>
            </a:lvl1pPr>
            <a:lvl2pPr marL="0" indent="457200" algn="l" defTabSz="914400" rtl="0" eaLnBrk="1" latinLnBrk="0" hangingPunct="1">
              <a:spcBef>
                <a:spcPct val="200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pPr>
            <a:r>
              <a:rPr lang="en-US" altLang="zh-CN" sz="2400" dirty="0" smtClean="0"/>
              <a:t> </a:t>
            </a:r>
            <a:r>
              <a:rPr lang="zh-CN" altLang="en-US" sz="2400" dirty="0" smtClean="0">
                <a:latin typeface="楷体" panose="02010609060101010101" charset="-122"/>
                <a:ea typeface="楷体" panose="02010609060101010101" charset="-122"/>
                <a:cs typeface="楷体" panose="02010609060101010101" charset="-122"/>
              </a:rPr>
              <a:t>是由“</a:t>
            </a:r>
            <a:r>
              <a:rPr lang="en-US" altLang="zh-CN" sz="2400" dirty="0" smtClean="0">
                <a:latin typeface="楷体" panose="02010609060101010101" charset="-122"/>
                <a:ea typeface="楷体" panose="02010609060101010101" charset="-122"/>
                <a:cs typeface="楷体" panose="02010609060101010101" charset="-122"/>
              </a:rPr>
              <a:t>0”</a:t>
            </a:r>
            <a:r>
              <a:rPr lang="zh-CN" altLang="en-US" sz="2400" dirty="0" smtClean="0">
                <a:latin typeface="楷体" panose="02010609060101010101" charset="-122"/>
                <a:ea typeface="楷体" panose="02010609060101010101" charset="-122"/>
                <a:cs typeface="楷体" panose="02010609060101010101" charset="-122"/>
              </a:rPr>
              <a:t>和“</a:t>
            </a:r>
            <a:r>
              <a:rPr lang="en-US" altLang="zh-CN" sz="2400" dirty="0" smtClean="0">
                <a:latin typeface="楷体" panose="02010609060101010101" charset="-122"/>
                <a:ea typeface="楷体" panose="02010609060101010101" charset="-122"/>
                <a:cs typeface="楷体" panose="02010609060101010101" charset="-122"/>
              </a:rPr>
              <a:t>1”</a:t>
            </a:r>
            <a:r>
              <a:rPr lang="zh-CN" altLang="en-US" sz="2400" dirty="0" smtClean="0">
                <a:latin typeface="楷体" panose="02010609060101010101" charset="-122"/>
                <a:ea typeface="楷体" panose="02010609060101010101" charset="-122"/>
                <a:cs typeface="楷体" panose="02010609060101010101" charset="-122"/>
              </a:rPr>
              <a:t>这样</a:t>
            </a:r>
            <a:r>
              <a:rPr lang="zh-CN" altLang="en-US" sz="2400" dirty="0" smtClean="0">
                <a:solidFill>
                  <a:schemeClr val="tx1"/>
                </a:solidFill>
                <a:latin typeface="楷体" panose="02010609060101010101" charset="-122"/>
                <a:ea typeface="楷体" panose="02010609060101010101" charset="-122"/>
                <a:cs typeface="楷体" panose="02010609060101010101" charset="-122"/>
              </a:rPr>
              <a:t>的</a:t>
            </a:r>
            <a:r>
              <a:rPr lang="zh-CN" altLang="en-US" sz="2400" dirty="0" smtClean="0">
                <a:solidFill>
                  <a:srgbClr val="FF0000"/>
                </a:solidFill>
                <a:latin typeface="楷体" panose="02010609060101010101" charset="-122"/>
                <a:ea typeface="楷体" panose="02010609060101010101" charset="-122"/>
                <a:cs typeface="楷体" panose="02010609060101010101" charset="-122"/>
              </a:rPr>
              <a:t>二进制</a:t>
            </a:r>
            <a:r>
              <a:rPr lang="zh-CN" altLang="en-US" sz="2400" dirty="0" smtClean="0">
                <a:latin typeface="楷体" panose="02010609060101010101" charset="-122"/>
                <a:ea typeface="楷体" panose="02010609060101010101" charset="-122"/>
                <a:cs typeface="楷体" panose="02010609060101010101" charset="-122"/>
              </a:rPr>
              <a:t>代码指令组来表示。</a:t>
            </a:r>
            <a:endParaRPr lang="zh-CN" altLang="en-US" sz="2400" dirty="0" smtClean="0">
              <a:latin typeface="楷体" panose="02010609060101010101" charset="-122"/>
              <a:ea typeface="楷体" panose="02010609060101010101" charset="-122"/>
              <a:cs typeface="楷体" panose="02010609060101010101" charset="-122"/>
            </a:endParaRPr>
          </a:p>
          <a:p>
            <a:pPr>
              <a:lnSpc>
                <a:spcPct val="100000"/>
              </a:lnSpc>
            </a:pPr>
            <a:r>
              <a:rPr lang="zh-CN" altLang="en-US" sz="2400" dirty="0" smtClean="0">
                <a:latin typeface="楷体" panose="02010609060101010101" charset="-122"/>
                <a:ea typeface="楷体" panose="02010609060101010101" charset="-122"/>
                <a:cs typeface="楷体" panose="02010609060101010101" charset="-122"/>
              </a:rPr>
              <a:t>每一条机器指令包含两个主要部分：操作（指出计算机应做什么）和被操作的对象（指出处理的数据或它的地址），</a:t>
            </a:r>
            <a:r>
              <a:rPr lang="zh-CN" altLang="en-US" sz="2400" dirty="0" smtClean="0">
                <a:solidFill>
                  <a:srgbClr val="FF0000"/>
                </a:solidFill>
                <a:latin typeface="楷体" panose="02010609060101010101" charset="-122"/>
                <a:ea typeface="楷体" panose="02010609060101010101" charset="-122"/>
                <a:cs typeface="楷体" panose="02010609060101010101" charset="-122"/>
              </a:rPr>
              <a:t>计算机能直接识别和执行</a:t>
            </a:r>
            <a:r>
              <a:rPr lang="zh-CN" altLang="en-US" sz="2400" dirty="0" smtClean="0">
                <a:latin typeface="楷体" panose="02010609060101010101" charset="-122"/>
                <a:ea typeface="楷体" panose="02010609060101010101" charset="-122"/>
                <a:cs typeface="楷体" panose="02010609060101010101" charset="-122"/>
              </a:rPr>
              <a:t>。 </a:t>
            </a:r>
            <a:endParaRPr lang="en-US" altLang="zh-CN" sz="2400" spc="133" dirty="0" smtClean="0">
              <a:latin typeface="楷体" panose="02010609060101010101" charset="-122"/>
              <a:ea typeface="楷体" panose="02010609060101010101" charset="-122"/>
              <a:cs typeface="楷体" panose="02010609060101010101" charset="-122"/>
            </a:endParaRPr>
          </a:p>
          <a:p>
            <a:endParaRPr lang="zh-CN" altLang="en-US" spc="133" dirty="0" smtClean="0"/>
          </a:p>
          <a:p>
            <a:endParaRPr lang="en-US" altLang="zh-CN" dirty="0" smtClean="0">
              <a:latin typeface="+mn-ea"/>
              <a:cs typeface="+mn-ea"/>
            </a:endParaRPr>
          </a:p>
        </p:txBody>
      </p:sp>
      <p:sp>
        <p:nvSpPr>
          <p:cNvPr id="57" name="binary-code_76318"/>
          <p:cNvSpPr>
            <a:spLocks noChangeAspect="1"/>
          </p:cNvSpPr>
          <p:nvPr/>
        </p:nvSpPr>
        <p:spPr bwMode="auto">
          <a:xfrm>
            <a:off x="2588164" y="4589967"/>
            <a:ext cx="1036679" cy="1011596"/>
          </a:xfrm>
          <a:custGeom>
            <a:avLst/>
            <a:gdLst>
              <a:gd name="T0" fmla="*/ 855 w 3415"/>
              <a:gd name="T1" fmla="*/ 315 h 3337"/>
              <a:gd name="T2" fmla="*/ 741 w 3415"/>
              <a:gd name="T3" fmla="*/ 866 h 3337"/>
              <a:gd name="T4" fmla="*/ 1142 w 3415"/>
              <a:gd name="T5" fmla="*/ 934 h 3337"/>
              <a:gd name="T6" fmla="*/ 1076 w 3415"/>
              <a:gd name="T7" fmla="*/ 67 h 3337"/>
              <a:gd name="T8" fmla="*/ 1497 w 3415"/>
              <a:gd name="T9" fmla="*/ 220 h 3337"/>
              <a:gd name="T10" fmla="*/ 1677 w 3415"/>
              <a:gd name="T11" fmla="*/ 800 h 3337"/>
              <a:gd name="T12" fmla="*/ 1733 w 3415"/>
              <a:gd name="T13" fmla="*/ 934 h 3337"/>
              <a:gd name="T14" fmla="*/ 1877 w 3415"/>
              <a:gd name="T15" fmla="*/ 800 h 3337"/>
              <a:gd name="T16" fmla="*/ 240 w 3415"/>
              <a:gd name="T17" fmla="*/ 1 h 3337"/>
              <a:gd name="T18" fmla="*/ 474 w 3415"/>
              <a:gd name="T19" fmla="*/ 234 h 3337"/>
              <a:gd name="T20" fmla="*/ 2446 w 3415"/>
              <a:gd name="T21" fmla="*/ 934 h 3337"/>
              <a:gd name="T22" fmla="*/ 2948 w 3415"/>
              <a:gd name="T23" fmla="*/ 234 h 3337"/>
              <a:gd name="T24" fmla="*/ 3181 w 3415"/>
              <a:gd name="T25" fmla="*/ 1 h 3337"/>
              <a:gd name="T26" fmla="*/ 140 w 3415"/>
              <a:gd name="T27" fmla="*/ 701 h 3337"/>
              <a:gd name="T28" fmla="*/ 2546 w 3415"/>
              <a:gd name="T29" fmla="*/ 701 h 3337"/>
              <a:gd name="T30" fmla="*/ 3181 w 3415"/>
              <a:gd name="T31" fmla="*/ 134 h 3337"/>
              <a:gd name="T32" fmla="*/ 3081 w 3415"/>
              <a:gd name="T33" fmla="*/ 234 h 3337"/>
              <a:gd name="T34" fmla="*/ 27 w 3415"/>
              <a:gd name="T35" fmla="*/ 1515 h 3337"/>
              <a:gd name="T36" fmla="*/ 6 w 3415"/>
              <a:gd name="T37" fmla="*/ 2067 h 3337"/>
              <a:gd name="T38" fmla="*/ 407 w 3415"/>
              <a:gd name="T39" fmla="*/ 2135 h 3337"/>
              <a:gd name="T40" fmla="*/ 340 w 3415"/>
              <a:gd name="T41" fmla="*/ 1268 h 3337"/>
              <a:gd name="T42" fmla="*/ 1497 w 3415"/>
              <a:gd name="T43" fmla="*/ 1421 h 3337"/>
              <a:gd name="T44" fmla="*/ 1677 w 3415"/>
              <a:gd name="T45" fmla="*/ 2001 h 3337"/>
              <a:gd name="T46" fmla="*/ 1733 w 3415"/>
              <a:gd name="T47" fmla="*/ 2135 h 3337"/>
              <a:gd name="T48" fmla="*/ 1877 w 3415"/>
              <a:gd name="T49" fmla="*/ 2001 h 3337"/>
              <a:gd name="T50" fmla="*/ 2477 w 3415"/>
              <a:gd name="T51" fmla="*/ 1201 h 3337"/>
              <a:gd name="T52" fmla="*/ 2326 w 3415"/>
              <a:gd name="T53" fmla="*/ 1515 h 3337"/>
              <a:gd name="T54" fmla="*/ 2277 w 3415"/>
              <a:gd name="T55" fmla="*/ 2135 h 3337"/>
              <a:gd name="T56" fmla="*/ 2680 w 3415"/>
              <a:gd name="T57" fmla="*/ 2069 h 3337"/>
              <a:gd name="T58" fmla="*/ 2479 w 3415"/>
              <a:gd name="T59" fmla="*/ 1201 h 3337"/>
              <a:gd name="T60" fmla="*/ 976 w 3415"/>
              <a:gd name="T61" fmla="*/ 2135 h 3337"/>
              <a:gd name="T62" fmla="*/ 2948 w 3415"/>
              <a:gd name="T63" fmla="*/ 1435 h 3337"/>
              <a:gd name="T64" fmla="*/ 3181 w 3415"/>
              <a:gd name="T65" fmla="*/ 1202 h 3337"/>
              <a:gd name="T66" fmla="*/ 876 w 3415"/>
              <a:gd name="T67" fmla="*/ 1902 h 3337"/>
              <a:gd name="T68" fmla="*/ 3281 w 3415"/>
              <a:gd name="T69" fmla="*/ 1902 h 3337"/>
              <a:gd name="T70" fmla="*/ 272 w 3415"/>
              <a:gd name="T71" fmla="*/ 2402 h 3337"/>
              <a:gd name="T72" fmla="*/ 207 w 3415"/>
              <a:gd name="T73" fmla="*/ 2630 h 3337"/>
              <a:gd name="T74" fmla="*/ 74 w 3415"/>
              <a:gd name="T75" fmla="*/ 3335 h 3337"/>
              <a:gd name="T76" fmla="*/ 409 w 3415"/>
              <a:gd name="T77" fmla="*/ 3202 h 3337"/>
              <a:gd name="T78" fmla="*/ 272 w 3415"/>
              <a:gd name="T79" fmla="*/ 2402 h 3337"/>
              <a:gd name="T80" fmla="*/ 856 w 3415"/>
              <a:gd name="T81" fmla="*/ 2716 h 3337"/>
              <a:gd name="T82" fmla="*/ 807 w 3415"/>
              <a:gd name="T83" fmla="*/ 3335 h 3337"/>
              <a:gd name="T84" fmla="*/ 1210 w 3415"/>
              <a:gd name="T85" fmla="*/ 3270 h 3337"/>
              <a:gd name="T86" fmla="*/ 1009 w 3415"/>
              <a:gd name="T87" fmla="*/ 2402 h 3337"/>
              <a:gd name="T88" fmla="*/ 1496 w 3415"/>
              <a:gd name="T89" fmla="*/ 2716 h 3337"/>
              <a:gd name="T90" fmla="*/ 1544 w 3415"/>
              <a:gd name="T91" fmla="*/ 3202 h 3337"/>
              <a:gd name="T92" fmla="*/ 1755 w 3415"/>
              <a:gd name="T93" fmla="*/ 3335 h 3337"/>
              <a:gd name="T94" fmla="*/ 1811 w 3415"/>
              <a:gd name="T95" fmla="*/ 3202 h 3337"/>
              <a:gd name="T96" fmla="*/ 2432 w 3415"/>
              <a:gd name="T97" fmla="*/ 2422 h 3337"/>
              <a:gd name="T98" fmla="*/ 2413 w 3415"/>
              <a:gd name="T99" fmla="*/ 2630 h 3337"/>
              <a:gd name="T100" fmla="*/ 2279 w 3415"/>
              <a:gd name="T101" fmla="*/ 3335 h 3337"/>
              <a:gd name="T102" fmla="*/ 2615 w 3415"/>
              <a:gd name="T103" fmla="*/ 3202 h 3337"/>
              <a:gd name="T104" fmla="*/ 2477 w 3415"/>
              <a:gd name="T105" fmla="*/ 2402 h 3337"/>
              <a:gd name="T106" fmla="*/ 3415 w 3415"/>
              <a:gd name="T107" fmla="*/ 3103 h 3337"/>
              <a:gd name="T108" fmla="*/ 3281 w 3415"/>
              <a:gd name="T109" fmla="*/ 3103 h 3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5" h="3337">
                <a:moveTo>
                  <a:pt x="1007" y="0"/>
                </a:moveTo>
                <a:cubicBezTo>
                  <a:pt x="990" y="1"/>
                  <a:pt x="974" y="8"/>
                  <a:pt x="962" y="20"/>
                </a:cubicBezTo>
                <a:lnTo>
                  <a:pt x="762" y="220"/>
                </a:lnTo>
                <a:cubicBezTo>
                  <a:pt x="735" y="245"/>
                  <a:pt x="735" y="288"/>
                  <a:pt x="761" y="314"/>
                </a:cubicBezTo>
                <a:cubicBezTo>
                  <a:pt x="786" y="340"/>
                  <a:pt x="829" y="341"/>
                  <a:pt x="855" y="315"/>
                </a:cubicBezTo>
                <a:cubicBezTo>
                  <a:pt x="855" y="315"/>
                  <a:pt x="856" y="314"/>
                  <a:pt x="856" y="314"/>
                </a:cubicBezTo>
                <a:lnTo>
                  <a:pt x="942" y="228"/>
                </a:lnTo>
                <a:lnTo>
                  <a:pt x="942" y="800"/>
                </a:lnTo>
                <a:lnTo>
                  <a:pt x="809" y="800"/>
                </a:lnTo>
                <a:cubicBezTo>
                  <a:pt x="772" y="800"/>
                  <a:pt x="742" y="829"/>
                  <a:pt x="741" y="866"/>
                </a:cubicBezTo>
                <a:cubicBezTo>
                  <a:pt x="741" y="903"/>
                  <a:pt x="770" y="933"/>
                  <a:pt x="807" y="934"/>
                </a:cubicBezTo>
                <a:cubicBezTo>
                  <a:pt x="808" y="934"/>
                  <a:pt x="808" y="934"/>
                  <a:pt x="809" y="934"/>
                </a:cubicBezTo>
                <a:lnTo>
                  <a:pt x="998" y="934"/>
                </a:lnTo>
                <a:cubicBezTo>
                  <a:pt x="1005" y="935"/>
                  <a:pt x="1012" y="935"/>
                  <a:pt x="1019" y="934"/>
                </a:cubicBezTo>
                <a:lnTo>
                  <a:pt x="1142" y="934"/>
                </a:lnTo>
                <a:cubicBezTo>
                  <a:pt x="1179" y="934"/>
                  <a:pt x="1209" y="905"/>
                  <a:pt x="1210" y="868"/>
                </a:cubicBezTo>
                <a:cubicBezTo>
                  <a:pt x="1210" y="831"/>
                  <a:pt x="1181" y="801"/>
                  <a:pt x="1144" y="800"/>
                </a:cubicBezTo>
                <a:cubicBezTo>
                  <a:pt x="1143" y="800"/>
                  <a:pt x="1143" y="800"/>
                  <a:pt x="1142" y="800"/>
                </a:cubicBezTo>
                <a:lnTo>
                  <a:pt x="1076" y="800"/>
                </a:lnTo>
                <a:lnTo>
                  <a:pt x="1076" y="67"/>
                </a:lnTo>
                <a:cubicBezTo>
                  <a:pt x="1075" y="30"/>
                  <a:pt x="1046" y="0"/>
                  <a:pt x="1009" y="0"/>
                </a:cubicBezTo>
                <a:cubicBezTo>
                  <a:pt x="1008" y="0"/>
                  <a:pt x="1008" y="0"/>
                  <a:pt x="1007" y="0"/>
                </a:cubicBezTo>
                <a:close/>
                <a:moveTo>
                  <a:pt x="1742" y="0"/>
                </a:moveTo>
                <a:cubicBezTo>
                  <a:pt x="1725" y="1"/>
                  <a:pt x="1709" y="8"/>
                  <a:pt x="1697" y="20"/>
                </a:cubicBezTo>
                <a:lnTo>
                  <a:pt x="1497" y="220"/>
                </a:lnTo>
                <a:cubicBezTo>
                  <a:pt x="1470" y="245"/>
                  <a:pt x="1470" y="287"/>
                  <a:pt x="1495" y="314"/>
                </a:cubicBezTo>
                <a:cubicBezTo>
                  <a:pt x="1521" y="341"/>
                  <a:pt x="1563" y="341"/>
                  <a:pt x="1589" y="316"/>
                </a:cubicBezTo>
                <a:cubicBezTo>
                  <a:pt x="1590" y="315"/>
                  <a:pt x="1591" y="315"/>
                  <a:pt x="1591" y="314"/>
                </a:cubicBezTo>
                <a:lnTo>
                  <a:pt x="1677" y="228"/>
                </a:lnTo>
                <a:lnTo>
                  <a:pt x="1677" y="800"/>
                </a:lnTo>
                <a:lnTo>
                  <a:pt x="1544" y="800"/>
                </a:lnTo>
                <a:cubicBezTo>
                  <a:pt x="1507" y="800"/>
                  <a:pt x="1477" y="829"/>
                  <a:pt x="1476" y="866"/>
                </a:cubicBezTo>
                <a:cubicBezTo>
                  <a:pt x="1476" y="903"/>
                  <a:pt x="1505" y="933"/>
                  <a:pt x="1542" y="934"/>
                </a:cubicBezTo>
                <a:cubicBezTo>
                  <a:pt x="1543" y="934"/>
                  <a:pt x="1543" y="934"/>
                  <a:pt x="1544" y="934"/>
                </a:cubicBezTo>
                <a:lnTo>
                  <a:pt x="1733" y="934"/>
                </a:lnTo>
                <a:cubicBezTo>
                  <a:pt x="1740" y="935"/>
                  <a:pt x="1748" y="935"/>
                  <a:pt x="1755" y="934"/>
                </a:cubicBezTo>
                <a:lnTo>
                  <a:pt x="1877" y="934"/>
                </a:lnTo>
                <a:cubicBezTo>
                  <a:pt x="1914" y="934"/>
                  <a:pt x="1944" y="905"/>
                  <a:pt x="1945" y="868"/>
                </a:cubicBezTo>
                <a:cubicBezTo>
                  <a:pt x="1946" y="831"/>
                  <a:pt x="1916" y="801"/>
                  <a:pt x="1879" y="800"/>
                </a:cubicBezTo>
                <a:cubicBezTo>
                  <a:pt x="1879" y="800"/>
                  <a:pt x="1878" y="800"/>
                  <a:pt x="1877" y="800"/>
                </a:cubicBezTo>
                <a:lnTo>
                  <a:pt x="1811" y="800"/>
                </a:lnTo>
                <a:lnTo>
                  <a:pt x="1811" y="67"/>
                </a:lnTo>
                <a:cubicBezTo>
                  <a:pt x="1811" y="30"/>
                  <a:pt x="1781" y="0"/>
                  <a:pt x="1744" y="0"/>
                </a:cubicBezTo>
                <a:cubicBezTo>
                  <a:pt x="1743" y="0"/>
                  <a:pt x="1743" y="0"/>
                  <a:pt x="1742" y="0"/>
                </a:cubicBezTo>
                <a:close/>
                <a:moveTo>
                  <a:pt x="240" y="1"/>
                </a:moveTo>
                <a:cubicBezTo>
                  <a:pt x="112" y="1"/>
                  <a:pt x="7" y="106"/>
                  <a:pt x="7" y="234"/>
                </a:cubicBezTo>
                <a:lnTo>
                  <a:pt x="7" y="701"/>
                </a:lnTo>
                <a:cubicBezTo>
                  <a:pt x="7" y="829"/>
                  <a:pt x="112" y="934"/>
                  <a:pt x="240" y="934"/>
                </a:cubicBezTo>
                <a:cubicBezTo>
                  <a:pt x="368" y="934"/>
                  <a:pt x="474" y="829"/>
                  <a:pt x="474" y="701"/>
                </a:cubicBezTo>
                <a:lnTo>
                  <a:pt x="474" y="234"/>
                </a:lnTo>
                <a:cubicBezTo>
                  <a:pt x="474" y="106"/>
                  <a:pt x="368" y="1"/>
                  <a:pt x="240" y="1"/>
                </a:cubicBezTo>
                <a:close/>
                <a:moveTo>
                  <a:pt x="2446" y="1"/>
                </a:moveTo>
                <a:cubicBezTo>
                  <a:pt x="2318" y="1"/>
                  <a:pt x="2213" y="106"/>
                  <a:pt x="2213" y="234"/>
                </a:cubicBezTo>
                <a:lnTo>
                  <a:pt x="2213" y="701"/>
                </a:lnTo>
                <a:cubicBezTo>
                  <a:pt x="2213" y="829"/>
                  <a:pt x="2318" y="934"/>
                  <a:pt x="2446" y="934"/>
                </a:cubicBezTo>
                <a:cubicBezTo>
                  <a:pt x="2574" y="934"/>
                  <a:pt x="2679" y="829"/>
                  <a:pt x="2679" y="701"/>
                </a:cubicBezTo>
                <a:lnTo>
                  <a:pt x="2679" y="234"/>
                </a:lnTo>
                <a:cubicBezTo>
                  <a:pt x="2679" y="106"/>
                  <a:pt x="2574" y="1"/>
                  <a:pt x="2446" y="1"/>
                </a:cubicBezTo>
                <a:close/>
                <a:moveTo>
                  <a:pt x="3181" y="1"/>
                </a:moveTo>
                <a:cubicBezTo>
                  <a:pt x="3053" y="1"/>
                  <a:pt x="2948" y="106"/>
                  <a:pt x="2948" y="234"/>
                </a:cubicBezTo>
                <a:lnTo>
                  <a:pt x="2948" y="701"/>
                </a:lnTo>
                <a:cubicBezTo>
                  <a:pt x="2948" y="829"/>
                  <a:pt x="3053" y="934"/>
                  <a:pt x="3181" y="934"/>
                </a:cubicBezTo>
                <a:cubicBezTo>
                  <a:pt x="3309" y="934"/>
                  <a:pt x="3415" y="829"/>
                  <a:pt x="3415" y="701"/>
                </a:cubicBezTo>
                <a:lnTo>
                  <a:pt x="3415" y="234"/>
                </a:lnTo>
                <a:cubicBezTo>
                  <a:pt x="3415" y="106"/>
                  <a:pt x="3309" y="1"/>
                  <a:pt x="3181" y="1"/>
                </a:cubicBezTo>
                <a:close/>
                <a:moveTo>
                  <a:pt x="240" y="134"/>
                </a:moveTo>
                <a:cubicBezTo>
                  <a:pt x="297" y="134"/>
                  <a:pt x="340" y="178"/>
                  <a:pt x="340" y="234"/>
                </a:cubicBezTo>
                <a:lnTo>
                  <a:pt x="340" y="701"/>
                </a:lnTo>
                <a:cubicBezTo>
                  <a:pt x="340" y="757"/>
                  <a:pt x="297" y="801"/>
                  <a:pt x="240" y="801"/>
                </a:cubicBezTo>
                <a:cubicBezTo>
                  <a:pt x="184" y="801"/>
                  <a:pt x="140" y="757"/>
                  <a:pt x="140" y="701"/>
                </a:cubicBezTo>
                <a:lnTo>
                  <a:pt x="140" y="234"/>
                </a:lnTo>
                <a:cubicBezTo>
                  <a:pt x="140" y="177"/>
                  <a:pt x="184" y="134"/>
                  <a:pt x="240" y="134"/>
                </a:cubicBezTo>
                <a:close/>
                <a:moveTo>
                  <a:pt x="2446" y="134"/>
                </a:moveTo>
                <a:cubicBezTo>
                  <a:pt x="2503" y="134"/>
                  <a:pt x="2546" y="178"/>
                  <a:pt x="2546" y="234"/>
                </a:cubicBezTo>
                <a:lnTo>
                  <a:pt x="2546" y="701"/>
                </a:lnTo>
                <a:cubicBezTo>
                  <a:pt x="2546" y="757"/>
                  <a:pt x="2503" y="801"/>
                  <a:pt x="2446" y="801"/>
                </a:cubicBezTo>
                <a:cubicBezTo>
                  <a:pt x="2389" y="801"/>
                  <a:pt x="2346" y="757"/>
                  <a:pt x="2346" y="701"/>
                </a:cubicBezTo>
                <a:lnTo>
                  <a:pt x="2346" y="234"/>
                </a:lnTo>
                <a:cubicBezTo>
                  <a:pt x="2346" y="177"/>
                  <a:pt x="2389" y="134"/>
                  <a:pt x="2446" y="134"/>
                </a:cubicBezTo>
                <a:close/>
                <a:moveTo>
                  <a:pt x="3181" y="134"/>
                </a:moveTo>
                <a:cubicBezTo>
                  <a:pt x="3238" y="134"/>
                  <a:pt x="3281" y="178"/>
                  <a:pt x="3281" y="234"/>
                </a:cubicBezTo>
                <a:lnTo>
                  <a:pt x="3281" y="701"/>
                </a:lnTo>
                <a:cubicBezTo>
                  <a:pt x="3281" y="757"/>
                  <a:pt x="3238" y="801"/>
                  <a:pt x="3181" y="801"/>
                </a:cubicBezTo>
                <a:cubicBezTo>
                  <a:pt x="3125" y="801"/>
                  <a:pt x="3081" y="757"/>
                  <a:pt x="3081" y="701"/>
                </a:cubicBezTo>
                <a:lnTo>
                  <a:pt x="3081" y="234"/>
                </a:lnTo>
                <a:cubicBezTo>
                  <a:pt x="3081" y="177"/>
                  <a:pt x="3125" y="134"/>
                  <a:pt x="3181" y="134"/>
                </a:cubicBezTo>
                <a:close/>
                <a:moveTo>
                  <a:pt x="272" y="1201"/>
                </a:moveTo>
                <a:cubicBezTo>
                  <a:pt x="255" y="1202"/>
                  <a:pt x="239" y="1209"/>
                  <a:pt x="226" y="1221"/>
                </a:cubicBezTo>
                <a:lnTo>
                  <a:pt x="26" y="1421"/>
                </a:lnTo>
                <a:cubicBezTo>
                  <a:pt x="0" y="1447"/>
                  <a:pt x="0" y="1489"/>
                  <a:pt x="27" y="1515"/>
                </a:cubicBezTo>
                <a:cubicBezTo>
                  <a:pt x="53" y="1541"/>
                  <a:pt x="95" y="1541"/>
                  <a:pt x="121" y="1515"/>
                </a:cubicBezTo>
                <a:lnTo>
                  <a:pt x="207" y="1429"/>
                </a:lnTo>
                <a:lnTo>
                  <a:pt x="207" y="2001"/>
                </a:lnTo>
                <a:lnTo>
                  <a:pt x="74" y="2001"/>
                </a:lnTo>
                <a:cubicBezTo>
                  <a:pt x="37" y="2001"/>
                  <a:pt x="7" y="2030"/>
                  <a:pt x="6" y="2067"/>
                </a:cubicBezTo>
                <a:cubicBezTo>
                  <a:pt x="5" y="2104"/>
                  <a:pt x="35" y="2134"/>
                  <a:pt x="72" y="2135"/>
                </a:cubicBezTo>
                <a:cubicBezTo>
                  <a:pt x="72" y="2135"/>
                  <a:pt x="73" y="2135"/>
                  <a:pt x="74" y="2135"/>
                </a:cubicBezTo>
                <a:lnTo>
                  <a:pt x="263" y="2135"/>
                </a:lnTo>
                <a:cubicBezTo>
                  <a:pt x="270" y="2136"/>
                  <a:pt x="277" y="2136"/>
                  <a:pt x="284" y="2135"/>
                </a:cubicBezTo>
                <a:lnTo>
                  <a:pt x="407" y="2135"/>
                </a:lnTo>
                <a:cubicBezTo>
                  <a:pt x="444" y="2135"/>
                  <a:pt x="474" y="2106"/>
                  <a:pt x="475" y="2069"/>
                </a:cubicBezTo>
                <a:cubicBezTo>
                  <a:pt x="475" y="2032"/>
                  <a:pt x="446" y="2002"/>
                  <a:pt x="409" y="2001"/>
                </a:cubicBezTo>
                <a:cubicBezTo>
                  <a:pt x="408" y="2001"/>
                  <a:pt x="408" y="2001"/>
                  <a:pt x="407" y="2001"/>
                </a:cubicBezTo>
                <a:lnTo>
                  <a:pt x="340" y="2001"/>
                </a:lnTo>
                <a:lnTo>
                  <a:pt x="340" y="1268"/>
                </a:lnTo>
                <a:cubicBezTo>
                  <a:pt x="340" y="1231"/>
                  <a:pt x="310" y="1201"/>
                  <a:pt x="274" y="1201"/>
                </a:cubicBezTo>
                <a:cubicBezTo>
                  <a:pt x="273" y="1201"/>
                  <a:pt x="272" y="1201"/>
                  <a:pt x="272" y="1201"/>
                </a:cubicBezTo>
                <a:close/>
                <a:moveTo>
                  <a:pt x="1742" y="1201"/>
                </a:moveTo>
                <a:cubicBezTo>
                  <a:pt x="1725" y="1202"/>
                  <a:pt x="1709" y="1209"/>
                  <a:pt x="1697" y="1221"/>
                </a:cubicBezTo>
                <a:lnTo>
                  <a:pt x="1497" y="1421"/>
                </a:lnTo>
                <a:cubicBezTo>
                  <a:pt x="1471" y="1446"/>
                  <a:pt x="1470" y="1489"/>
                  <a:pt x="1496" y="1515"/>
                </a:cubicBezTo>
                <a:cubicBezTo>
                  <a:pt x="1522" y="1541"/>
                  <a:pt x="1564" y="1542"/>
                  <a:pt x="1590" y="1516"/>
                </a:cubicBezTo>
                <a:cubicBezTo>
                  <a:pt x="1590" y="1516"/>
                  <a:pt x="1591" y="1515"/>
                  <a:pt x="1591" y="1515"/>
                </a:cubicBezTo>
                <a:lnTo>
                  <a:pt x="1677" y="1429"/>
                </a:lnTo>
                <a:lnTo>
                  <a:pt x="1677" y="2001"/>
                </a:lnTo>
                <a:lnTo>
                  <a:pt x="1544" y="2001"/>
                </a:lnTo>
                <a:cubicBezTo>
                  <a:pt x="1507" y="2001"/>
                  <a:pt x="1477" y="2030"/>
                  <a:pt x="1476" y="2067"/>
                </a:cubicBezTo>
                <a:cubicBezTo>
                  <a:pt x="1476" y="2104"/>
                  <a:pt x="1505" y="2134"/>
                  <a:pt x="1542" y="2135"/>
                </a:cubicBezTo>
                <a:cubicBezTo>
                  <a:pt x="1543" y="2135"/>
                  <a:pt x="1543" y="2135"/>
                  <a:pt x="1544" y="2135"/>
                </a:cubicBezTo>
                <a:lnTo>
                  <a:pt x="1733" y="2135"/>
                </a:lnTo>
                <a:cubicBezTo>
                  <a:pt x="1740" y="2136"/>
                  <a:pt x="1748" y="2136"/>
                  <a:pt x="1755" y="2135"/>
                </a:cubicBezTo>
                <a:lnTo>
                  <a:pt x="1877" y="2135"/>
                </a:lnTo>
                <a:cubicBezTo>
                  <a:pt x="1914" y="2135"/>
                  <a:pt x="1944" y="2106"/>
                  <a:pt x="1945" y="2069"/>
                </a:cubicBezTo>
                <a:cubicBezTo>
                  <a:pt x="1946" y="2032"/>
                  <a:pt x="1916" y="2002"/>
                  <a:pt x="1879" y="2001"/>
                </a:cubicBezTo>
                <a:cubicBezTo>
                  <a:pt x="1879" y="2001"/>
                  <a:pt x="1878" y="2001"/>
                  <a:pt x="1877" y="2001"/>
                </a:cubicBezTo>
                <a:lnTo>
                  <a:pt x="1811" y="2001"/>
                </a:lnTo>
                <a:lnTo>
                  <a:pt x="1811" y="1268"/>
                </a:lnTo>
                <a:cubicBezTo>
                  <a:pt x="1811" y="1231"/>
                  <a:pt x="1781" y="1201"/>
                  <a:pt x="1744" y="1201"/>
                </a:cubicBezTo>
                <a:cubicBezTo>
                  <a:pt x="1743" y="1201"/>
                  <a:pt x="1743" y="1201"/>
                  <a:pt x="1742" y="1201"/>
                </a:cubicBezTo>
                <a:close/>
                <a:moveTo>
                  <a:pt x="2477" y="1201"/>
                </a:moveTo>
                <a:cubicBezTo>
                  <a:pt x="2460" y="1202"/>
                  <a:pt x="2444" y="1209"/>
                  <a:pt x="2432" y="1221"/>
                </a:cubicBezTo>
                <a:lnTo>
                  <a:pt x="2232" y="1421"/>
                </a:lnTo>
                <a:cubicBezTo>
                  <a:pt x="2206" y="1446"/>
                  <a:pt x="2205" y="1489"/>
                  <a:pt x="2231" y="1515"/>
                </a:cubicBezTo>
                <a:cubicBezTo>
                  <a:pt x="2257" y="1541"/>
                  <a:pt x="2299" y="1542"/>
                  <a:pt x="2325" y="1516"/>
                </a:cubicBezTo>
                <a:cubicBezTo>
                  <a:pt x="2326" y="1516"/>
                  <a:pt x="2326" y="1515"/>
                  <a:pt x="2326" y="1515"/>
                </a:cubicBezTo>
                <a:lnTo>
                  <a:pt x="2413" y="1429"/>
                </a:lnTo>
                <a:lnTo>
                  <a:pt x="2413" y="2001"/>
                </a:lnTo>
                <a:lnTo>
                  <a:pt x="2279" y="2001"/>
                </a:lnTo>
                <a:cubicBezTo>
                  <a:pt x="2242" y="2001"/>
                  <a:pt x="2212" y="2030"/>
                  <a:pt x="2212" y="2067"/>
                </a:cubicBezTo>
                <a:cubicBezTo>
                  <a:pt x="2211" y="2104"/>
                  <a:pt x="2241" y="2134"/>
                  <a:pt x="2277" y="2135"/>
                </a:cubicBezTo>
                <a:cubicBezTo>
                  <a:pt x="2278" y="2135"/>
                  <a:pt x="2279" y="2135"/>
                  <a:pt x="2279" y="2135"/>
                </a:cubicBezTo>
                <a:lnTo>
                  <a:pt x="2468" y="2135"/>
                </a:lnTo>
                <a:cubicBezTo>
                  <a:pt x="2476" y="2136"/>
                  <a:pt x="2483" y="2136"/>
                  <a:pt x="2490" y="2135"/>
                </a:cubicBezTo>
                <a:lnTo>
                  <a:pt x="2613" y="2135"/>
                </a:lnTo>
                <a:cubicBezTo>
                  <a:pt x="2649" y="2135"/>
                  <a:pt x="2680" y="2106"/>
                  <a:pt x="2680" y="2069"/>
                </a:cubicBezTo>
                <a:cubicBezTo>
                  <a:pt x="2681" y="2032"/>
                  <a:pt x="2651" y="2002"/>
                  <a:pt x="2615" y="2001"/>
                </a:cubicBezTo>
                <a:cubicBezTo>
                  <a:pt x="2614" y="2001"/>
                  <a:pt x="2613" y="2001"/>
                  <a:pt x="2613" y="2001"/>
                </a:cubicBezTo>
                <a:lnTo>
                  <a:pt x="2546" y="2001"/>
                </a:lnTo>
                <a:lnTo>
                  <a:pt x="2546" y="1268"/>
                </a:lnTo>
                <a:cubicBezTo>
                  <a:pt x="2546" y="1231"/>
                  <a:pt x="2516" y="1201"/>
                  <a:pt x="2479" y="1201"/>
                </a:cubicBezTo>
                <a:cubicBezTo>
                  <a:pt x="2479" y="1201"/>
                  <a:pt x="2478" y="1201"/>
                  <a:pt x="2477" y="1201"/>
                </a:cubicBezTo>
                <a:close/>
                <a:moveTo>
                  <a:pt x="976" y="1202"/>
                </a:moveTo>
                <a:cubicBezTo>
                  <a:pt x="847" y="1202"/>
                  <a:pt x="742" y="1307"/>
                  <a:pt x="742" y="1435"/>
                </a:cubicBezTo>
                <a:lnTo>
                  <a:pt x="742" y="1902"/>
                </a:lnTo>
                <a:cubicBezTo>
                  <a:pt x="742" y="2030"/>
                  <a:pt x="847" y="2135"/>
                  <a:pt x="976" y="2135"/>
                </a:cubicBezTo>
                <a:cubicBezTo>
                  <a:pt x="1104" y="2135"/>
                  <a:pt x="1209" y="2030"/>
                  <a:pt x="1209" y="1902"/>
                </a:cubicBezTo>
                <a:lnTo>
                  <a:pt x="1209" y="1435"/>
                </a:lnTo>
                <a:cubicBezTo>
                  <a:pt x="1209" y="1307"/>
                  <a:pt x="1104" y="1202"/>
                  <a:pt x="976" y="1202"/>
                </a:cubicBezTo>
                <a:close/>
                <a:moveTo>
                  <a:pt x="3181" y="1202"/>
                </a:moveTo>
                <a:cubicBezTo>
                  <a:pt x="3053" y="1202"/>
                  <a:pt x="2948" y="1307"/>
                  <a:pt x="2948" y="1435"/>
                </a:cubicBezTo>
                <a:lnTo>
                  <a:pt x="2948" y="1902"/>
                </a:lnTo>
                <a:cubicBezTo>
                  <a:pt x="2948" y="2030"/>
                  <a:pt x="3053" y="2135"/>
                  <a:pt x="3181" y="2135"/>
                </a:cubicBezTo>
                <a:cubicBezTo>
                  <a:pt x="3309" y="2135"/>
                  <a:pt x="3415" y="2030"/>
                  <a:pt x="3415" y="1902"/>
                </a:cubicBezTo>
                <a:lnTo>
                  <a:pt x="3415" y="1435"/>
                </a:lnTo>
                <a:cubicBezTo>
                  <a:pt x="3415" y="1307"/>
                  <a:pt x="3309" y="1202"/>
                  <a:pt x="3181" y="1202"/>
                </a:cubicBezTo>
                <a:close/>
                <a:moveTo>
                  <a:pt x="976" y="1335"/>
                </a:moveTo>
                <a:cubicBezTo>
                  <a:pt x="1032" y="1335"/>
                  <a:pt x="1076" y="1378"/>
                  <a:pt x="1076" y="1435"/>
                </a:cubicBezTo>
                <a:lnTo>
                  <a:pt x="1076" y="1902"/>
                </a:lnTo>
                <a:cubicBezTo>
                  <a:pt x="1076" y="1958"/>
                  <a:pt x="1032" y="2002"/>
                  <a:pt x="976" y="2002"/>
                </a:cubicBezTo>
                <a:cubicBezTo>
                  <a:pt x="919" y="2002"/>
                  <a:pt x="876" y="1958"/>
                  <a:pt x="876" y="1902"/>
                </a:cubicBezTo>
                <a:lnTo>
                  <a:pt x="876" y="1435"/>
                </a:lnTo>
                <a:cubicBezTo>
                  <a:pt x="876" y="1378"/>
                  <a:pt x="919" y="1335"/>
                  <a:pt x="976" y="1335"/>
                </a:cubicBezTo>
                <a:close/>
                <a:moveTo>
                  <a:pt x="3181" y="1335"/>
                </a:moveTo>
                <a:cubicBezTo>
                  <a:pt x="3238" y="1335"/>
                  <a:pt x="3281" y="1378"/>
                  <a:pt x="3281" y="1435"/>
                </a:cubicBezTo>
                <a:lnTo>
                  <a:pt x="3281" y="1902"/>
                </a:lnTo>
                <a:cubicBezTo>
                  <a:pt x="3281" y="1958"/>
                  <a:pt x="3238" y="2002"/>
                  <a:pt x="3181" y="2002"/>
                </a:cubicBezTo>
                <a:cubicBezTo>
                  <a:pt x="3125" y="2002"/>
                  <a:pt x="3081" y="1958"/>
                  <a:pt x="3081" y="1902"/>
                </a:cubicBezTo>
                <a:lnTo>
                  <a:pt x="3081" y="1435"/>
                </a:lnTo>
                <a:cubicBezTo>
                  <a:pt x="3081" y="1378"/>
                  <a:pt x="3125" y="1335"/>
                  <a:pt x="3181" y="1335"/>
                </a:cubicBezTo>
                <a:close/>
                <a:moveTo>
                  <a:pt x="272" y="2402"/>
                </a:moveTo>
                <a:cubicBezTo>
                  <a:pt x="255" y="2403"/>
                  <a:pt x="239" y="2410"/>
                  <a:pt x="226" y="2422"/>
                </a:cubicBezTo>
                <a:lnTo>
                  <a:pt x="26" y="2622"/>
                </a:lnTo>
                <a:cubicBezTo>
                  <a:pt x="0" y="2648"/>
                  <a:pt x="0" y="2690"/>
                  <a:pt x="26" y="2716"/>
                </a:cubicBezTo>
                <a:cubicBezTo>
                  <a:pt x="53" y="2742"/>
                  <a:pt x="95" y="2742"/>
                  <a:pt x="121" y="2716"/>
                </a:cubicBezTo>
                <a:lnTo>
                  <a:pt x="207" y="2630"/>
                </a:lnTo>
                <a:lnTo>
                  <a:pt x="207" y="3202"/>
                </a:lnTo>
                <a:lnTo>
                  <a:pt x="74" y="3202"/>
                </a:lnTo>
                <a:cubicBezTo>
                  <a:pt x="37" y="3202"/>
                  <a:pt x="7" y="3231"/>
                  <a:pt x="6" y="3268"/>
                </a:cubicBezTo>
                <a:cubicBezTo>
                  <a:pt x="5" y="3305"/>
                  <a:pt x="35" y="3335"/>
                  <a:pt x="72" y="3335"/>
                </a:cubicBezTo>
                <a:cubicBezTo>
                  <a:pt x="72" y="3335"/>
                  <a:pt x="73" y="3335"/>
                  <a:pt x="74" y="3335"/>
                </a:cubicBezTo>
                <a:lnTo>
                  <a:pt x="263" y="3335"/>
                </a:lnTo>
                <a:cubicBezTo>
                  <a:pt x="270" y="3337"/>
                  <a:pt x="277" y="3337"/>
                  <a:pt x="284" y="3335"/>
                </a:cubicBezTo>
                <a:lnTo>
                  <a:pt x="407" y="3335"/>
                </a:lnTo>
                <a:cubicBezTo>
                  <a:pt x="444" y="3336"/>
                  <a:pt x="474" y="3307"/>
                  <a:pt x="475" y="3270"/>
                </a:cubicBezTo>
                <a:cubicBezTo>
                  <a:pt x="475" y="3233"/>
                  <a:pt x="446" y="3203"/>
                  <a:pt x="409" y="3202"/>
                </a:cubicBezTo>
                <a:cubicBezTo>
                  <a:pt x="408" y="3202"/>
                  <a:pt x="408" y="3202"/>
                  <a:pt x="407" y="3202"/>
                </a:cubicBezTo>
                <a:lnTo>
                  <a:pt x="340" y="3202"/>
                </a:lnTo>
                <a:lnTo>
                  <a:pt x="340" y="2469"/>
                </a:lnTo>
                <a:cubicBezTo>
                  <a:pt x="340" y="2432"/>
                  <a:pt x="310" y="2402"/>
                  <a:pt x="274" y="2402"/>
                </a:cubicBezTo>
                <a:cubicBezTo>
                  <a:pt x="273" y="2402"/>
                  <a:pt x="272" y="2402"/>
                  <a:pt x="272" y="2402"/>
                </a:cubicBezTo>
                <a:close/>
                <a:moveTo>
                  <a:pt x="1007" y="2402"/>
                </a:moveTo>
                <a:cubicBezTo>
                  <a:pt x="990" y="2403"/>
                  <a:pt x="974" y="2410"/>
                  <a:pt x="962" y="2422"/>
                </a:cubicBezTo>
                <a:lnTo>
                  <a:pt x="762" y="2622"/>
                </a:lnTo>
                <a:cubicBezTo>
                  <a:pt x="736" y="2648"/>
                  <a:pt x="736" y="2690"/>
                  <a:pt x="762" y="2716"/>
                </a:cubicBezTo>
                <a:cubicBezTo>
                  <a:pt x="788" y="2742"/>
                  <a:pt x="830" y="2742"/>
                  <a:pt x="856" y="2716"/>
                </a:cubicBezTo>
                <a:lnTo>
                  <a:pt x="942" y="2630"/>
                </a:lnTo>
                <a:lnTo>
                  <a:pt x="942" y="3202"/>
                </a:lnTo>
                <a:lnTo>
                  <a:pt x="809" y="3202"/>
                </a:lnTo>
                <a:cubicBezTo>
                  <a:pt x="772" y="3202"/>
                  <a:pt x="742" y="3231"/>
                  <a:pt x="741" y="3268"/>
                </a:cubicBezTo>
                <a:cubicBezTo>
                  <a:pt x="741" y="3305"/>
                  <a:pt x="770" y="3335"/>
                  <a:pt x="807" y="3335"/>
                </a:cubicBezTo>
                <a:cubicBezTo>
                  <a:pt x="808" y="3335"/>
                  <a:pt x="808" y="3335"/>
                  <a:pt x="809" y="3335"/>
                </a:cubicBezTo>
                <a:lnTo>
                  <a:pt x="998" y="3335"/>
                </a:lnTo>
                <a:cubicBezTo>
                  <a:pt x="1005" y="3337"/>
                  <a:pt x="1012" y="3337"/>
                  <a:pt x="1019" y="3335"/>
                </a:cubicBezTo>
                <a:lnTo>
                  <a:pt x="1142" y="3335"/>
                </a:lnTo>
                <a:cubicBezTo>
                  <a:pt x="1179" y="3336"/>
                  <a:pt x="1209" y="3307"/>
                  <a:pt x="1210" y="3270"/>
                </a:cubicBezTo>
                <a:cubicBezTo>
                  <a:pt x="1210" y="3233"/>
                  <a:pt x="1181" y="3203"/>
                  <a:pt x="1144" y="3202"/>
                </a:cubicBezTo>
                <a:cubicBezTo>
                  <a:pt x="1143" y="3202"/>
                  <a:pt x="1143" y="3202"/>
                  <a:pt x="1142" y="3202"/>
                </a:cubicBezTo>
                <a:lnTo>
                  <a:pt x="1076" y="3202"/>
                </a:lnTo>
                <a:lnTo>
                  <a:pt x="1076" y="2469"/>
                </a:lnTo>
                <a:cubicBezTo>
                  <a:pt x="1075" y="2432"/>
                  <a:pt x="1046" y="2402"/>
                  <a:pt x="1009" y="2402"/>
                </a:cubicBezTo>
                <a:cubicBezTo>
                  <a:pt x="1008" y="2402"/>
                  <a:pt x="1008" y="2402"/>
                  <a:pt x="1007" y="2402"/>
                </a:cubicBezTo>
                <a:close/>
                <a:moveTo>
                  <a:pt x="1742" y="2402"/>
                </a:moveTo>
                <a:cubicBezTo>
                  <a:pt x="1725" y="2403"/>
                  <a:pt x="1709" y="2410"/>
                  <a:pt x="1697" y="2422"/>
                </a:cubicBezTo>
                <a:lnTo>
                  <a:pt x="1497" y="2622"/>
                </a:lnTo>
                <a:cubicBezTo>
                  <a:pt x="1471" y="2647"/>
                  <a:pt x="1470" y="2690"/>
                  <a:pt x="1496" y="2716"/>
                </a:cubicBezTo>
                <a:cubicBezTo>
                  <a:pt x="1522" y="2742"/>
                  <a:pt x="1564" y="2743"/>
                  <a:pt x="1590" y="2717"/>
                </a:cubicBezTo>
                <a:cubicBezTo>
                  <a:pt x="1590" y="2717"/>
                  <a:pt x="1591" y="2716"/>
                  <a:pt x="1591" y="2716"/>
                </a:cubicBezTo>
                <a:lnTo>
                  <a:pt x="1677" y="2630"/>
                </a:lnTo>
                <a:lnTo>
                  <a:pt x="1677" y="3202"/>
                </a:lnTo>
                <a:lnTo>
                  <a:pt x="1544" y="3202"/>
                </a:lnTo>
                <a:cubicBezTo>
                  <a:pt x="1507" y="3202"/>
                  <a:pt x="1477" y="3231"/>
                  <a:pt x="1476" y="3268"/>
                </a:cubicBezTo>
                <a:cubicBezTo>
                  <a:pt x="1476" y="3305"/>
                  <a:pt x="1505" y="3335"/>
                  <a:pt x="1542" y="3335"/>
                </a:cubicBezTo>
                <a:cubicBezTo>
                  <a:pt x="1543" y="3335"/>
                  <a:pt x="1543" y="3335"/>
                  <a:pt x="1544" y="3335"/>
                </a:cubicBezTo>
                <a:lnTo>
                  <a:pt x="1733" y="3335"/>
                </a:lnTo>
                <a:cubicBezTo>
                  <a:pt x="1740" y="3337"/>
                  <a:pt x="1748" y="3337"/>
                  <a:pt x="1755" y="3335"/>
                </a:cubicBezTo>
                <a:lnTo>
                  <a:pt x="1877" y="3335"/>
                </a:lnTo>
                <a:cubicBezTo>
                  <a:pt x="1914" y="3336"/>
                  <a:pt x="1944" y="3307"/>
                  <a:pt x="1945" y="3270"/>
                </a:cubicBezTo>
                <a:cubicBezTo>
                  <a:pt x="1946" y="3233"/>
                  <a:pt x="1916" y="3203"/>
                  <a:pt x="1879" y="3202"/>
                </a:cubicBezTo>
                <a:cubicBezTo>
                  <a:pt x="1879" y="3202"/>
                  <a:pt x="1878" y="3202"/>
                  <a:pt x="1877" y="3202"/>
                </a:cubicBezTo>
                <a:lnTo>
                  <a:pt x="1811" y="3202"/>
                </a:lnTo>
                <a:lnTo>
                  <a:pt x="1811" y="2469"/>
                </a:lnTo>
                <a:cubicBezTo>
                  <a:pt x="1811" y="2432"/>
                  <a:pt x="1781" y="2402"/>
                  <a:pt x="1744" y="2402"/>
                </a:cubicBezTo>
                <a:cubicBezTo>
                  <a:pt x="1743" y="2402"/>
                  <a:pt x="1743" y="2402"/>
                  <a:pt x="1742" y="2402"/>
                </a:cubicBezTo>
                <a:close/>
                <a:moveTo>
                  <a:pt x="2477" y="2402"/>
                </a:moveTo>
                <a:cubicBezTo>
                  <a:pt x="2460" y="2403"/>
                  <a:pt x="2444" y="2410"/>
                  <a:pt x="2432" y="2422"/>
                </a:cubicBezTo>
                <a:lnTo>
                  <a:pt x="2232" y="2622"/>
                </a:lnTo>
                <a:cubicBezTo>
                  <a:pt x="2206" y="2647"/>
                  <a:pt x="2205" y="2690"/>
                  <a:pt x="2231" y="2716"/>
                </a:cubicBezTo>
                <a:cubicBezTo>
                  <a:pt x="2257" y="2742"/>
                  <a:pt x="2299" y="2743"/>
                  <a:pt x="2325" y="2717"/>
                </a:cubicBezTo>
                <a:cubicBezTo>
                  <a:pt x="2326" y="2717"/>
                  <a:pt x="2326" y="2716"/>
                  <a:pt x="2326" y="2716"/>
                </a:cubicBezTo>
                <a:lnTo>
                  <a:pt x="2413" y="2630"/>
                </a:lnTo>
                <a:lnTo>
                  <a:pt x="2413" y="3202"/>
                </a:lnTo>
                <a:lnTo>
                  <a:pt x="2279" y="3202"/>
                </a:lnTo>
                <a:cubicBezTo>
                  <a:pt x="2242" y="3202"/>
                  <a:pt x="2212" y="3231"/>
                  <a:pt x="2212" y="3268"/>
                </a:cubicBezTo>
                <a:cubicBezTo>
                  <a:pt x="2211" y="3305"/>
                  <a:pt x="2241" y="3335"/>
                  <a:pt x="2277" y="3335"/>
                </a:cubicBezTo>
                <a:cubicBezTo>
                  <a:pt x="2278" y="3335"/>
                  <a:pt x="2279" y="3335"/>
                  <a:pt x="2279" y="3335"/>
                </a:cubicBezTo>
                <a:lnTo>
                  <a:pt x="2468" y="3335"/>
                </a:lnTo>
                <a:cubicBezTo>
                  <a:pt x="2476" y="3337"/>
                  <a:pt x="2483" y="3337"/>
                  <a:pt x="2490" y="3335"/>
                </a:cubicBezTo>
                <a:lnTo>
                  <a:pt x="2613" y="3335"/>
                </a:lnTo>
                <a:cubicBezTo>
                  <a:pt x="2649" y="3336"/>
                  <a:pt x="2680" y="3307"/>
                  <a:pt x="2680" y="3270"/>
                </a:cubicBezTo>
                <a:cubicBezTo>
                  <a:pt x="2681" y="3233"/>
                  <a:pt x="2651" y="3203"/>
                  <a:pt x="2615" y="3202"/>
                </a:cubicBezTo>
                <a:cubicBezTo>
                  <a:pt x="2614" y="3202"/>
                  <a:pt x="2613" y="3202"/>
                  <a:pt x="2613" y="3202"/>
                </a:cubicBezTo>
                <a:lnTo>
                  <a:pt x="2546" y="3202"/>
                </a:lnTo>
                <a:lnTo>
                  <a:pt x="2546" y="2469"/>
                </a:lnTo>
                <a:cubicBezTo>
                  <a:pt x="2546" y="2432"/>
                  <a:pt x="2516" y="2402"/>
                  <a:pt x="2479" y="2402"/>
                </a:cubicBezTo>
                <a:cubicBezTo>
                  <a:pt x="2479" y="2402"/>
                  <a:pt x="2478" y="2402"/>
                  <a:pt x="2477" y="2402"/>
                </a:cubicBezTo>
                <a:close/>
                <a:moveTo>
                  <a:pt x="3181" y="2403"/>
                </a:moveTo>
                <a:cubicBezTo>
                  <a:pt x="3053" y="2403"/>
                  <a:pt x="2948" y="2508"/>
                  <a:pt x="2948" y="2636"/>
                </a:cubicBezTo>
                <a:lnTo>
                  <a:pt x="2948" y="3103"/>
                </a:lnTo>
                <a:cubicBezTo>
                  <a:pt x="2948" y="3231"/>
                  <a:pt x="3053" y="3336"/>
                  <a:pt x="3181" y="3336"/>
                </a:cubicBezTo>
                <a:cubicBezTo>
                  <a:pt x="3309" y="3336"/>
                  <a:pt x="3415" y="3231"/>
                  <a:pt x="3415" y="3103"/>
                </a:cubicBezTo>
                <a:lnTo>
                  <a:pt x="3415" y="2636"/>
                </a:lnTo>
                <a:cubicBezTo>
                  <a:pt x="3415" y="2508"/>
                  <a:pt x="3309" y="2403"/>
                  <a:pt x="3181" y="2403"/>
                </a:cubicBezTo>
                <a:close/>
                <a:moveTo>
                  <a:pt x="3181" y="2536"/>
                </a:moveTo>
                <a:cubicBezTo>
                  <a:pt x="3238" y="2536"/>
                  <a:pt x="3281" y="2579"/>
                  <a:pt x="3281" y="2636"/>
                </a:cubicBezTo>
                <a:lnTo>
                  <a:pt x="3281" y="3103"/>
                </a:lnTo>
                <a:cubicBezTo>
                  <a:pt x="3281" y="3159"/>
                  <a:pt x="3238" y="3203"/>
                  <a:pt x="3181" y="3203"/>
                </a:cubicBezTo>
                <a:cubicBezTo>
                  <a:pt x="3125" y="3203"/>
                  <a:pt x="3081" y="3159"/>
                  <a:pt x="3081" y="3103"/>
                </a:cubicBezTo>
                <a:lnTo>
                  <a:pt x="3081" y="2636"/>
                </a:lnTo>
                <a:cubicBezTo>
                  <a:pt x="3081" y="2579"/>
                  <a:pt x="3125" y="2536"/>
                  <a:pt x="3181" y="2536"/>
                </a:cubicBezTo>
                <a:close/>
              </a:path>
            </a:pathLst>
          </a:custGeom>
          <a:solidFill>
            <a:schemeClr val="accent1"/>
          </a:solidFill>
          <a:ln>
            <a:noFill/>
          </a:ln>
        </p:spPr>
      </p:sp>
      <p:pic>
        <p:nvPicPr>
          <p:cNvPr id="2050" name="Picture 2"/>
          <p:cNvPicPr>
            <a:picLocks noChangeAspect="1" noChangeArrowheads="1"/>
          </p:cNvPicPr>
          <p:nvPr/>
        </p:nvPicPr>
        <p:blipFill>
          <a:blip r:embed="rId4" cstate="print"/>
          <a:srcRect/>
          <a:stretch>
            <a:fillRect/>
          </a:stretch>
        </p:blipFill>
        <p:spPr bwMode="auto">
          <a:xfrm>
            <a:off x="6212205" y="3368675"/>
            <a:ext cx="2787015" cy="2630805"/>
          </a:xfrm>
          <a:prstGeom prst="rect">
            <a:avLst/>
          </a:prstGeom>
          <a:noFill/>
          <a:ln w="12700">
            <a:solidFill>
              <a:schemeClr val="tx1"/>
            </a:solid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6212205" y="1511300"/>
            <a:ext cx="5452110" cy="1645285"/>
          </a:xfrm>
          <a:prstGeom prst="rect">
            <a:avLst/>
          </a:prstGeom>
          <a:noFill/>
          <a:ln w="19050">
            <a:solidFill>
              <a:schemeClr val="tx1"/>
            </a:solidFill>
            <a:miter lim="800000"/>
            <a:headEnd/>
            <a:tailEnd/>
          </a:ln>
        </p:spPr>
      </p:pic>
      <p:sp>
        <p:nvSpPr>
          <p:cNvPr id="83" name="流程图: 过程 82"/>
          <p:cNvSpPr/>
          <p:nvPr/>
        </p:nvSpPr>
        <p:spPr>
          <a:xfrm>
            <a:off x="9229725" y="5022215"/>
            <a:ext cx="203454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smtClean="0">
                <a:solidFill>
                  <a:srgbClr val="FF0000"/>
                </a:solidFill>
                <a:latin typeface="黑体" panose="02010609060101010101" charset="-122"/>
                <a:ea typeface="黑体" panose="02010609060101010101" charset="-122"/>
              </a:rPr>
              <a:t>难以理解</a:t>
            </a:r>
            <a:endParaRPr lang="zh-CN" altLang="en-US" sz="2200" dirty="0" smtClean="0">
              <a:solidFill>
                <a:srgbClr val="FF0000"/>
              </a:solidFill>
              <a:latin typeface="黑体" panose="02010609060101010101" charset="-122"/>
              <a:ea typeface="黑体" panose="02010609060101010101" charset="-122"/>
            </a:endParaRPr>
          </a:p>
        </p:txBody>
      </p:sp>
      <p:sp>
        <p:nvSpPr>
          <p:cNvPr id="84" name="流程图: 过程 83"/>
          <p:cNvSpPr/>
          <p:nvPr/>
        </p:nvSpPr>
        <p:spPr>
          <a:xfrm>
            <a:off x="9229725" y="4157980"/>
            <a:ext cx="203454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dirty="0" smtClean="0">
                <a:solidFill>
                  <a:srgbClr val="FF0000"/>
                </a:solidFill>
                <a:latin typeface="黑体" panose="02010609060101010101" charset="-122"/>
                <a:ea typeface="黑体" panose="02010609060101010101" charset="-122"/>
              </a:rPr>
              <a:t>运算效率最高</a:t>
            </a:r>
            <a:endParaRPr lang="zh-CN" altLang="en-US" sz="2200" dirty="0" smtClean="0">
              <a:solidFill>
                <a:srgbClr val="FF0000"/>
              </a:solidFill>
              <a:latin typeface="黑体" panose="02010609060101010101" charset="-122"/>
              <a:ea typeface="黑体" panose="02010609060101010101" charset="-122"/>
            </a:endParaRPr>
          </a:p>
        </p:txBody>
      </p:sp>
      <p:sp>
        <p:nvSpPr>
          <p:cNvPr id="11" name="文本占位符 10"/>
          <p:cNvSpPr>
            <a:spLocks noGrp="1"/>
          </p:cNvSpPr>
          <p:nvPr/>
        </p:nvSpPr>
        <p:spPr>
          <a:xfrm>
            <a:off x="1812925" y="1321435"/>
            <a:ext cx="2105660" cy="579755"/>
          </a:xfrm>
          <a:prstGeom prst="rect">
            <a:avLst/>
          </a:prstGeom>
          <a:solidFill>
            <a:schemeClr val="accent1">
              <a:lumMod val="75000"/>
            </a:schemeClr>
          </a:solidFill>
          <a:ln w="38100" cmpd="dbl">
            <a:solidFill>
              <a:schemeClr val="accent1">
                <a:lumMod val="75000"/>
              </a:schemeClr>
            </a:solidFill>
          </a:ln>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bg1"/>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zh-CN" altLang="en-US" sz="2600" dirty="0" smtClean="0">
                <a:solidFill>
                  <a:schemeClr val="bg1"/>
                </a:solidFill>
              </a:rPr>
              <a:t>机器语言</a:t>
            </a:r>
            <a:endParaRPr lang="zh-CN" altLang="en-US" sz="2600" dirty="0" smtClean="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400" decel="100000"/>
                                        <p:tgtEl>
                                          <p:spTgt spid="11">
                                            <p:txEl>
                                              <p:pRg st="0" end="0"/>
                                            </p:txEl>
                                          </p:spTgt>
                                        </p:tgtEl>
                                      </p:cBhvr>
                                    </p:animEffect>
                                    <p:anim calcmode="lin" valueType="num">
                                      <p:cBhvr>
                                        <p:cTn id="8" dur="4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diamond(i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diamond(in)">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checkerboard(across)">
                                      <p:cBhvr>
                                        <p:cTn id="27" dur="500"/>
                                        <p:tgtEl>
                                          <p:spTgt spid="205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checkerboard(across)">
                                      <p:cBhvr>
                                        <p:cTn id="32" dur="500"/>
                                        <p:tgtEl>
                                          <p:spTgt spid="205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diamond(in)">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slide(fromBottom)">
                                      <p:cBhvr>
                                        <p:cTn id="4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6" name="内容占位符 5"/>
          <p:cNvSpPr>
            <a:spLocks noGrp="1"/>
          </p:cNvSpPr>
          <p:nvPr/>
        </p:nvSpPr>
        <p:spPr>
          <a:xfrm>
            <a:off x="727710" y="1540510"/>
            <a:ext cx="10723245" cy="1638300"/>
          </a:xfrm>
          <a:prstGeom prst="rect">
            <a:avLst/>
          </a:prstGeom>
          <a:noFill/>
          <a:effectLst/>
        </p:spPr>
        <p:txBody>
          <a:bodyPr vert="horz" lIns="91440" tIns="45720" rIns="91440" bIns="45720" rtlCol="0">
            <a:noAutofit/>
          </a:bodyPr>
          <a:lstStyle>
            <a:lvl1pPr marL="0" indent="450850" algn="l" defTabSz="914400" rtl="0" eaLnBrk="1" latinLnBrk="0" hangingPunct="1">
              <a:spcBef>
                <a:spcPct val="20000"/>
              </a:spcBef>
              <a:buFont typeface="Arial" panose="020B0604020202020204" pitchFamily="34" charset="0"/>
              <a:buNone/>
              <a:defRPr lang="zh-CN" altLang="en-US" sz="1800" kern="1200" dirty="0">
                <a:solidFill>
                  <a:schemeClr val="tx1"/>
                </a:solidFill>
                <a:latin typeface="微软雅黑" panose="020B0503020204020204" pitchFamily="34" charset="-122"/>
                <a:ea typeface="微软雅黑" panose="020B0503020204020204" pitchFamily="34" charset="-122"/>
                <a:cs typeface="+mn-cs"/>
              </a:defRPr>
            </a:lvl1pPr>
            <a:lvl2pPr marL="0" indent="457200" algn="l" defTabSz="914400" rtl="0" eaLnBrk="1" latinLnBrk="0" hangingPunct="1">
              <a:spcBef>
                <a:spcPct val="200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pPr>
            <a:r>
              <a:rPr lang="zh-CN" altLang="en-US" sz="2400" dirty="0" smtClean="0"/>
              <a:t>早期人们与计算机的通信都是通过机器语言编写的程序完成的，程序中的所有语句都被分解成一系列由0和1组成的代码记录在穿孔带上。</a:t>
            </a:r>
            <a:endParaRPr lang="zh-CN" altLang="en-US" sz="2400" dirty="0" smtClean="0"/>
          </a:p>
          <a:p>
            <a:pPr>
              <a:lnSpc>
                <a:spcPct val="100000"/>
              </a:lnSpc>
            </a:pPr>
            <a:r>
              <a:rPr lang="zh-CN" altLang="en-US" sz="2400" dirty="0" smtClean="0"/>
              <a:t>穿孔纸带是早期计算机的储存介质，它将程序和数据转换二进制数码：带孔为</a:t>
            </a:r>
            <a:r>
              <a:rPr lang="en-US" altLang="zh-CN" sz="2400" dirty="0" smtClean="0"/>
              <a:t>1</a:t>
            </a:r>
            <a:r>
              <a:rPr lang="zh-CN" altLang="en-US" sz="2400" dirty="0" smtClean="0"/>
              <a:t>，无孔为</a:t>
            </a:r>
            <a:r>
              <a:rPr lang="en-US" altLang="zh-CN" sz="2400" dirty="0" smtClean="0"/>
              <a:t>0</a:t>
            </a:r>
            <a:r>
              <a:rPr lang="zh-CN" altLang="en-US" sz="2400" dirty="0" smtClean="0"/>
              <a:t>，经过光电输入机将数据输入计算机。</a:t>
            </a:r>
            <a:endParaRPr lang="zh-CN" altLang="en-US" sz="2400" dirty="0" smtClean="0">
              <a:latin typeface="+mn-ea"/>
              <a:cs typeface="+mn-ea"/>
            </a:endParaRPr>
          </a:p>
        </p:txBody>
      </p:sp>
      <p:pic>
        <p:nvPicPr>
          <p:cNvPr id="3074" name="Picture 2"/>
          <p:cNvPicPr>
            <a:picLocks noChangeAspect="1" noChangeArrowheads="1"/>
          </p:cNvPicPr>
          <p:nvPr/>
        </p:nvPicPr>
        <p:blipFill>
          <a:blip r:embed="rId4" cstate="print"/>
          <a:srcRect/>
          <a:stretch>
            <a:fillRect/>
          </a:stretch>
        </p:blipFill>
        <p:spPr bwMode="auto">
          <a:xfrm>
            <a:off x="867410" y="3338830"/>
            <a:ext cx="7192645" cy="1978025"/>
          </a:xfrm>
          <a:prstGeom prst="rect">
            <a:avLst/>
          </a:prstGeom>
          <a:noFill/>
          <a:ln w="9525">
            <a:noFill/>
            <a:miter lim="800000"/>
            <a:headEnd/>
            <a:tailEnd/>
          </a:ln>
        </p:spPr>
      </p:pic>
      <p:sp>
        <p:nvSpPr>
          <p:cNvPr id="9" name="流程图: 过程 8"/>
          <p:cNvSpPr/>
          <p:nvPr/>
        </p:nvSpPr>
        <p:spPr>
          <a:xfrm>
            <a:off x="8420735" y="4666615"/>
            <a:ext cx="2553970"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200" b="1" dirty="0">
                <a:solidFill>
                  <a:srgbClr val="FF0000"/>
                </a:solidFill>
                <a:latin typeface="黑体" panose="02010609060101010101" charset="-122"/>
                <a:ea typeface="黑体" panose="02010609060101010101" charset="-122"/>
                <a:sym typeface="+mn-ea"/>
              </a:rPr>
              <a:t>移植性差</a:t>
            </a:r>
            <a:endParaRPr lang="zh-CN" altLang="en-US" sz="2200" b="1" dirty="0" smtClean="0">
              <a:solidFill>
                <a:srgbClr val="FF0000"/>
              </a:solidFill>
              <a:latin typeface="黑体" panose="02010609060101010101" charset="-122"/>
              <a:ea typeface="黑体" panose="02010609060101010101" charset="-122"/>
              <a:sym typeface="+mn-ea"/>
            </a:endParaRPr>
          </a:p>
        </p:txBody>
      </p:sp>
      <p:sp>
        <p:nvSpPr>
          <p:cNvPr id="12" name="流程图: 过程 11"/>
          <p:cNvSpPr/>
          <p:nvPr/>
        </p:nvSpPr>
        <p:spPr>
          <a:xfrm>
            <a:off x="8420735" y="3598545"/>
            <a:ext cx="2553970" cy="780415"/>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200" b="1" dirty="0">
                <a:solidFill>
                  <a:srgbClr val="FF0000"/>
                </a:solidFill>
                <a:latin typeface="黑体" panose="02010609060101010101" charset="-122"/>
                <a:ea typeface="黑体" panose="02010609060101010101" charset="-122"/>
                <a:sym typeface="+mn-ea"/>
              </a:rPr>
              <a:t>程序设计任务繁重，修改效率低</a:t>
            </a:r>
            <a:endParaRPr lang="zh-CN" altLang="en-US" sz="2200" b="1" dirty="0" smtClean="0">
              <a:solidFill>
                <a:srgbClr val="FF0000"/>
              </a:solidFill>
              <a:latin typeface="黑体" panose="02010609060101010101" charset="-122"/>
              <a:ea typeface="黑体" panose="0201060906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heckerboard(across)">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diamond(in)">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lide(fromBottom)">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cxnSp>
        <p:nvCxnSpPr>
          <p:cNvPr id="7" name="直接连接符 6"/>
          <p:cNvCxnSpPr/>
          <p:nvPr/>
        </p:nvCxnSpPr>
        <p:spPr>
          <a:xfrm>
            <a:off x="727502" y="993795"/>
            <a:ext cx="10685780" cy="0"/>
          </a:xfrm>
          <a:prstGeom prst="line">
            <a:avLst/>
          </a:prstGeom>
          <a:ln w="25400">
            <a:solidFill>
              <a:srgbClr val="E97405"/>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custDataLst>
              <p:tags r:id="rId1"/>
            </p:custDataLst>
          </p:nvPr>
        </p:nvPicPr>
        <p:blipFill>
          <a:blip r:embed="rId2"/>
          <a:stretch>
            <a:fillRect/>
          </a:stretch>
        </p:blipFill>
        <p:spPr>
          <a:xfrm>
            <a:off x="200025" y="242570"/>
            <a:ext cx="2533015" cy="808355"/>
          </a:xfrm>
          <a:prstGeom prst="rect">
            <a:avLst/>
          </a:prstGeom>
        </p:spPr>
      </p:pic>
      <p:sp>
        <p:nvSpPr>
          <p:cNvPr id="10" name="标题 1"/>
          <p:cNvSpPr txBox="1"/>
          <p:nvPr>
            <p:custDataLst>
              <p:tags r:id="rId3"/>
            </p:custDataLst>
          </p:nvPr>
        </p:nvSpPr>
        <p:spPr>
          <a:xfrm>
            <a:off x="3052445" y="509270"/>
            <a:ext cx="6365240" cy="5416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spc="600" dirty="0">
                <a:solidFill>
                  <a:schemeClr val="accent2">
                    <a:lumMod val="75000"/>
                  </a:schemeClr>
                </a:solidFill>
                <a:latin typeface="黑体" panose="02010609060101010101" charset="-122"/>
                <a:ea typeface="黑体" panose="02010609060101010101" charset="-122"/>
                <a:cs typeface="黑体" panose="02010609060101010101" charset="-122"/>
              </a:rPr>
              <a:t>3.3.2 </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计算机程序设计</a:t>
            </a:r>
            <a:r>
              <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rPr>
              <a:t>语言</a:t>
            </a:r>
            <a:endParaRPr lang="zh-CN" altLang="en-US" sz="2800" spc="600" dirty="0">
              <a:solidFill>
                <a:schemeClr val="accent2">
                  <a:lumMod val="75000"/>
                </a:schemeClr>
              </a:solidFill>
              <a:latin typeface="黑体" panose="02010609060101010101" charset="-122"/>
              <a:ea typeface="黑体" panose="02010609060101010101" charset="-122"/>
              <a:cs typeface="黑体" panose="02010609060101010101" charset="-122"/>
            </a:endParaRPr>
          </a:p>
        </p:txBody>
      </p:sp>
      <p:sp>
        <p:nvSpPr>
          <p:cNvPr id="2" name="内容占位符 5"/>
          <p:cNvSpPr>
            <a:spLocks noGrp="1"/>
          </p:cNvSpPr>
          <p:nvPr/>
        </p:nvSpPr>
        <p:spPr>
          <a:xfrm>
            <a:off x="727710" y="2030095"/>
            <a:ext cx="5253990" cy="3783965"/>
          </a:xfrm>
          <a:prstGeom prst="rect">
            <a:avLst/>
          </a:prstGeom>
          <a:noFill/>
          <a:ln w="31750" cmpd="sng">
            <a:solidFill>
              <a:schemeClr val="accent1">
                <a:shade val="50000"/>
              </a:schemeClr>
            </a:solidFill>
            <a:prstDash val="dashDot"/>
          </a:ln>
          <a:effectLst/>
        </p:spPr>
        <p:txBody>
          <a:bodyPr vert="horz" lIns="91440" tIns="45720" rIns="91440" bIns="45720" rtlCol="0">
            <a:normAutofit/>
          </a:bodyPr>
          <a:lstStyle>
            <a:lvl1pPr marL="0" indent="450850" algn="l" defTabSz="914400" rtl="0" eaLnBrk="1" latinLnBrk="0" hangingPunct="1">
              <a:spcBef>
                <a:spcPct val="20000"/>
              </a:spcBef>
              <a:buFont typeface="Arial" panose="020B0604020202020204" pitchFamily="34" charset="0"/>
              <a:buNone/>
              <a:defRPr lang="zh-CN" altLang="en-US" sz="1800" kern="1200" dirty="0">
                <a:solidFill>
                  <a:schemeClr val="tx1"/>
                </a:solidFill>
                <a:latin typeface="微软雅黑" panose="020B0503020204020204" pitchFamily="34" charset="-122"/>
                <a:ea typeface="微软雅黑" panose="020B0503020204020204" pitchFamily="34" charset="-122"/>
                <a:cs typeface="+mn-cs"/>
              </a:defRPr>
            </a:lvl1pPr>
            <a:lvl2pPr marL="0" indent="457200" algn="l" defTabSz="914400" rtl="0" eaLnBrk="1" latinLnBrk="0" hangingPunct="1">
              <a:spcBef>
                <a:spcPct val="20000"/>
              </a:spcBef>
              <a:buFont typeface="Arial" panose="020B0604020202020204" pitchFamily="34" charset="0"/>
              <a:buNone/>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None/>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pPr>
            <a:r>
              <a:rPr lang="en-US" altLang="zh-CN" sz="2400" dirty="0" smtClean="0"/>
              <a:t> </a:t>
            </a:r>
            <a:r>
              <a:rPr sz="2400" dirty="0" smtClean="0">
                <a:latin typeface="楷体" panose="02010609060101010101" charset="-122"/>
                <a:ea typeface="楷体" panose="02010609060101010101" charset="-122"/>
                <a:cs typeface="楷体" panose="02010609060101010101" charset="-122"/>
              </a:rPr>
              <a:t>用了一种类似英文缩略词且带有</a:t>
            </a:r>
            <a:r>
              <a:rPr sz="2400" dirty="0" smtClean="0">
                <a:solidFill>
                  <a:srgbClr val="FF0000"/>
                </a:solidFill>
                <a:latin typeface="楷体" panose="02010609060101010101" charset="-122"/>
                <a:ea typeface="楷体" panose="02010609060101010101" charset="-122"/>
                <a:cs typeface="楷体" panose="02010609060101010101" charset="-122"/>
              </a:rPr>
              <a:t>助记性符号</a:t>
            </a:r>
            <a:r>
              <a:rPr sz="2400" dirty="0" smtClean="0">
                <a:latin typeface="楷体" panose="02010609060101010101" charset="-122"/>
                <a:ea typeface="楷体" panose="02010609060101010101" charset="-122"/>
                <a:cs typeface="楷体" panose="02010609060101010101" charset="-122"/>
              </a:rPr>
              <a:t>的语言，来替代一个特定的指令的二进制串，每条指令都和一条机器指令相对应。需要一个专门的</a:t>
            </a:r>
            <a:r>
              <a:rPr sz="2400" dirty="0" smtClean="0">
                <a:solidFill>
                  <a:srgbClr val="FF0000"/>
                </a:solidFill>
                <a:latin typeface="楷体" panose="02010609060101010101" charset="-122"/>
                <a:ea typeface="楷体" panose="02010609060101010101" charset="-122"/>
                <a:cs typeface="楷体" panose="02010609060101010101" charset="-122"/>
              </a:rPr>
              <a:t>语言翻译器</a:t>
            </a:r>
            <a:r>
              <a:rPr sz="2400" dirty="0" smtClean="0">
                <a:latin typeface="楷体" panose="02010609060101010101" charset="-122"/>
                <a:ea typeface="楷体" panose="02010609060101010101" charset="-122"/>
                <a:cs typeface="楷体" panose="02010609060101010101" charset="-122"/>
              </a:rPr>
              <a:t>，负责将程序中的每条语句都翻译成用二进制数表示的机器语言。 </a:t>
            </a:r>
            <a:endParaRPr sz="2400" dirty="0" smtClean="0">
              <a:latin typeface="楷体" panose="02010609060101010101" charset="-122"/>
              <a:ea typeface="楷体" panose="02010609060101010101" charset="-122"/>
              <a:cs typeface="楷体" panose="02010609060101010101" charset="-122"/>
            </a:endParaRPr>
          </a:p>
          <a:p>
            <a:pPr>
              <a:lnSpc>
                <a:spcPct val="100000"/>
              </a:lnSpc>
            </a:pPr>
            <a:r>
              <a:rPr sz="2400" dirty="0" smtClean="0">
                <a:latin typeface="楷体" panose="02010609060101010101" charset="-122"/>
                <a:ea typeface="楷体" panose="02010609060101010101" charset="-122"/>
                <a:cs typeface="楷体" panose="02010609060101010101" charset="-122"/>
              </a:rPr>
              <a:t>计算机不能直接执行汇编语言。</a:t>
            </a:r>
            <a:endParaRPr sz="2400" dirty="0" smtClean="0">
              <a:latin typeface="楷体" panose="02010609060101010101" charset="-122"/>
              <a:ea typeface="楷体" panose="02010609060101010101" charset="-122"/>
              <a:cs typeface="楷体" panose="02010609060101010101" charset="-122"/>
            </a:endParaRPr>
          </a:p>
          <a:p>
            <a:endParaRPr lang="zh-CN" altLang="en-US" spc="133" dirty="0" smtClean="0"/>
          </a:p>
          <a:p>
            <a:endParaRPr lang="en-US" altLang="zh-CN" dirty="0" smtClean="0">
              <a:latin typeface="+mn-ea"/>
              <a:cs typeface="+mn-ea"/>
            </a:endParaRPr>
          </a:p>
        </p:txBody>
      </p:sp>
      <p:sp>
        <p:nvSpPr>
          <p:cNvPr id="11" name="文本占位符 10"/>
          <p:cNvSpPr>
            <a:spLocks noGrp="1"/>
          </p:cNvSpPr>
          <p:nvPr/>
        </p:nvSpPr>
        <p:spPr>
          <a:xfrm>
            <a:off x="1812925" y="1321435"/>
            <a:ext cx="2105660" cy="579755"/>
          </a:xfrm>
          <a:prstGeom prst="rect">
            <a:avLst/>
          </a:prstGeom>
          <a:solidFill>
            <a:schemeClr val="accent1">
              <a:lumMod val="75000"/>
            </a:schemeClr>
          </a:solidFill>
          <a:ln w="38100" cmpd="dbl">
            <a:solidFill>
              <a:schemeClr val="accent1">
                <a:lumMod val="75000"/>
              </a:schemeClr>
            </a:solidFill>
          </a:ln>
        </p:spPr>
        <p:txBody>
          <a:bodyPr vert="horz" lIns="91440" tIns="45720" rIns="91440" bIns="45720" rtlCol="0" anchor="b">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bg1"/>
                </a:solidFill>
                <a:latin typeface="微软雅黑" panose="020B0503020204020204" pitchFamily="34" charset="-122"/>
                <a:ea typeface="微软雅黑" panose="020B0503020204020204" pitchFamily="34" charset="-122"/>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微软雅黑" panose="020B0503020204020204" pitchFamily="34" charset="-122"/>
                <a:ea typeface="微软雅黑" panose="020B0503020204020204" pitchFamily="34" charset="-122"/>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微软雅黑" panose="020B0503020204020204" pitchFamily="34" charset="-122"/>
                <a:ea typeface="微软雅黑" panose="020B0503020204020204" pitchFamily="34" charset="-122"/>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微软雅黑" panose="020B0503020204020204" pitchFamily="34" charset="-122"/>
                <a:ea typeface="微软雅黑" panose="020B0503020204020204" pitchFamily="34" charset="-122"/>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zh-CN" altLang="en-US" sz="2600" dirty="0" smtClean="0">
                <a:solidFill>
                  <a:schemeClr val="bg1"/>
                </a:solidFill>
              </a:rPr>
              <a:t>汇编语言</a:t>
            </a:r>
            <a:endParaRPr lang="zh-CN" altLang="en-US" sz="2600" dirty="0" smtClean="0">
              <a:solidFill>
                <a:schemeClr val="bg1"/>
              </a:solidFill>
            </a:endParaRPr>
          </a:p>
        </p:txBody>
      </p:sp>
      <p:sp>
        <p:nvSpPr>
          <p:cNvPr id="3" name="流程图: 过程 2"/>
          <p:cNvSpPr/>
          <p:nvPr/>
        </p:nvSpPr>
        <p:spPr>
          <a:xfrm>
            <a:off x="9417685" y="4398010"/>
            <a:ext cx="2155190" cy="74549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200" dirty="0" smtClean="0">
                <a:solidFill>
                  <a:srgbClr val="FF0000"/>
                </a:solidFill>
                <a:latin typeface="黑体" panose="02010609060101010101" charset="-122"/>
                <a:ea typeface="黑体" panose="02010609060101010101" charset="-122"/>
              </a:rPr>
              <a:t>比机器</a:t>
            </a:r>
            <a:r>
              <a:rPr lang="zh-CN" altLang="en-US" sz="2200" dirty="0" smtClean="0">
                <a:solidFill>
                  <a:srgbClr val="FF0000"/>
                </a:solidFill>
                <a:latin typeface="黑体" panose="02010609060101010101" charset="-122"/>
                <a:ea typeface="黑体" panose="02010609060101010101" charset="-122"/>
              </a:rPr>
              <a:t>语言易理解</a:t>
            </a:r>
            <a:endParaRPr lang="zh-CN" altLang="en-US" sz="2200" dirty="0" smtClean="0">
              <a:solidFill>
                <a:srgbClr val="FF0000"/>
              </a:solidFill>
              <a:latin typeface="黑体" panose="02010609060101010101" charset="-122"/>
              <a:ea typeface="黑体" panose="02010609060101010101" charset="-122"/>
            </a:endParaRPr>
          </a:p>
        </p:txBody>
      </p:sp>
      <p:sp>
        <p:nvSpPr>
          <p:cNvPr id="4" name="流程图: 过程 3"/>
          <p:cNvSpPr/>
          <p:nvPr/>
        </p:nvSpPr>
        <p:spPr>
          <a:xfrm>
            <a:off x="9417685" y="3795395"/>
            <a:ext cx="2154555"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200" dirty="0" smtClean="0">
                <a:solidFill>
                  <a:srgbClr val="FF0000"/>
                </a:solidFill>
                <a:latin typeface="黑体" panose="02010609060101010101" charset="-122"/>
                <a:ea typeface="黑体" panose="02010609060101010101" charset="-122"/>
              </a:rPr>
              <a:t>运算效率很高</a:t>
            </a:r>
            <a:endParaRPr lang="zh-CN" altLang="en-US" sz="2200" dirty="0" smtClean="0">
              <a:solidFill>
                <a:srgbClr val="FF0000"/>
              </a:solidFill>
              <a:latin typeface="黑体" panose="02010609060101010101" charset="-122"/>
              <a:ea typeface="黑体" panose="02010609060101010101" charset="-122"/>
            </a:endParaRPr>
          </a:p>
        </p:txBody>
      </p:sp>
      <p:pic>
        <p:nvPicPr>
          <p:cNvPr id="4098" name="Picture 2"/>
          <p:cNvPicPr>
            <a:picLocks noChangeAspect="1" noChangeArrowheads="1"/>
          </p:cNvPicPr>
          <p:nvPr/>
        </p:nvPicPr>
        <p:blipFill>
          <a:blip r:embed="rId4" cstate="print"/>
          <a:srcRect/>
          <a:stretch>
            <a:fillRect/>
          </a:stretch>
        </p:blipFill>
        <p:spPr bwMode="auto">
          <a:xfrm>
            <a:off x="6212205" y="1631950"/>
            <a:ext cx="5763895" cy="1515110"/>
          </a:xfrm>
          <a:prstGeom prst="rect">
            <a:avLst/>
          </a:prstGeom>
          <a:noFill/>
          <a:ln w="12700">
            <a:solidFill>
              <a:schemeClr val="tx1"/>
            </a:solid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6212205" y="3728085"/>
            <a:ext cx="3188335" cy="2085340"/>
          </a:xfrm>
          <a:prstGeom prst="rect">
            <a:avLst/>
          </a:prstGeom>
          <a:noFill/>
          <a:ln w="12700">
            <a:solidFill>
              <a:schemeClr val="tx1"/>
            </a:solidFill>
            <a:miter lim="800000"/>
            <a:headEnd/>
            <a:tailEnd/>
          </a:ln>
        </p:spPr>
      </p:pic>
      <p:sp>
        <p:nvSpPr>
          <p:cNvPr id="9" name="流程图: 过程 8"/>
          <p:cNvSpPr/>
          <p:nvPr/>
        </p:nvSpPr>
        <p:spPr>
          <a:xfrm>
            <a:off x="9418320" y="5230495"/>
            <a:ext cx="2154555" cy="431800"/>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200" dirty="0" smtClean="0">
                <a:solidFill>
                  <a:srgbClr val="FF0000"/>
                </a:solidFill>
                <a:latin typeface="黑体" panose="02010609060101010101" charset="-122"/>
                <a:ea typeface="黑体" panose="02010609060101010101" charset="-122"/>
              </a:rPr>
              <a:t>移植性不好</a:t>
            </a:r>
            <a:endParaRPr lang="zh-CN" altLang="en-US" sz="2200" dirty="0" smtClean="0">
              <a:solidFill>
                <a:srgbClr val="FF0000"/>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400" decel="100000"/>
                                        <p:tgtEl>
                                          <p:spTgt spid="11">
                                            <p:txEl>
                                              <p:pRg st="0" end="0"/>
                                            </p:txEl>
                                          </p:spTgt>
                                        </p:tgtEl>
                                      </p:cBhvr>
                                    </p:animEffect>
                                    <p:anim calcmode="lin" valueType="num">
                                      <p:cBhvr>
                                        <p:cTn id="8" dur="400" decel="100000" fill="hold"/>
                                        <p:tgtEl>
                                          <p:spTgt spid="11">
                                            <p:txEl>
                                              <p:pRg st="0" end="0"/>
                                            </p:txEl>
                                          </p:spTgt>
                                        </p:tgtEl>
                                        <p:attrNameLst>
                                          <p:attrName>style.rotation</p:attrName>
                                        </p:attrNameLst>
                                      </p:cBhvr>
                                      <p:tavLst>
                                        <p:tav tm="0">
                                          <p:val>
                                            <p:fltVal val="-90"/>
                                          </p:val>
                                        </p:tav>
                                        <p:tav tm="100000">
                                          <p:val>
                                            <p:fltVal val="0"/>
                                          </p:val>
                                        </p:tav>
                                      </p:tavLst>
                                    </p:anim>
                                    <p:anim calcmode="lin" valueType="num">
                                      <p:cBhvr>
                                        <p:cTn id="9" dur="400" decel="100000" fill="hold"/>
                                        <p:tgtEl>
                                          <p:spTgt spid="11">
                                            <p:txEl>
                                              <p:pRg st="0" end="0"/>
                                            </p:txEl>
                                          </p:spTgt>
                                        </p:tgtEl>
                                        <p:attrNameLst>
                                          <p:attrName>ppt_x</p:attrName>
                                        </p:attrNameLst>
                                      </p:cBhvr>
                                      <p:tavLst>
                                        <p:tav tm="0">
                                          <p:val>
                                            <p:strVal val="#ppt_x+0.4"/>
                                          </p:val>
                                        </p:tav>
                                        <p:tav tm="100000">
                                          <p:val>
                                            <p:strVal val="#ppt_x-0.05"/>
                                          </p:val>
                                        </p:tav>
                                      </p:tavLst>
                                    </p:anim>
                                    <p:anim calcmode="lin" valueType="num">
                                      <p:cBhvr>
                                        <p:cTn id="10" dur="400" decel="100000" fill="hold"/>
                                        <p:tgtEl>
                                          <p:spTgt spid="11">
                                            <p:txEl>
                                              <p:pRg st="0" end="0"/>
                                            </p:txEl>
                                          </p:spTgt>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11">
                                            <p:txEl>
                                              <p:pRg st="0" end="0"/>
                                            </p:txEl>
                                          </p:spTgt>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1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box(in)">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diamond(in)">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ox(in)">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ox(i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9" grpId="0" bldLvl="0" animBg="1"/>
    </p:bldLst>
  </p:timing>
</p:sld>
</file>

<file path=ppt/tags/tag1.xml><?xml version="1.0" encoding="utf-8"?>
<p:tagLst xmlns:p="http://schemas.openxmlformats.org/presentationml/2006/main">
  <p:tag name="AS_UNIQUEID" val="39"/>
</p:tagLst>
</file>

<file path=ppt/tags/tag10.xml><?xml version="1.0" encoding="utf-8"?>
<p:tagLst xmlns:p="http://schemas.openxmlformats.org/presentationml/2006/main">
  <p:tag name="AS_UNIQUEID" val="49"/>
</p:tagLst>
</file>

<file path=ppt/tags/tag11.xml><?xml version="1.0" encoding="utf-8"?>
<p:tagLst xmlns:p="http://schemas.openxmlformats.org/presentationml/2006/main">
  <p:tag name="AS_UNIQUEID" val="50"/>
</p:tagLst>
</file>

<file path=ppt/tags/tag12.xml><?xml version="1.0" encoding="utf-8"?>
<p:tagLst xmlns:p="http://schemas.openxmlformats.org/presentationml/2006/main">
  <p:tag name="AS_UNIQUEID" val="51"/>
</p:tagLst>
</file>

<file path=ppt/tags/tag13.xml><?xml version="1.0" encoding="utf-8"?>
<p:tagLst xmlns:p="http://schemas.openxmlformats.org/presentationml/2006/main">
  <p:tag name="AS_UNIQUEID" val="52"/>
</p:tagLst>
</file>

<file path=ppt/tags/tag14.xml><?xml version="1.0" encoding="utf-8"?>
<p:tagLst xmlns:p="http://schemas.openxmlformats.org/presentationml/2006/main">
  <p:tag name="AS_UNIQUEID" val="53"/>
</p:tagLst>
</file>

<file path=ppt/tags/tag15.xml><?xml version="1.0" encoding="utf-8"?>
<p:tagLst xmlns:p="http://schemas.openxmlformats.org/presentationml/2006/main">
  <p:tag name="AS_UNIQUEID" val="55"/>
</p:tagLst>
</file>

<file path=ppt/tags/tag16.xml><?xml version="1.0" encoding="utf-8"?>
<p:tagLst xmlns:p="http://schemas.openxmlformats.org/presentationml/2006/main">
  <p:tag name="AS_UNIQUEID" val="56"/>
</p:tagLst>
</file>

<file path=ppt/tags/tag17.xml><?xml version="1.0" encoding="utf-8"?>
<p:tagLst xmlns:p="http://schemas.openxmlformats.org/presentationml/2006/main">
  <p:tag name="AS_UNIQUEID" val="57"/>
</p:tagLst>
</file>

<file path=ppt/tags/tag18.xml><?xml version="1.0" encoding="utf-8"?>
<p:tagLst xmlns:p="http://schemas.openxmlformats.org/presentationml/2006/main">
  <p:tag name="AS_UNIQUEID" val="58"/>
</p:tagLst>
</file>

<file path=ppt/tags/tag19.xml><?xml version="1.0" encoding="utf-8"?>
<p:tagLst xmlns:p="http://schemas.openxmlformats.org/presentationml/2006/main">
  <p:tag name="AS_UNIQUEID" val="60"/>
</p:tagLst>
</file>

<file path=ppt/tags/tag2.xml><?xml version="1.0" encoding="utf-8"?>
<p:tagLst xmlns:p="http://schemas.openxmlformats.org/presentationml/2006/main">
  <p:tag name="AS_UNIQUEID" val="40"/>
</p:tagLst>
</file>

<file path=ppt/tags/tag20.xml><?xml version="1.0" encoding="utf-8"?>
<p:tagLst xmlns:p="http://schemas.openxmlformats.org/presentationml/2006/main">
  <p:tag name="AS_UNIQUEID" val="61"/>
</p:tagLst>
</file>

<file path=ppt/tags/tag21.xml><?xml version="1.0" encoding="utf-8"?>
<p:tagLst xmlns:p="http://schemas.openxmlformats.org/presentationml/2006/main">
  <p:tag name="AS_UNIQUEID" val="62"/>
</p:tagLst>
</file>

<file path=ppt/tags/tag22.xml><?xml version="1.0" encoding="utf-8"?>
<p:tagLst xmlns:p="http://schemas.openxmlformats.org/presentationml/2006/main">
  <p:tag name="AS_UNIQUEID" val="64"/>
</p:tagLst>
</file>

<file path=ppt/tags/tag23.xml><?xml version="1.0" encoding="utf-8"?>
<p:tagLst xmlns:p="http://schemas.openxmlformats.org/presentationml/2006/main">
  <p:tag name="AS_UNIQUEID" val="65"/>
</p:tagLst>
</file>

<file path=ppt/tags/tag24.xml><?xml version="1.0" encoding="utf-8"?>
<p:tagLst xmlns:p="http://schemas.openxmlformats.org/presentationml/2006/main">
  <p:tag name="AS_UNIQUEID" val="66"/>
</p:tagLst>
</file>

<file path=ppt/tags/tag25.xml><?xml version="1.0" encoding="utf-8"?>
<p:tagLst xmlns:p="http://schemas.openxmlformats.org/presentationml/2006/main">
  <p:tag name="AS_UNIQUEID" val="67"/>
</p:tagLst>
</file>

<file path=ppt/tags/tag26.xml><?xml version="1.0" encoding="utf-8"?>
<p:tagLst xmlns:p="http://schemas.openxmlformats.org/presentationml/2006/main">
  <p:tag name="AS_UNIQUEID" val="68"/>
</p:tagLst>
</file>

<file path=ppt/tags/tag27.xml><?xml version="1.0" encoding="utf-8"?>
<p:tagLst xmlns:p="http://schemas.openxmlformats.org/presentationml/2006/main">
  <p:tag name="AS_UNIQUEID" val="69"/>
</p:tagLst>
</file>

<file path=ppt/tags/tag28.xml><?xml version="1.0" encoding="utf-8"?>
<p:tagLst xmlns:p="http://schemas.openxmlformats.org/presentationml/2006/main">
  <p:tag name="AS_UNIQUEID" val="71"/>
</p:tagLst>
</file>

<file path=ppt/tags/tag29.xml><?xml version="1.0" encoding="utf-8"?>
<p:tagLst xmlns:p="http://schemas.openxmlformats.org/presentationml/2006/main">
  <p:tag name="AS_UNIQUEID" val="72"/>
</p:tagLst>
</file>

<file path=ppt/tags/tag3.xml><?xml version="1.0" encoding="utf-8"?>
<p:tagLst xmlns:p="http://schemas.openxmlformats.org/presentationml/2006/main">
  <p:tag name="AS_UNIQUEID" val="41"/>
</p:tagLst>
</file>

<file path=ppt/tags/tag30.xml><?xml version="1.0" encoding="utf-8"?>
<p:tagLst xmlns:p="http://schemas.openxmlformats.org/presentationml/2006/main">
  <p:tag name="AS_UNIQUEID" val="73"/>
</p:tagLst>
</file>

<file path=ppt/tags/tag31.xml><?xml version="1.0" encoding="utf-8"?>
<p:tagLst xmlns:p="http://schemas.openxmlformats.org/presentationml/2006/main">
  <p:tag name="AS_UNIQUEID" val="74"/>
</p:tagLst>
</file>

<file path=ppt/tags/tag32.xml><?xml version="1.0" encoding="utf-8"?>
<p:tagLst xmlns:p="http://schemas.openxmlformats.org/presentationml/2006/main">
  <p:tag name="AS_UNIQUEID" val="75"/>
</p:tagLst>
</file>

<file path=ppt/tags/tag33.xml><?xml version="1.0" encoding="utf-8"?>
<p:tagLst xmlns:p="http://schemas.openxmlformats.org/presentationml/2006/main">
  <p:tag name="AS_UNIQUEID" val="76"/>
</p:tagLst>
</file>

<file path=ppt/tags/tag34.xml><?xml version="1.0" encoding="utf-8"?>
<p:tagLst xmlns:p="http://schemas.openxmlformats.org/presentationml/2006/main">
  <p:tag name="AS_UNIQUEID" val="78"/>
</p:tagLst>
</file>

<file path=ppt/tags/tag35.xml><?xml version="1.0" encoding="utf-8"?>
<p:tagLst xmlns:p="http://schemas.openxmlformats.org/presentationml/2006/main">
  <p:tag name="AS_UNIQUEID" val="79"/>
</p:tagLst>
</file>

<file path=ppt/tags/tag36.xml><?xml version="1.0" encoding="utf-8"?>
<p:tagLst xmlns:p="http://schemas.openxmlformats.org/presentationml/2006/main">
  <p:tag name="AS_UNIQUEID" val="80"/>
</p:tagLst>
</file>

<file path=ppt/tags/tag37.xml><?xml version="1.0" encoding="utf-8"?>
<p:tagLst xmlns:p="http://schemas.openxmlformats.org/presentationml/2006/main">
  <p:tag name="AS_UNIQUEID" val="81"/>
</p:tagLst>
</file>

<file path=ppt/tags/tag38.xml><?xml version="1.0" encoding="utf-8"?>
<p:tagLst xmlns:p="http://schemas.openxmlformats.org/presentationml/2006/main">
  <p:tag name="AS_UNIQUEID" val="82"/>
</p:tagLst>
</file>

<file path=ppt/tags/tag39.xml><?xml version="1.0" encoding="utf-8"?>
<p:tagLst xmlns:p="http://schemas.openxmlformats.org/presentationml/2006/main">
  <p:tag name="AS_UNIQUEID" val="84"/>
</p:tagLst>
</file>

<file path=ppt/tags/tag4.xml><?xml version="1.0" encoding="utf-8"?>
<p:tagLst xmlns:p="http://schemas.openxmlformats.org/presentationml/2006/main">
  <p:tag name="AS_UNIQUEID" val="42"/>
</p:tagLst>
</file>

<file path=ppt/tags/tag40.xml><?xml version="1.0" encoding="utf-8"?>
<p:tagLst xmlns:p="http://schemas.openxmlformats.org/presentationml/2006/main">
  <p:tag name="AS_UNIQUEID" val="85"/>
</p:tagLst>
</file>

<file path=ppt/tags/tag41.xml><?xml version="1.0" encoding="utf-8"?>
<p:tagLst xmlns:p="http://schemas.openxmlformats.org/presentationml/2006/main">
  <p:tag name="AS_UNIQUEID" val="86"/>
</p:tagLst>
</file>

<file path=ppt/tags/tag42.xml><?xml version="1.0" encoding="utf-8"?>
<p:tagLst xmlns:p="http://schemas.openxmlformats.org/presentationml/2006/main">
  <p:tag name="AS_UNIQUEID" val="87"/>
</p:tagLst>
</file>

<file path=ppt/tags/tag43.xml><?xml version="1.0" encoding="utf-8"?>
<p:tagLst xmlns:p="http://schemas.openxmlformats.org/presentationml/2006/main">
  <p:tag name="AS_UNIQUEID" val="88"/>
</p:tagLst>
</file>

<file path=ppt/tags/tag44.xml><?xml version="1.0" encoding="utf-8"?>
<p:tagLst xmlns:p="http://schemas.openxmlformats.org/presentationml/2006/main">
  <p:tag name="AS_UNIQUEID" val="90"/>
</p:tagLst>
</file>

<file path=ppt/tags/tag45.xml><?xml version="1.0" encoding="utf-8"?>
<p:tagLst xmlns:p="http://schemas.openxmlformats.org/presentationml/2006/main">
  <p:tag name="AS_UNIQUEID" val="91"/>
</p:tagLst>
</file>

<file path=ppt/tags/tag46.xml><?xml version="1.0" encoding="utf-8"?>
<p:tagLst xmlns:p="http://schemas.openxmlformats.org/presentationml/2006/main">
  <p:tag name="AS_UNIQUEID" val="92"/>
</p:tagLst>
</file>

<file path=ppt/tags/tag47.xml><?xml version="1.0" encoding="utf-8"?>
<p:tagLst xmlns:p="http://schemas.openxmlformats.org/presentationml/2006/main">
  <p:tag name="AS_UNIQUEID" val="93"/>
</p:tagLst>
</file>

<file path=ppt/tags/tag48.xml><?xml version="1.0" encoding="utf-8"?>
<p:tagLst xmlns:p="http://schemas.openxmlformats.org/presentationml/2006/main">
  <p:tag name="AS_UNIQUEID" val="94"/>
</p:tagLst>
</file>

<file path=ppt/tags/tag49.xml><?xml version="1.0" encoding="utf-8"?>
<p:tagLst xmlns:p="http://schemas.openxmlformats.org/presentationml/2006/main">
  <p:tag name="AS_UNIQUEID" val="95"/>
</p:tagLst>
</file>

<file path=ppt/tags/tag5.xml><?xml version="1.0" encoding="utf-8"?>
<p:tagLst xmlns:p="http://schemas.openxmlformats.org/presentationml/2006/main">
  <p:tag name="AS_UNIQUEID" val="43"/>
</p:tagLst>
</file>

<file path=ppt/tags/tag50.xml><?xml version="1.0" encoding="utf-8"?>
<p:tagLst xmlns:p="http://schemas.openxmlformats.org/presentationml/2006/main">
  <p:tag name="AS_UNIQUEID" val="113"/>
</p:tagLst>
</file>

<file path=ppt/tags/tag51.xml><?xml version="1.0" encoding="utf-8"?>
<p:tagLst xmlns:p="http://schemas.openxmlformats.org/presentationml/2006/main">
  <p:tag name="AS_UNIQUEID" val="118"/>
</p:tagLst>
</file>

<file path=ppt/tags/tag52.xml><?xml version="1.0" encoding="utf-8"?>
<p:tagLst xmlns:p="http://schemas.openxmlformats.org/presentationml/2006/main">
  <p:tag name="AS_UNIQUEID" val="118"/>
</p:tagLst>
</file>

<file path=ppt/tags/tag53.xml><?xml version="1.0" encoding="utf-8"?>
<p:tagLst xmlns:p="http://schemas.openxmlformats.org/presentationml/2006/main">
  <p:tag name="AS_UNIQUEID" val="124"/>
</p:tagLst>
</file>

<file path=ppt/tags/tag54.xml><?xml version="1.0" encoding="utf-8"?>
<p:tagLst xmlns:p="http://schemas.openxmlformats.org/presentationml/2006/main">
  <p:tag name="AS_UNIQUEID" val="118"/>
</p:tagLst>
</file>

<file path=ppt/tags/tag55.xml><?xml version="1.0" encoding="utf-8"?>
<p:tagLst xmlns:p="http://schemas.openxmlformats.org/presentationml/2006/main">
  <p:tag name="AS_UNIQUEID" val="124"/>
</p:tagLst>
</file>

<file path=ppt/tags/tag56.xml><?xml version="1.0" encoding="utf-8"?>
<p:tagLst xmlns:p="http://schemas.openxmlformats.org/presentationml/2006/main">
  <p:tag name="AS_UNIQUEID" val="118"/>
</p:tagLst>
</file>

<file path=ppt/tags/tag57.xml><?xml version="1.0" encoding="utf-8"?>
<p:tagLst xmlns:p="http://schemas.openxmlformats.org/presentationml/2006/main">
  <p:tag name="AS_UNIQUEID" val="124"/>
</p:tagLst>
</file>

<file path=ppt/tags/tag58.xml><?xml version="1.0" encoding="utf-8"?>
<p:tagLst xmlns:p="http://schemas.openxmlformats.org/presentationml/2006/main">
  <p:tag name="AS_UNIQUEID" val="118"/>
</p:tagLst>
</file>

<file path=ppt/tags/tag59.xml><?xml version="1.0" encoding="utf-8"?>
<p:tagLst xmlns:p="http://schemas.openxmlformats.org/presentationml/2006/main">
  <p:tag name="MH" val="20201023064837"/>
  <p:tag name="MH_LIBRARY" val="GRAPHIC"/>
  <p:tag name="MH_TYPE" val="SubTitle"/>
  <p:tag name="MH_ORDER" val="1"/>
</p:tagLst>
</file>

<file path=ppt/tags/tag6.xml><?xml version="1.0" encoding="utf-8"?>
<p:tagLst xmlns:p="http://schemas.openxmlformats.org/presentationml/2006/main">
  <p:tag name="AS_UNIQUEID" val="44"/>
</p:tagLst>
</file>

<file path=ppt/tags/tag60.xml><?xml version="1.0" encoding="utf-8"?>
<p:tagLst xmlns:p="http://schemas.openxmlformats.org/presentationml/2006/main">
  <p:tag name="MH" val="20201023064837"/>
  <p:tag name="MH_LIBRARY" val="GRAPHIC"/>
  <p:tag name="MH_TYPE" val="SubTitle"/>
  <p:tag name="MH_ORDER" val="2"/>
</p:tagLst>
</file>

<file path=ppt/tags/tag61.xml><?xml version="1.0" encoding="utf-8"?>
<p:tagLst xmlns:p="http://schemas.openxmlformats.org/presentationml/2006/main">
  <p:tag name="MH" val="20201023064837"/>
  <p:tag name="MH_LIBRARY" val="GRAPHIC"/>
  <p:tag name="MH_TYPE" val="SubTitle"/>
  <p:tag name="MH_ORDER" val="3"/>
</p:tagLst>
</file>

<file path=ppt/tags/tag62.xml><?xml version="1.0" encoding="utf-8"?>
<p:tagLst xmlns:p="http://schemas.openxmlformats.org/presentationml/2006/main">
  <p:tag name="AS_UNIQUEID" val="124"/>
</p:tagLst>
</file>

<file path=ppt/tags/tag63.xml><?xml version="1.0" encoding="utf-8"?>
<p:tagLst xmlns:p="http://schemas.openxmlformats.org/presentationml/2006/main">
  <p:tag name="AS_UNIQUEID" val="118"/>
</p:tagLst>
</file>

<file path=ppt/tags/tag64.xml><?xml version="1.0" encoding="utf-8"?>
<p:tagLst xmlns:p="http://schemas.openxmlformats.org/presentationml/2006/main">
  <p:tag name="AS_UNIQUEID" val="124"/>
</p:tagLst>
</file>

<file path=ppt/tags/tag65.xml><?xml version="1.0" encoding="utf-8"?>
<p:tagLst xmlns:p="http://schemas.openxmlformats.org/presentationml/2006/main">
  <p:tag name="AS_UNIQUEID" val="118"/>
</p:tagLst>
</file>

<file path=ppt/tags/tag66.xml><?xml version="1.0" encoding="utf-8"?>
<p:tagLst xmlns:p="http://schemas.openxmlformats.org/presentationml/2006/main">
  <p:tag name="AS_UNIQUEID" val="124"/>
</p:tagLst>
</file>

<file path=ppt/tags/tag67.xml><?xml version="1.0" encoding="utf-8"?>
<p:tagLst xmlns:p="http://schemas.openxmlformats.org/presentationml/2006/main">
  <p:tag name="AS_UNIQUEID" val="118"/>
</p:tagLst>
</file>

<file path=ppt/tags/tag68.xml><?xml version="1.0" encoding="utf-8"?>
<p:tagLst xmlns:p="http://schemas.openxmlformats.org/presentationml/2006/main">
  <p:tag name="AS_UNIQUEID" val="124"/>
</p:tagLst>
</file>

<file path=ppt/tags/tag69.xml><?xml version="1.0" encoding="utf-8"?>
<p:tagLst xmlns:p="http://schemas.openxmlformats.org/presentationml/2006/main">
  <p:tag name="AS_UNIQUEID" val="118"/>
</p:tagLst>
</file>

<file path=ppt/tags/tag7.xml><?xml version="1.0" encoding="utf-8"?>
<p:tagLst xmlns:p="http://schemas.openxmlformats.org/presentationml/2006/main">
  <p:tag name="AS_UNIQUEID" val="46"/>
</p:tagLst>
</file>

<file path=ppt/tags/tag70.xml><?xml version="1.0" encoding="utf-8"?>
<p:tagLst xmlns:p="http://schemas.openxmlformats.org/presentationml/2006/main">
  <p:tag name="AS_UNIQUEID" val="124"/>
</p:tagLst>
</file>

<file path=ppt/tags/tag71.xml><?xml version="1.0" encoding="utf-8"?>
<p:tagLst xmlns:p="http://schemas.openxmlformats.org/presentationml/2006/main">
  <p:tag name="AS_UNIQUEID" val="118"/>
</p:tagLst>
</file>

<file path=ppt/tags/tag72.xml><?xml version="1.0" encoding="utf-8"?>
<p:tagLst xmlns:p="http://schemas.openxmlformats.org/presentationml/2006/main">
  <p:tag name="TABLE_ENDDRAG_ORIGIN_RECT" val="756*286"/>
  <p:tag name="TABLE_ENDDRAG_RECT" val="99*159*756*286"/>
</p:tagLst>
</file>

<file path=ppt/tags/tag73.xml><?xml version="1.0" encoding="utf-8"?>
<p:tagLst xmlns:p="http://schemas.openxmlformats.org/presentationml/2006/main">
  <p:tag name="AS_UNIQUEID" val="124"/>
</p:tagLst>
</file>

<file path=ppt/tags/tag74.xml><?xml version="1.0" encoding="utf-8"?>
<p:tagLst xmlns:p="http://schemas.openxmlformats.org/presentationml/2006/main">
  <p:tag name="AS_UNIQUEID" val="118"/>
</p:tagLst>
</file>

<file path=ppt/tags/tag75.xml><?xml version="1.0" encoding="utf-8"?>
<p:tagLst xmlns:p="http://schemas.openxmlformats.org/presentationml/2006/main">
  <p:tag name="AS_UNIQUEID" val="124"/>
</p:tagLst>
</file>

<file path=ppt/tags/tag76.xml><?xml version="1.0" encoding="utf-8"?>
<p:tagLst xmlns:p="http://schemas.openxmlformats.org/presentationml/2006/main">
  <p:tag name="AS_UNIQUEID" val="118"/>
</p:tagLst>
</file>

<file path=ppt/tags/tag77.xml><?xml version="1.0" encoding="utf-8"?>
<p:tagLst xmlns:p="http://schemas.openxmlformats.org/presentationml/2006/main">
  <p:tag name="TABLE_ENDDRAG_ORIGIN_RECT" val="726*280"/>
  <p:tag name="TABLE_ENDDRAG_RECT" val="118*190*726*280"/>
</p:tagLst>
</file>

<file path=ppt/tags/tag78.xml><?xml version="1.0" encoding="utf-8"?>
<p:tagLst xmlns:p="http://schemas.openxmlformats.org/presentationml/2006/main">
  <p:tag name="AS_UNIQUEID" val="124"/>
</p:tagLst>
</file>

<file path=ppt/tags/tag79.xml><?xml version="1.0" encoding="utf-8"?>
<p:tagLst xmlns:p="http://schemas.openxmlformats.org/presentationml/2006/main">
  <p:tag name="AS_UNIQUEID" val="118"/>
</p:tagLst>
</file>

<file path=ppt/tags/tag8.xml><?xml version="1.0" encoding="utf-8"?>
<p:tagLst xmlns:p="http://schemas.openxmlformats.org/presentationml/2006/main">
  <p:tag name="AS_UNIQUEID" val="47"/>
</p:tagLst>
</file>

<file path=ppt/tags/tag80.xml><?xml version="1.0" encoding="utf-8"?>
<p:tagLst xmlns:p="http://schemas.openxmlformats.org/presentationml/2006/main">
  <p:tag name="AS_UNIQUEID" val="22"/>
</p:tagLst>
</file>

<file path=ppt/tags/tag81.xml><?xml version="1.0" encoding="utf-8"?>
<p:tagLst xmlns:p="http://schemas.openxmlformats.org/presentationml/2006/main">
  <p:tag name="MH" val="20201018102327"/>
  <p:tag name="MH_LIBRARY" val="GRAPHIC"/>
  <p:tag name="MH_TYPE" val="Text"/>
  <p:tag name="MH_ORDER" val="4"/>
</p:tagLst>
</file>

<file path=ppt/tags/tag82.xml><?xml version="1.0" encoding="utf-8"?>
<p:tagLst xmlns:p="http://schemas.openxmlformats.org/presentationml/2006/main">
  <p:tag name="AS_UNIQUEID" val="97"/>
</p:tagLst>
</file>

<file path=ppt/tags/tag83.xml><?xml version="1.0" encoding="utf-8"?>
<p:tagLst xmlns:p="http://schemas.openxmlformats.org/presentationml/2006/main">
  <p:tag name="AS_UNIQUEID" val="98"/>
</p:tagLst>
</file>

<file path=ppt/tags/tag84.xml><?xml version="1.0" encoding="utf-8"?>
<p:tagLst xmlns:p="http://schemas.openxmlformats.org/presentationml/2006/main">
  <p:tag name="AS_UNIQUEID" val="99"/>
</p:tagLst>
</file>

<file path=ppt/tags/tag85.xml><?xml version="1.0" encoding="utf-8"?>
<p:tagLst xmlns:p="http://schemas.openxmlformats.org/presentationml/2006/main">
  <p:tag name="AS_UNIQUEID" val="100"/>
</p:tagLst>
</file>

<file path=ppt/tags/tag86.xml><?xml version="1.0" encoding="utf-8"?>
<p:tagLst xmlns:p="http://schemas.openxmlformats.org/presentationml/2006/main">
  <p:tag name="AS_UNIQUEID" val="101"/>
</p:tagLst>
</file>

<file path=ppt/tags/tag87.xml><?xml version="1.0" encoding="utf-8"?>
<p:tagLst xmlns:p="http://schemas.openxmlformats.org/presentationml/2006/main">
  <p:tag name="AS_UNIQUEID" val="102"/>
</p:tagLst>
</file>

<file path=ppt/tags/tag88.xml><?xml version="1.0" encoding="utf-8"?>
<p:tagLst xmlns:p="http://schemas.openxmlformats.org/presentationml/2006/main">
  <p:tag name="AS_UNIQUEID" val="104"/>
</p:tagLst>
</file>

<file path=ppt/tags/tag89.xml><?xml version="1.0" encoding="utf-8"?>
<p:tagLst xmlns:p="http://schemas.openxmlformats.org/presentationml/2006/main">
  <p:tag name="AS_UNIQUEID" val="105"/>
</p:tagLst>
</file>

<file path=ppt/tags/tag9.xml><?xml version="1.0" encoding="utf-8"?>
<p:tagLst xmlns:p="http://schemas.openxmlformats.org/presentationml/2006/main">
  <p:tag name="AS_UNIQUEID" val="48"/>
</p:tagLst>
</file>

<file path=ppt/tags/tag90.xml><?xml version="1.0" encoding="utf-8"?>
<p:tagLst xmlns:p="http://schemas.openxmlformats.org/presentationml/2006/main">
  <p:tag name="AS_UNIQUEID" val="106"/>
</p:tagLst>
</file>

<file path=ppt/tags/tag91.xml><?xml version="1.0" encoding="utf-8"?>
<p:tagLst xmlns:p="http://schemas.openxmlformats.org/presentationml/2006/main">
  <p:tag name="AS_UNIQUEID" val="107"/>
</p:tagLst>
</file>

<file path=ppt/tags/tag92.xml><?xml version="1.0" encoding="utf-8"?>
<p:tagLst xmlns:p="http://schemas.openxmlformats.org/presentationml/2006/main">
  <p:tag name="AS_OS" val="Unix 3.10 unknown"/>
  <p:tag name="AS_RELEASE_DATE" val="2020.11.30"/>
  <p:tag name="AS_TITLE" val="Aspose.Slides for Java"/>
  <p:tag name="AS_VERSION" val="20.11"/>
  <p:tag name="COMMONDATA" val="eyJoZGlkIjoiMDM4M2UwMmMwNjVmMmRkMDBhM2IzYjdkN2VhNGJlZDEifQ=="/>
  <p:tag name="KSO_WPP_MARK_KEY" val="8bfaabba-a726-4374-915c-12c24625117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WPS 演示</Application>
  <PresentationFormat>自定义</PresentationFormat>
  <Paragraphs>243</Paragraphs>
  <Slides>15</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方正兰亭大黑_GBK</vt:lpstr>
      <vt:lpstr>黑体</vt:lpstr>
      <vt:lpstr>微软雅黑</vt:lpstr>
      <vt:lpstr>楷体</vt:lpstr>
      <vt:lpstr>Times New Roman</vt:lpstr>
      <vt:lpstr>Calibri</vt:lpstr>
      <vt:lpstr>等线</vt:lpstr>
      <vt:lpstr>Arial Unicode MS</vt:lpstr>
      <vt:lpstr>Calibri Light</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第一PPT模板网-WWW.1PPT.COM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lastModifiedBy>admin</cp:lastModifiedBy>
  <cp:revision>66</cp:revision>
  <cp:lastPrinted>2023-03-28T14:33:00Z</cp:lastPrinted>
  <dcterms:created xsi:type="dcterms:W3CDTF">2023-03-28T14:33:00Z</dcterms:created>
  <dcterms:modified xsi:type="dcterms:W3CDTF">2025-03-19T08:46:04Z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D7FFF1432ED94A0E999FFE1685D63CF2</vt:lpwstr>
  </property>
  <property fmtid="{D5CDD505-2E9C-101B-9397-08002B2CF9AE}" pid="3" name="KSOProductBuildVer">
    <vt:lpwstr>2052-11.8.2.12094</vt:lpwstr>
  </property>
</Properties>
</file>