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5" r:id="rId14"/>
    <p:sldId id="267" r:id="rId15"/>
    <p:sldId id="268" r:id="rId16"/>
    <p:sldId id="269" r:id="rId17"/>
    <p:sldId id="270" r:id="rId18"/>
    <p:sldId id="276" r:id="rId19"/>
    <p:sldId id="277" r:id="rId20"/>
    <p:sldId id="278" r:id="rId21"/>
  </p:sldIdLst>
  <p:sldSz cx="9144000" cy="51435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02EA1-66B0-4810-9152-723C203220C7}" type="doc">
      <dgm:prSet loTypeId="urn:microsoft.com/office/officeart/2005/8/layout/cycle5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CN" altLang="en-US"/>
        </a:p>
      </dgm:t>
    </dgm:pt>
    <dgm:pt modelId="{133A8CEC-3AF0-4A60-8939-D0148FCEFA51}">
      <dgm:prSet phldrT="[文本]" custT="1"/>
      <dgm:spPr/>
      <dgm:t>
        <a:bodyPr/>
        <a:lstStyle/>
        <a:p>
          <a:r>
            <a:rPr lang="zh-CN" altLang="en-US" sz="2800" dirty="0" smtClean="0"/>
            <a:t>人类</a:t>
          </a:r>
          <a:endParaRPr lang="zh-CN" altLang="en-US" sz="2800" dirty="0"/>
        </a:p>
      </dgm:t>
    </dgm:pt>
    <dgm:pt modelId="{919F876F-5F85-4263-948B-93D2FA029A89}" cxnId="{FE679423-457A-4B4A-B099-469CDBDAD157}" type="parTrans">
      <dgm:prSet/>
      <dgm:spPr/>
      <dgm:t>
        <a:bodyPr/>
        <a:lstStyle/>
        <a:p>
          <a:endParaRPr lang="zh-CN" altLang="en-US" sz="1200"/>
        </a:p>
      </dgm:t>
    </dgm:pt>
    <dgm:pt modelId="{3FB8D3C9-D7E4-42CF-BE3B-C1F3C6D24C6F}" cxnId="{FE679423-457A-4B4A-B099-469CDBDAD157}" type="sibTrans">
      <dgm:prSet/>
      <dgm:spPr>
        <a:solidFill>
          <a:srgbClr val="FF0000"/>
        </a:solidFill>
        <a:ln w="57150">
          <a:solidFill>
            <a:srgbClr val="FF0000"/>
          </a:solidFill>
        </a:ln>
      </dgm:spPr>
      <dgm:t>
        <a:bodyPr/>
        <a:lstStyle/>
        <a:p>
          <a:endParaRPr lang="zh-CN" altLang="en-US" sz="1200"/>
        </a:p>
      </dgm:t>
    </dgm:pt>
    <dgm:pt modelId="{E4AE5D6A-50BD-4647-A47F-789E38EE57B4}">
      <dgm:prSet phldrT="[文本]" custT="1"/>
      <dgm:spPr/>
      <dgm:t>
        <a:bodyPr/>
        <a:lstStyle/>
        <a:p>
          <a:r>
            <a:rPr lang="zh-CN" altLang="en-US" sz="2800" dirty="0" smtClean="0"/>
            <a:t>技术</a:t>
          </a:r>
          <a:endParaRPr lang="zh-CN" altLang="en-US" sz="2800" dirty="0"/>
        </a:p>
      </dgm:t>
    </dgm:pt>
    <dgm:pt modelId="{2F7CB6AF-29F3-4143-9275-620C9519CAB9}" cxnId="{60BCBCD9-8152-4E60-9509-6D98F52F426D}" type="parTrans">
      <dgm:prSet/>
      <dgm:spPr/>
      <dgm:t>
        <a:bodyPr/>
        <a:lstStyle/>
        <a:p>
          <a:endParaRPr lang="zh-CN" altLang="en-US" sz="1200"/>
        </a:p>
      </dgm:t>
    </dgm:pt>
    <dgm:pt modelId="{F789E522-DAB6-4AFF-A745-57D8F6FE8707}" cxnId="{60BCBCD9-8152-4E60-9509-6D98F52F426D}" type="sibTrans">
      <dgm:prSet/>
      <dgm:spPr>
        <a:solidFill>
          <a:srgbClr val="FF0000"/>
        </a:solidFill>
        <a:ln w="57150">
          <a:solidFill>
            <a:srgbClr val="FF0000"/>
          </a:solidFill>
        </a:ln>
      </dgm:spPr>
      <dgm:t>
        <a:bodyPr/>
        <a:lstStyle/>
        <a:p>
          <a:endParaRPr lang="zh-CN" altLang="en-US" sz="1200"/>
        </a:p>
      </dgm:t>
    </dgm:pt>
    <dgm:pt modelId="{957477B4-C7A1-414D-9EBD-5E0CAC5650AE}" type="pres">
      <dgm:prSet presAssocID="{BAE02EA1-66B0-4810-9152-723C203220C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BA736B3-5CC0-4401-BDFB-C1342497A8D2}" type="pres">
      <dgm:prSet presAssocID="{133A8CEC-3AF0-4A60-8939-D0148FCEFA51}" presName="node" presStyleLbl="node1" presStyleIdx="0" presStyleCnt="2" custScaleY="62864" custRadScaleRad="147604" custRadScaleInc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44EDAE-CAB2-4C0C-9DB8-53B8889C5C74}" type="pres">
      <dgm:prSet presAssocID="{133A8CEC-3AF0-4A60-8939-D0148FCEFA51}" presName="spNode" presStyleCnt="0"/>
      <dgm:spPr/>
    </dgm:pt>
    <dgm:pt modelId="{9278B2B5-FF67-4AAE-AB22-7641F9E0CE37}" type="pres">
      <dgm:prSet presAssocID="{3FB8D3C9-D7E4-42CF-BE3B-C1F3C6D24C6F}" presName="sibTrans" presStyleLbl="sibTrans1D1" presStyleIdx="0" presStyleCnt="2"/>
      <dgm:spPr/>
      <dgm:t>
        <a:bodyPr/>
        <a:lstStyle/>
        <a:p>
          <a:endParaRPr lang="zh-CN" altLang="en-US"/>
        </a:p>
      </dgm:t>
    </dgm:pt>
    <dgm:pt modelId="{6FD59333-5983-4C01-BB53-061783FC7B04}" type="pres">
      <dgm:prSet presAssocID="{E4AE5D6A-50BD-4647-A47F-789E38EE57B4}" presName="node" presStyleLbl="node1" presStyleIdx="1" presStyleCnt="2" custScaleY="62864" custRadScaleRad="127805" custRadScaleInc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6ECADE1-3B7B-4ECD-A464-CFA690E0907B}" type="pres">
      <dgm:prSet presAssocID="{E4AE5D6A-50BD-4647-A47F-789E38EE57B4}" presName="spNode" presStyleCnt="0"/>
      <dgm:spPr/>
    </dgm:pt>
    <dgm:pt modelId="{2C01F1C4-C61F-4A6B-976E-736D223E72CC}" type="pres">
      <dgm:prSet presAssocID="{F789E522-DAB6-4AFF-A745-57D8F6FE8707}" presName="sibTrans" presStyleLbl="sibTrans1D1" presStyleIdx="1" presStyleCnt="2"/>
      <dgm:spPr/>
      <dgm:t>
        <a:bodyPr/>
        <a:lstStyle/>
        <a:p>
          <a:endParaRPr lang="zh-CN" altLang="en-US"/>
        </a:p>
      </dgm:t>
    </dgm:pt>
  </dgm:ptLst>
  <dgm:cxnLst>
    <dgm:cxn modelId="{60BCBCD9-8152-4E60-9509-6D98F52F426D}" srcId="{BAE02EA1-66B0-4810-9152-723C203220C7}" destId="{E4AE5D6A-50BD-4647-A47F-789E38EE57B4}" srcOrd="1" destOrd="0" parTransId="{2F7CB6AF-29F3-4143-9275-620C9519CAB9}" sibTransId="{F789E522-DAB6-4AFF-A745-57D8F6FE8707}"/>
    <dgm:cxn modelId="{8A4B5906-FBC3-4368-974C-E041DF700198}" type="presOf" srcId="{BAE02EA1-66B0-4810-9152-723C203220C7}" destId="{957477B4-C7A1-414D-9EBD-5E0CAC5650AE}" srcOrd="0" destOrd="0" presId="urn:microsoft.com/office/officeart/2005/8/layout/cycle5"/>
    <dgm:cxn modelId="{FE679423-457A-4B4A-B099-469CDBDAD157}" srcId="{BAE02EA1-66B0-4810-9152-723C203220C7}" destId="{133A8CEC-3AF0-4A60-8939-D0148FCEFA51}" srcOrd="0" destOrd="0" parTransId="{919F876F-5F85-4263-948B-93D2FA029A89}" sibTransId="{3FB8D3C9-D7E4-42CF-BE3B-C1F3C6D24C6F}"/>
    <dgm:cxn modelId="{70E38E95-8EAA-41DA-904A-CD8F6FFAF773}" type="presOf" srcId="{3FB8D3C9-D7E4-42CF-BE3B-C1F3C6D24C6F}" destId="{9278B2B5-FF67-4AAE-AB22-7641F9E0CE37}" srcOrd="0" destOrd="0" presId="urn:microsoft.com/office/officeart/2005/8/layout/cycle5"/>
    <dgm:cxn modelId="{60D94864-04A8-4BA5-848A-0908EEACF39A}" type="presOf" srcId="{E4AE5D6A-50BD-4647-A47F-789E38EE57B4}" destId="{6FD59333-5983-4C01-BB53-061783FC7B04}" srcOrd="0" destOrd="0" presId="urn:microsoft.com/office/officeart/2005/8/layout/cycle5"/>
    <dgm:cxn modelId="{8A62B289-9CF1-47EA-B8EB-F615B4FA4105}" type="presOf" srcId="{133A8CEC-3AF0-4A60-8939-D0148FCEFA51}" destId="{0BA736B3-5CC0-4401-BDFB-C1342497A8D2}" srcOrd="0" destOrd="0" presId="urn:microsoft.com/office/officeart/2005/8/layout/cycle5"/>
    <dgm:cxn modelId="{8ABE19D7-7F5E-4220-BE72-32B77CA8557A}" type="presOf" srcId="{F789E522-DAB6-4AFF-A745-57D8F6FE8707}" destId="{2C01F1C4-C61F-4A6B-976E-736D223E72CC}" srcOrd="0" destOrd="0" presId="urn:microsoft.com/office/officeart/2005/8/layout/cycle5"/>
    <dgm:cxn modelId="{00CFD8D3-03DC-4CA6-9F2D-CA7DE690B86B}" type="presParOf" srcId="{957477B4-C7A1-414D-9EBD-5E0CAC5650AE}" destId="{0BA736B3-5CC0-4401-BDFB-C1342497A8D2}" srcOrd="0" destOrd="0" presId="urn:microsoft.com/office/officeart/2005/8/layout/cycle5"/>
    <dgm:cxn modelId="{0759C0E2-03C0-4D96-A7C9-A7EB18DBCCA7}" type="presParOf" srcId="{957477B4-C7A1-414D-9EBD-5E0CAC5650AE}" destId="{3E44EDAE-CAB2-4C0C-9DB8-53B8889C5C74}" srcOrd="1" destOrd="0" presId="urn:microsoft.com/office/officeart/2005/8/layout/cycle5"/>
    <dgm:cxn modelId="{AC1D6ABC-3AA8-4A26-BC1D-477C7AD3799B}" type="presParOf" srcId="{957477B4-C7A1-414D-9EBD-5E0CAC5650AE}" destId="{9278B2B5-FF67-4AAE-AB22-7641F9E0CE37}" srcOrd="2" destOrd="0" presId="urn:microsoft.com/office/officeart/2005/8/layout/cycle5"/>
    <dgm:cxn modelId="{58320B11-7400-4744-8581-53DC7A4BD5B0}" type="presParOf" srcId="{957477B4-C7A1-414D-9EBD-5E0CAC5650AE}" destId="{6FD59333-5983-4C01-BB53-061783FC7B04}" srcOrd="3" destOrd="0" presId="urn:microsoft.com/office/officeart/2005/8/layout/cycle5"/>
    <dgm:cxn modelId="{DFD57A4A-5476-45CA-B47E-76B0234A64F8}" type="presParOf" srcId="{957477B4-C7A1-414D-9EBD-5E0CAC5650AE}" destId="{36ECADE1-3B7B-4ECD-A464-CFA690E0907B}" srcOrd="4" destOrd="0" presId="urn:microsoft.com/office/officeart/2005/8/layout/cycle5"/>
    <dgm:cxn modelId="{266D3A63-7222-4EA0-9B6D-355E59DE2676}" type="presParOf" srcId="{957477B4-C7A1-414D-9EBD-5E0CAC5650AE}" destId="{2C01F1C4-C61F-4A6B-976E-736D223E72CC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528392" cy="1656184"/>
        <a:chOff x="0" y="0"/>
        <a:chExt cx="3528392" cy="1656184"/>
      </a:xfrm>
    </dsp:grpSpPr>
    <dsp:sp modelId="{0BA736B3-5CC0-4401-BDFB-C1342497A8D2}">
      <dsp:nvSpPr>
        <dsp:cNvPr id="3" name="圆角矩形 2"/>
        <dsp:cNvSpPr/>
      </dsp:nvSpPr>
      <dsp:spPr bwMode="white">
        <a:xfrm>
          <a:off x="143473" y="427044"/>
          <a:ext cx="1233995" cy="802097"/>
        </a:xfrm>
        <a:prstGeom prst="roundRect">
          <a:avLst/>
        </a:prstGeom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人类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143473" y="427044"/>
        <a:ext cx="1233995" cy="802097"/>
      </dsp:txXfrm>
    </dsp:sp>
    <dsp:sp modelId="{9278B2B5-FF67-4AAE-AB22-7641F9E0CE37}">
      <dsp:nvSpPr>
        <dsp:cNvPr id="4" name="弧形 3"/>
        <dsp:cNvSpPr/>
      </dsp:nvSpPr>
      <dsp:spPr bwMode="white">
        <a:xfrm>
          <a:off x="1084183" y="148079"/>
          <a:ext cx="1360025" cy="1360025"/>
        </a:xfrm>
        <a:prstGeom prst="arc">
          <a:avLst>
            <a:gd name="adj1" fmla="val 14261054"/>
            <a:gd name="adj2" fmla="val 18138945"/>
          </a:avLst>
        </a:prstGeom>
        <a:ln w="57150">
          <a:solidFill>
            <a:srgbClr val="FF0000"/>
          </a:solidFill>
          <a:tailEnd type="arrow" w="lg" len="med"/>
        </a:ln>
      </dsp:spPr>
      <dsp:style>
        <a:lnRef idx="1">
          <a:schemeClr val="accent2"/>
        </a:lnRef>
        <a:fillRef idx="0">
          <a:schemeClr val="accent2"/>
        </a:fillRef>
        <a:effectRef idx="0">
          <a:scrgbClr r="0" g="0" b="0"/>
        </a:effectRef>
        <a:fontRef idx="minor"/>
      </dsp:style>
      <dsp:txXfrm>
        <a:off x="1084183" y="148079"/>
        <a:ext cx="1360025" cy="1360025"/>
      </dsp:txXfrm>
    </dsp:sp>
    <dsp:sp modelId="{6FD59333-5983-4C01-BB53-061783FC7B04}">
      <dsp:nvSpPr>
        <dsp:cNvPr id="5" name="圆角矩形 4"/>
        <dsp:cNvSpPr/>
      </dsp:nvSpPr>
      <dsp:spPr bwMode="white">
        <a:xfrm>
          <a:off x="2016289" y="427044"/>
          <a:ext cx="1233995" cy="802097"/>
        </a:xfrm>
        <a:prstGeom prst="roundRect">
          <a:avLst/>
        </a:prstGeom>
      </dsp:spPr>
      <dsp:style>
        <a:lnRef idx="2">
          <a:schemeClr val="accent2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dirty="0" smtClean="0">
              <a:solidFill>
                <a:schemeClr val="dk1"/>
              </a:solidFill>
            </a:rPr>
            <a:t>技术</a:t>
          </a:r>
          <a:endParaRPr lang="zh-CN" altLang="en-US" sz="2800" dirty="0">
            <a:solidFill>
              <a:schemeClr val="dk1"/>
            </a:solidFill>
          </a:endParaRPr>
        </a:p>
      </dsp:txBody>
      <dsp:txXfrm>
        <a:off x="2016289" y="427044"/>
        <a:ext cx="1233995" cy="802097"/>
      </dsp:txXfrm>
    </dsp:sp>
    <dsp:sp modelId="{2C01F1C4-C61F-4A6B-976E-736D223E72CC}">
      <dsp:nvSpPr>
        <dsp:cNvPr id="6" name="弧形 5"/>
        <dsp:cNvSpPr/>
      </dsp:nvSpPr>
      <dsp:spPr bwMode="white">
        <a:xfrm>
          <a:off x="1084183" y="148079"/>
          <a:ext cx="1360025" cy="1360025"/>
        </a:xfrm>
        <a:prstGeom prst="arc">
          <a:avLst>
            <a:gd name="adj1" fmla="val 3461054"/>
            <a:gd name="adj2" fmla="val 7338945"/>
          </a:avLst>
        </a:prstGeom>
        <a:ln w="57150">
          <a:solidFill>
            <a:srgbClr val="FF0000"/>
          </a:solidFill>
          <a:tailEnd type="arrow" w="lg" len="med"/>
        </a:ln>
      </dsp:spPr>
      <dsp:style>
        <a:lnRef idx="1">
          <a:schemeClr val="accent2"/>
        </a:lnRef>
        <a:fillRef idx="0">
          <a:schemeClr val="accent2"/>
        </a:fillRef>
        <a:effectRef idx="0">
          <a:scrgbClr r="0" g="0" b="0"/>
        </a:effectRef>
        <a:fontRef idx="minor"/>
      </dsp:style>
      <dsp:txXfrm>
        <a:off x="1084183" y="148079"/>
        <a:ext cx="1360025" cy="13600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jpe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image" Target="../media/image24.jpeg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5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6.jpeg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7.png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image" Target="../media/image28.png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jpeg"/><Relationship Id="rId8" Type="http://schemas.openxmlformats.org/officeDocument/2006/relationships/image" Target="../media/image15.jpe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0" Type="http://schemas.openxmlformats.org/officeDocument/2006/relationships/slideLayout" Target="../slideLayouts/slideLayout8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1686" y="1"/>
            <a:ext cx="4594474" cy="514350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93666"/>
            <a:ext cx="3582622" cy="1992862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-3810" y="2665096"/>
            <a:ext cx="6418684" cy="781042"/>
          </a:xfrm>
          <a:prstGeom prst="rect">
            <a:avLst/>
          </a:prstGeom>
          <a:noFill/>
        </p:spPr>
        <p:txBody>
          <a:bodyPr anchor="b"/>
          <a:lstStyle/>
          <a:p>
            <a:pPr marL="0" algn="ctr">
              <a:lnSpc>
                <a:spcPts val="3900"/>
              </a:lnSpc>
            </a:pPr>
            <a:r>
              <a:rPr lang="zh-CN" altLang="en-US" sz="3600" b="1" i="0" dirty="0">
                <a:solidFill>
                  <a:srgbClr val="EB9528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第一章 技术及其巨大的作用</a:t>
            </a:r>
            <a:endParaRPr lang="zh-CN" altLang="en-US" sz="3600" b="1" i="0" dirty="0">
              <a:solidFill>
                <a:srgbClr val="EB9528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023" y="5120257"/>
            <a:ext cx="1468486" cy="1101361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023" y="2564516"/>
            <a:ext cx="1468486" cy="2228308"/>
          </a:xfrm>
          <a:prstGeom prst="rect">
            <a:avLst/>
          </a:prstGeom>
        </p:spPr>
      </p:pic>
      <p:grpSp>
        <p:nvGrpSpPr>
          <p:cNvPr id="7" name="组合1"/>
          <p:cNvGrpSpPr/>
          <p:nvPr/>
        </p:nvGrpSpPr>
        <p:grpSpPr>
          <a:xfrm>
            <a:off x="766324" y="1045264"/>
            <a:ext cx="7320477" cy="3367935"/>
            <a:chOff x="0" y="0"/>
            <a:chExt cx="7320477" cy="3367935"/>
          </a:xfrm>
        </p:grpSpPr>
        <p:pic>
          <p:nvPicPr>
            <p:cNvPr id="8" name="图片4"/>
            <p:cNvPicPr>
              <a:picLocks noChangeAspect="1"/>
            </p:cNvPicPr>
            <p:nvPr/>
          </p:nvPicPr>
          <p:blipFill>
            <a:blip r:embed="rId4"/>
            <a:srcRect l="29791" t="28611" r="30520" b="28888"/>
            <a:stretch>
              <a:fillRect/>
            </a:stretch>
          </p:blipFill>
          <p:spPr>
            <a:xfrm>
              <a:off x="2183673" y="95"/>
              <a:ext cx="2720502" cy="1639719"/>
            </a:xfrm>
            <a:prstGeom prst="rect">
              <a:avLst/>
            </a:prstGeom>
          </p:spPr>
        </p:pic>
        <p:pic>
          <p:nvPicPr>
            <p:cNvPr id="9" name="图片5"/>
            <p:cNvPicPr>
              <a:picLocks noChangeAspect="1"/>
            </p:cNvPicPr>
            <p:nvPr/>
          </p:nvPicPr>
          <p:blipFill>
            <a:blip r:embed="rId5"/>
            <a:srcRect l="29791" t="28240" r="32031" b="29629"/>
            <a:stretch>
              <a:fillRect/>
            </a:stretch>
          </p:blipFill>
          <p:spPr>
            <a:xfrm>
              <a:off x="2183616" y="1734760"/>
              <a:ext cx="2616740" cy="1626748"/>
            </a:xfrm>
            <a:prstGeom prst="rect">
              <a:avLst/>
            </a:prstGeom>
          </p:spPr>
        </p:pic>
        <p:pic>
          <p:nvPicPr>
            <p:cNvPr id="10" name="图片8"/>
            <p:cNvPicPr>
              <a:picLocks noChangeAspect="1"/>
            </p:cNvPicPr>
            <p:nvPr/>
          </p:nvPicPr>
          <p:blipFill>
            <a:blip r:embed="rId6"/>
            <a:srcRect l="29791" t="6203" r="30937" b="30648"/>
            <a:stretch>
              <a:fillRect/>
            </a:stretch>
          </p:blipFill>
          <p:spPr>
            <a:xfrm>
              <a:off x="57" y="1431030"/>
              <a:ext cx="2151377" cy="1936905"/>
            </a:xfrm>
            <a:prstGeom prst="rect">
              <a:avLst/>
            </a:prstGeom>
          </p:spPr>
        </p:pic>
        <p:pic>
          <p:nvPicPr>
            <p:cNvPr id="11" name="图片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151821" cy="1430966"/>
            </a:xfrm>
            <a:prstGeom prst="rect">
              <a:avLst/>
            </a:prstGeom>
          </p:spPr>
        </p:pic>
        <p:pic>
          <p:nvPicPr>
            <p:cNvPr id="12" name="图片6"/>
            <p:cNvPicPr>
              <a:picLocks noChangeAspect="1"/>
            </p:cNvPicPr>
            <p:nvPr/>
          </p:nvPicPr>
          <p:blipFill>
            <a:blip r:embed="rId8"/>
            <a:srcRect l="15677" t="16481" r="35885" b="11388"/>
            <a:stretch>
              <a:fillRect/>
            </a:stretch>
          </p:blipFill>
          <p:spPr>
            <a:xfrm>
              <a:off x="4949343" y="162"/>
              <a:ext cx="2370430" cy="2077641"/>
            </a:xfrm>
            <a:prstGeom prst="rect">
              <a:avLst/>
            </a:prstGeom>
          </p:spPr>
        </p:pic>
        <p:pic>
          <p:nvPicPr>
            <p:cNvPr id="13" name="图片7"/>
            <p:cNvPicPr>
              <a:picLocks noChangeAspect="1"/>
            </p:cNvPicPr>
            <p:nvPr/>
          </p:nvPicPr>
          <p:blipFill>
            <a:blip r:embed="rId9"/>
            <a:srcRect l="15989" t="11759" r="36093" b="8425"/>
            <a:stretch>
              <a:fillRect/>
            </a:stretch>
          </p:blipFill>
          <p:spPr>
            <a:xfrm>
              <a:off x="5027495" y="1322108"/>
              <a:ext cx="2292982" cy="2045494"/>
            </a:xfrm>
            <a:prstGeom prst="rect">
              <a:avLst/>
            </a:prstGeom>
          </p:spPr>
        </p:pic>
      </p:grpSp>
      <p:sp>
        <p:nvSpPr>
          <p:cNvPr id="14" name="文本2"/>
          <p:cNvSpPr txBox="1"/>
          <p:nvPr/>
        </p:nvSpPr>
        <p:spPr>
          <a:xfrm>
            <a:off x="1588408" y="4436450"/>
            <a:ext cx="5569934" cy="435304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1900"/>
              </a:lnSpc>
            </a:pP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后疫情时期的变化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335" y="1236980"/>
            <a:ext cx="5905500" cy="3322320"/>
          </a:xfrm>
          <a:prstGeom prst="rect">
            <a:avLst/>
          </a:prstGeom>
        </p:spPr>
      </p:pic>
      <p:sp>
        <p:nvSpPr>
          <p:cNvPr id="6" name="文本2"/>
          <p:cNvSpPr txBox="1"/>
          <p:nvPr/>
        </p:nvSpPr>
        <p:spPr>
          <a:xfrm>
            <a:off x="1316031" y="4558998"/>
            <a:ext cx="5655659" cy="435304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1900"/>
              </a:lnSpc>
            </a:pP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《蒸汽机和第一次工业革命：崛起的蒸汽时代》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63115" y="818515"/>
            <a:ext cx="4572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1600" b="1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分析：蒸汽机技术的普及对社会的影响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362585" y="941070"/>
            <a:ext cx="8704580" cy="24701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14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人类历史上已经发生过三次工业革命。</a:t>
            </a:r>
            <a:endParaRPr lang="zh-CN" altLang="en-US" sz="14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3500"/>
              </a:lnSpc>
            </a:pPr>
            <a:r>
              <a:rPr lang="zh-CN" altLang="en-US" sz="14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第一次是以发明蒸汽机为代表的机械化革命，现代工业由此诞生。</a:t>
            </a:r>
            <a:endParaRPr lang="zh-CN" altLang="en-US" sz="14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3500"/>
              </a:lnSpc>
            </a:pPr>
            <a:r>
              <a:rPr lang="zh-CN" altLang="en-US" sz="14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第二次是十九世纪末电力的发明和普及。</a:t>
            </a:r>
            <a:endParaRPr lang="zh-CN" altLang="en-US" sz="14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3500"/>
              </a:lnSpc>
            </a:pPr>
            <a:r>
              <a:rPr lang="zh-CN" altLang="en-US" sz="14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第三次工业革命是上世纪50年代开始的以发明晶体管、集成电路和电子计算机为代表的信息革命。</a:t>
            </a:r>
            <a:endParaRPr lang="zh-CN" altLang="en-US" sz="14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>
              <a:lnSpc>
                <a:spcPts val="3500"/>
              </a:lnSpc>
            </a:pPr>
            <a:r>
              <a:rPr lang="zh-CN" altLang="en-US" sz="14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一些观察家认为，人类正在进行第四次工业革命，内容是人工智能（AI）。</a:t>
            </a:r>
            <a:endParaRPr lang="zh-CN" altLang="en-US" sz="14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rcRect b="9687"/>
          <a:stretch>
            <a:fillRect/>
          </a:stretch>
        </p:blipFill>
        <p:spPr>
          <a:xfrm>
            <a:off x="6144063" y="3411255"/>
            <a:ext cx="2999784" cy="13562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三、技术与自然的关系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620831" y="4399312"/>
            <a:ext cx="5655659" cy="435304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1900"/>
              </a:lnSpc>
            </a:pP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修建青藏铁路难于上青天？我国是怎么做到的，中间又有哪些问题？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920" y="782822"/>
            <a:ext cx="6429375" cy="3616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三、技术与自然的关系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1"/>
          <p:cNvGrpSpPr/>
          <p:nvPr/>
        </p:nvGrpSpPr>
        <p:grpSpPr>
          <a:xfrm>
            <a:off x="216960" y="807710"/>
            <a:ext cx="4405341" cy="445618"/>
            <a:chOff x="0" y="0"/>
            <a:chExt cx="4405341" cy="445618"/>
          </a:xfrm>
        </p:grpSpPr>
        <p:sp>
          <p:nvSpPr>
            <p:cNvPr id="6" name="形状2"/>
            <p:cNvSpPr txBox="1"/>
            <p:nvPr/>
          </p:nvSpPr>
          <p:spPr>
            <a:xfrm>
              <a:off x="3810" y="26336"/>
              <a:ext cx="4214841" cy="41783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4"/>
            <p:cNvSpPr txBox="1"/>
            <p:nvPr/>
          </p:nvSpPr>
          <p:spPr>
            <a:xfrm>
              <a:off x="0" y="0"/>
              <a:ext cx="4405341" cy="44561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"/>
                </a:lnSpc>
              </a:pPr>
              <a:r>
                <a:rPr lang="zh-CN" altLang="en-US" sz="1600" b="1" i="0" dirty="0">
                  <a:solidFill>
                    <a:srgbClr val="0070C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案例分析：青藏铁路</a:t>
              </a:r>
              <a:endParaRPr lang="zh-CN" altLang="en-US" sz="1600" b="1" i="0" dirty="0">
                <a:solidFill>
                  <a:srgbClr val="0070C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" name="组合2"/>
          <p:cNvGrpSpPr/>
          <p:nvPr/>
        </p:nvGrpSpPr>
        <p:grpSpPr>
          <a:xfrm>
            <a:off x="4516288" y="1041835"/>
            <a:ext cx="4380509" cy="2904658"/>
            <a:chOff x="0" y="0"/>
            <a:chExt cx="4380509" cy="2904658"/>
          </a:xfrm>
        </p:grpSpPr>
        <p:sp>
          <p:nvSpPr>
            <p:cNvPr id="9" name="形状3"/>
            <p:cNvSpPr txBox="1"/>
            <p:nvPr/>
          </p:nvSpPr>
          <p:spPr>
            <a:xfrm>
              <a:off x="4278" y="49530"/>
              <a:ext cx="4166609" cy="28551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5"/>
            <p:cNvSpPr txBox="1"/>
            <p:nvPr/>
          </p:nvSpPr>
          <p:spPr>
            <a:xfrm>
              <a:off x="0" y="0"/>
              <a:ext cx="4380509" cy="165498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工程建设对环境的影响有哪些？</a:t>
              </a:r>
              <a:endPara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0" algn="l"/>
            </a:p>
            <a:p>
              <a:pPr marL="0" algn="l"/>
            </a:p>
            <a:p>
              <a:pPr marL="0" algn="l"/>
            </a:p>
            <a:p>
              <a:pPr marL="0" algn="l">
                <a:lnSpc>
                  <a:spcPts val="33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000000">
                      <a:alpha val="100000"/>
                    </a:srgbClr>
                  </a:solidFill>
                  <a:latin typeface="微软雅黑" panose="020B0503020204020204" charset="-122"/>
                  <a:ea typeface="微软雅黑" panose="020B0503020204020204" charset="-122"/>
                </a:rPr>
                <a:t>如何减少对环境的影响？</a:t>
              </a:r>
              <a:endPara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1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8" y="1439542"/>
            <a:ext cx="4171950" cy="2790511"/>
          </a:xfrm>
          <a:prstGeom prst="rect">
            <a:avLst/>
          </a:prstGeom>
        </p:spPr>
      </p:pic>
      <p:sp>
        <p:nvSpPr>
          <p:cNvPr id="12" name="文本2"/>
          <p:cNvSpPr txBox="1"/>
          <p:nvPr/>
        </p:nvSpPr>
        <p:spPr>
          <a:xfrm>
            <a:off x="4695441" y="1689579"/>
            <a:ext cx="4271143" cy="59607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比如，需要考虑野生动物保护、高原植被恢复、湿地湖泊保护、冻土环境保护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3"/>
          <p:cNvSpPr txBox="1"/>
          <p:nvPr/>
        </p:nvSpPr>
        <p:spPr>
          <a:xfrm>
            <a:off x="4695460" y="2823435"/>
            <a:ext cx="4271143" cy="140722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设计建设原则：预防为主，保护优先，开发与保护并重环境影响评价指导设计、施工、环境管理。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  <a:p>
            <a:pPr marL="0" algn="l"/>
            <a:r>
              <a:rPr lang="zh-CN" altLang="en-US" sz="14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比如：桥隧的设计就充分考虑了野生动物穿越铁路的需要，首选以桥代路方案，限定施工活动范围，还考虑了未来运营对生态环境的影响。</a:t>
            </a:r>
            <a:endParaRPr lang="zh-CN" altLang="en-US" sz="14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三、技术与自然的关系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4087568" y="1021575"/>
            <a:ext cx="4893040" cy="367698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1600" b="0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1.技术使人们能够更加深入地认识自然，包括现在、未来和过去的自然界。</a:t>
            </a:r>
            <a:endParaRPr lang="zh-CN" altLang="en-US" sz="1600" b="0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</a:p>
          <a:p>
            <a:pPr marL="0" algn="l">
              <a:lnSpc>
                <a:spcPts val="2700"/>
              </a:lnSpc>
            </a:pPr>
            <a:r>
              <a:rPr lang="zh-CN" altLang="en-US" sz="1600" b="0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2.技术使人们能按照自己的需要和愿望对大自然进行利用。</a:t>
            </a:r>
            <a:endParaRPr lang="zh-CN" altLang="en-US" sz="1600" b="0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</a:p>
          <a:p>
            <a:pPr marL="0" algn="l">
              <a:lnSpc>
                <a:spcPts val="2700"/>
              </a:lnSpc>
            </a:pPr>
            <a:r>
              <a:rPr lang="zh-CN" altLang="en-US" sz="1600" b="0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3.技术发展还帮助人们保护自然:抢救濒危动植物、防止气候变暖、保护生态环境，在促进人类的生产、经济、政治、文化等发展的同时，也保护地球的青山、绿水和蓝天。</a:t>
            </a:r>
            <a:endParaRPr lang="zh-CN" altLang="en-US" sz="1600" b="0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" y="737578"/>
            <a:ext cx="4007206" cy="440681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grpSp>
        <p:nvGrpSpPr>
          <p:cNvPr id="3" name="组合1"/>
          <p:cNvGrpSpPr/>
          <p:nvPr/>
        </p:nvGrpSpPr>
        <p:grpSpPr>
          <a:xfrm>
            <a:off x="6139826" y="4673539"/>
            <a:ext cx="3004174" cy="379580"/>
            <a:chOff x="0" y="0"/>
            <a:chExt cx="3004174" cy="379580"/>
          </a:xfrm>
        </p:grpSpPr>
        <p:sp>
          <p:nvSpPr>
            <p:cNvPr id="4" name="形状2"/>
            <p:cNvSpPr txBox="1"/>
            <p:nvPr/>
          </p:nvSpPr>
          <p:spPr>
            <a:xfrm>
              <a:off x="3810" y="93828"/>
              <a:ext cx="3000364" cy="285752"/>
            </a:xfrm>
            <a:prstGeom prst="rect">
              <a:avLst/>
            </a:prstGeom>
            <a:solidFill>
              <a:srgbClr val="D8D8D8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1"/>
            <p:cNvSpPr txBox="1"/>
            <p:nvPr/>
          </p:nvSpPr>
          <p:spPr>
            <a:xfrm>
              <a:off x="0" y="0"/>
              <a:ext cx="3000364" cy="374348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r">
                <a:lnSpc>
                  <a:spcPts val="1300"/>
                </a:lnSpc>
              </a:pPr>
              <a:r>
                <a:rPr lang="zh-CN" altLang="en-US" sz="1100" b="0" i="0" dirty="0">
                  <a:solidFill>
                    <a:srgbClr val="C00000">
                      <a:alpha val="100000"/>
                    </a:srgbClr>
                  </a:solidFill>
                  <a:latin typeface="Wingdings" panose="05000000000000000000"/>
                  <a:ea typeface="Wingdings" panose="05000000000000000000"/>
                </a:rPr>
                <a:t></a:t>
              </a:r>
              <a:r>
                <a:rPr lang="zh-CN" altLang="en-US" sz="1100" b="0" i="0" dirty="0">
                  <a:solidFill>
                    <a:srgbClr val="C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　　粤版高中通用技术《技术与设计</a:t>
              </a:r>
              <a:r>
                <a:rPr lang="zh-CN" altLang="en-US" sz="1100" b="0" i="0" dirty="0">
                  <a:solidFill>
                    <a:srgbClr val="C00000">
                      <a:alpha val="100000"/>
                    </a:srgbClr>
                  </a:solidFill>
                  <a:latin typeface="Calibri" panose="020F0502020204030204"/>
                  <a:ea typeface="Calibri" panose="020F0502020204030204"/>
                </a:rPr>
                <a:t>1</a:t>
              </a:r>
              <a:r>
                <a:rPr lang="zh-CN" altLang="en-US" sz="1100" b="0" i="0" dirty="0">
                  <a:solidFill>
                    <a:srgbClr val="C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》</a:t>
              </a:r>
              <a:endParaRPr lang="zh-CN" altLang="en-US" sz="1100" b="0" i="0" dirty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7" name="组合2"/>
          <p:cNvGrpSpPr/>
          <p:nvPr/>
        </p:nvGrpSpPr>
        <p:grpSpPr>
          <a:xfrm>
            <a:off x="1111806" y="34366"/>
            <a:ext cx="6383188" cy="655645"/>
            <a:chOff x="0" y="0"/>
            <a:chExt cx="6383188" cy="655645"/>
          </a:xfrm>
        </p:grpSpPr>
        <p:sp>
          <p:nvSpPr>
            <p:cNvPr id="8" name="形状3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知识小结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10" name="思维导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4" y="903437"/>
            <a:ext cx="6248400" cy="3829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111806" y="40851"/>
            <a:ext cx="6383188" cy="655645"/>
            <a:chOff x="0" y="0"/>
            <a:chExt cx="6383188" cy="655645"/>
          </a:xfrm>
        </p:grpSpPr>
        <p:sp>
          <p:nvSpPr>
            <p:cNvPr id="5" name="形状2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课堂练习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388410" y="955319"/>
            <a:ext cx="8367741" cy="123644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1.技术创新是技术发展的核心，试以某种技术的创新（如集成电路的创新、基因编辑技术的创新等）为例，说明技术如何改变人们的生产方式、工作方式，改变人们的学习内容和方法，改变人们的生活方式和习惯，对人们的安全健康、生活质量带来什么影响？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467897" y="2392204"/>
            <a:ext cx="7920066" cy="13957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300"/>
              </a:lnSpc>
            </a:pPr>
            <a:r>
              <a: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物联网技术的发展，让万物互联。人们在千里之外就可以获知家里的一切信息，可以远程遥控空调的开启，自动浇水、喂养宠物、自动实现多种物品的预定，结合人工智能可以实现家居日常管理、财务管理、健康监管等多项功能，这些将给我们的生活带来极大的提升。</a:t>
            </a:r>
            <a:endParaRPr lang="zh-CN" altLang="en-US" sz="16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111806" y="40851"/>
            <a:ext cx="6383188" cy="655645"/>
            <a:chOff x="0" y="0"/>
            <a:chExt cx="6383188" cy="655645"/>
          </a:xfrm>
        </p:grpSpPr>
        <p:sp>
          <p:nvSpPr>
            <p:cNvPr id="5" name="形状2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课堂练习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388725" y="929383"/>
            <a:ext cx="8367741" cy="53914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      2.试分析垃圾分类处理技术对自然和社会产生的影响。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612543" y="1385421"/>
            <a:ext cx="7920066" cy="35803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垃圾分类处理技术对自然和社会产生以下影响：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（1）节省土地。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生活垃圾中至少有40%的成分可以回收，这样就可以减少40%的填埋量，随着可回收的比重越来越大，就会把越来越多的土地从垃圾威胁下解救出来。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（2）减少污染。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垃圾分类可以避免由填埋或焚烧引起的环境污染。如塑料（含氯且不易降解）、电池（含汞、镉等重金属）、油漆颜料（含有机溶剂和重金属）、清洁类化学品和化妆品（含有机溶剂、腐蚀性化学品以及致癌物）等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（3）再生资源。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通过垃圾的分类回收，可以重新变成资源。回收利用1吨废纸可再造出800千克好纸，可以挽救17棵大树，少用纯碱240千克，降低造纸的污染排放75%，节省造纸能源消耗40%-50%。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111806" y="40851"/>
            <a:ext cx="6383188" cy="655645"/>
            <a:chOff x="0" y="0"/>
            <a:chExt cx="6383188" cy="655645"/>
          </a:xfrm>
        </p:grpSpPr>
        <p:sp>
          <p:nvSpPr>
            <p:cNvPr id="5" name="形状2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3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课堂练习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532867" y="955319"/>
            <a:ext cx="8367741" cy="53914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3.试分析培育水稻新品种，在盐碱地大规模种植耐盐水稻对自然、人类、社会产生的影响。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612477" y="1493663"/>
            <a:ext cx="7920066" cy="36346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耐盐水稻能够较好地适应沿海滩涂和内陆盐碱地的恶劣环境，不但可以提高土地的利用率，而且耐盐水稻的产量也可以满足一定的粮食需求。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从技术与人类的关系来说，全世界盐碱地的面积大约是142.5亿亩，大约有1/20的面积可以种植耐盐水稻，为人类提供粮食。这一技术如果普及，能养活更多的人。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从技术与社会的关系来说，在日益激化的人地矛盾中，粮食问题是人们首要面对的。耐盐水稻能增加粮食产量，养活更多的人口，改善社会关系。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  <a:p>
            <a:pPr marL="0" algn="l">
              <a:lnSpc>
                <a:spcPts val="2200"/>
              </a:lnSpc>
            </a:pPr>
            <a:r>
              <a:rPr lang="zh-CN" altLang="en-US" sz="15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从技术与自然的关系来说：耐盐水稻作为改善盐碱土质的主要作物，不仅能够节约种植用水，而且可以使盐碱地的面积逐渐缩减。所以，无论从粮食安全方面，还是从环境保护方面，耐盐水稻都能发挥重要作用。</a:t>
            </a:r>
            <a:endParaRPr lang="zh-CN" altLang="en-US" sz="1500" b="1" i="0" dirty="0">
              <a:solidFill>
                <a:srgbClr val="FF7E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229" y="3776767"/>
            <a:ext cx="9334500" cy="672799"/>
          </a:xfrm>
          <a:prstGeom prst="rect">
            <a:avLst/>
          </a:prstGeom>
          <a:noFill/>
        </p:spPr>
        <p:txBody>
          <a:bodyPr anchor="b"/>
          <a:lstStyle/>
          <a:p>
            <a:pPr marL="0" algn="ctr">
              <a:lnSpc>
                <a:spcPts val="3700"/>
              </a:lnSpc>
            </a:pPr>
            <a:r>
              <a:rPr lang="zh-CN" altLang="en-US" sz="3500" b="1" i="0" dirty="0">
                <a:solidFill>
                  <a:srgbClr val="E16B45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第二节 认识技术与人、社会、自然的关系</a:t>
            </a:r>
            <a:endParaRPr lang="zh-CN" altLang="en-US" sz="3500" b="1" i="0" dirty="0">
              <a:solidFill>
                <a:srgbClr val="E16B45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rcRect t="3248" b="3016"/>
          <a:stretch>
            <a:fillRect/>
          </a:stretch>
        </p:blipFill>
        <p:spPr>
          <a:xfrm>
            <a:off x="1500166" y="857238"/>
            <a:ext cx="6072230" cy="26432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111806" y="40851"/>
            <a:ext cx="6383188" cy="655645"/>
            <a:chOff x="0" y="0"/>
            <a:chExt cx="6383188" cy="655645"/>
          </a:xfrm>
        </p:grpSpPr>
        <p:sp>
          <p:nvSpPr>
            <p:cNvPr id="5" name="形状2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第一章 教学内容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7" name="思维导图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94" y="2273846"/>
            <a:ext cx="4676775" cy="1257300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5152625" y="1552956"/>
            <a:ext cx="3860797" cy="260089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900"/>
              </a:lnSpc>
            </a:pP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学习目标 ：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 </a:t>
            </a: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感知生活中技术现象的普遍性和重要性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 </a:t>
            </a: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理解技术的性质，形成积极的技术价值观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 </a:t>
            </a:r>
            <a:r>
              <a:rPr lang="zh-CN" altLang="en-US" sz="1300" b="1" i="0" dirty="0">
                <a:solidFill>
                  <a:srgbClr val="C7272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认识技术与人、自然、社会的关系</a:t>
            </a:r>
            <a:endParaRPr lang="zh-CN" altLang="en-US" sz="1300" b="1" i="0" dirty="0">
              <a:solidFill>
                <a:srgbClr val="C7272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</a:t>
            </a: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理解技术的历史发展对人类和社会带来的变化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 </a:t>
            </a: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了解技术发明与技术革新的关系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2500"/>
              </a:lnSpc>
            </a:pPr>
            <a:r>
              <a:rPr lang="zh-CN" altLang="en-US" sz="1300" b="1" i="0" dirty="0">
                <a:solidFill>
                  <a:srgbClr val="E16B45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★ </a:t>
            </a: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了解设计与技术的关系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4" name="组合1"/>
          <p:cNvGrpSpPr/>
          <p:nvPr/>
        </p:nvGrpSpPr>
        <p:grpSpPr>
          <a:xfrm>
            <a:off x="1111806" y="40851"/>
            <a:ext cx="6383188" cy="655645"/>
            <a:chOff x="0" y="0"/>
            <a:chExt cx="6383188" cy="655645"/>
          </a:xfrm>
        </p:grpSpPr>
        <p:sp>
          <p:nvSpPr>
            <p:cNvPr id="5" name="形状2"/>
            <p:cNvSpPr txBox="1"/>
            <p:nvPr/>
          </p:nvSpPr>
          <p:spPr>
            <a:xfrm>
              <a:off x="3810" y="49530"/>
              <a:ext cx="6192688" cy="46514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2"/>
            <p:cNvSpPr txBox="1"/>
            <p:nvPr/>
          </p:nvSpPr>
          <p:spPr>
            <a:xfrm>
              <a:off x="0" y="0"/>
              <a:ext cx="6383188" cy="655645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400" b="1" i="0" dirty="0">
                  <a:solidFill>
                    <a:srgbClr val="F2F2F2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中国古代重要的发明及其影响</a:t>
              </a:r>
              <a:endPara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9" name="文本占位符 7"/>
          <p:cNvSpPr>
            <a:spLocks noGrp="1"/>
          </p:cNvSpPr>
          <p:nvPr/>
        </p:nvSpPr>
        <p:spPr>
          <a:xfrm>
            <a:off x="1500505" y="1043940"/>
            <a:ext cx="1476375" cy="3473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None/>
              <a:defRPr sz="24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SzPct val="60000"/>
              <a:buFont typeface="Wingdings" panose="05000000000000000000" pitchFamily="2" charset="2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四大发明</a:t>
            </a:r>
            <a:endParaRPr lang="zh-CN" altLang="en-US" sz="160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479743" y="1581468"/>
          <a:ext cx="3857626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02444"/>
                <a:gridCol w="295518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发明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/>
                        <a:t>影响</a:t>
                      </a:r>
                      <a:endParaRPr lang="zh-CN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造纸术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人类文化的传播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指南针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连接世界各地并构建统一市场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火药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提高人类改造自然的能力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印刷术</a:t>
                      </a:r>
                      <a:endParaRPr lang="zh-CN" altLang="en-US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/>
                        <a:t>科技、文化的传播</a:t>
                      </a:r>
                      <a:endParaRPr lang="zh-CN" altLang="en-US" sz="16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文本占位符 7"/>
          <p:cNvSpPr>
            <a:spLocks noGrp="1"/>
          </p:cNvSpPr>
          <p:nvPr/>
        </p:nvSpPr>
        <p:spPr>
          <a:xfrm>
            <a:off x="5755640" y="1008380"/>
            <a:ext cx="1476375" cy="3473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rgbClr val="00B0F0"/>
              </a:buClr>
              <a:buSzPct val="80000"/>
              <a:buFont typeface="Wingdings" panose="05000000000000000000" pitchFamily="2" charset="2"/>
              <a:buNone/>
              <a:defRPr sz="2400" b="1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B0F0"/>
              </a:buClr>
              <a:buSzPct val="60000"/>
              <a:buFont typeface="Wingdings" panose="05000000000000000000" pitchFamily="2" charset="2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古代其他发明</a:t>
            </a:r>
            <a:endParaRPr lang="zh-CN" altLang="en-US" sz="160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/>
        </p:nvGraphicFramePr>
        <p:xfrm>
          <a:off x="4621530" y="1581468"/>
          <a:ext cx="3943350" cy="25958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66986"/>
                <a:gridCol w="2776364"/>
              </a:tblGrid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发明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影响</a:t>
                      </a:r>
                      <a:endParaRPr lang="zh-CN" altLang="en-US" dirty="0" smtClean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瓷器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丝绸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漆器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行种植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伞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p>
                      <a:pPr algn="ctr"/>
                      <a:r>
                        <a:rPr lang="zh-CN" altLang="en-US" dirty="0" smtClean="0"/>
                        <a:t>纸币</a:t>
                      </a:r>
                      <a:endParaRPr lang="zh-CN" altLang="en-US" dirty="0" smtClean="0"/>
                    </a:p>
                  </a:txBody>
                  <a:tcPr anchor="ctr"/>
                </a:tc>
                <a:tc>
                  <a:txBody>
                    <a:bodyPr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2318642" y="650462"/>
            <a:ext cx="4575172" cy="539149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观看视频，思考人工智能对人类的影响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一、技术与人的关系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视频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353" y="1140828"/>
            <a:ext cx="6448425" cy="3627234"/>
          </a:xfrm>
          <a:prstGeom prst="rect">
            <a:avLst/>
          </a:prstGeom>
        </p:spPr>
      </p:pic>
      <p:grpSp>
        <p:nvGrpSpPr>
          <p:cNvPr id="7" name="组合1"/>
          <p:cNvGrpSpPr/>
          <p:nvPr/>
        </p:nvGrpSpPr>
        <p:grpSpPr>
          <a:xfrm>
            <a:off x="6893271" y="1623803"/>
            <a:ext cx="2250310" cy="2773362"/>
            <a:chOff x="0" y="0"/>
            <a:chExt cx="2250310" cy="2773362"/>
          </a:xfrm>
        </p:grpSpPr>
        <p:sp>
          <p:nvSpPr>
            <p:cNvPr id="8" name="形状2"/>
            <p:cNvSpPr txBox="1"/>
            <p:nvPr/>
          </p:nvSpPr>
          <p:spPr>
            <a:xfrm>
              <a:off x="0" y="0"/>
              <a:ext cx="2144414" cy="187405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3"/>
            <p:cNvSpPr txBox="1"/>
            <p:nvPr/>
          </p:nvSpPr>
          <p:spPr>
            <a:xfrm>
              <a:off x="0" y="0"/>
              <a:ext cx="2250310" cy="277336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4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FF7E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代替人类工作</a:t>
              </a:r>
              <a:endPara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algn="l">
                <a:lnSpc>
                  <a:spcPts val="34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FF7E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协助人类作出决策</a:t>
              </a:r>
              <a:endPara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algn="l">
                <a:lnSpc>
                  <a:spcPts val="34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FF7E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无人驾驶</a:t>
              </a:r>
              <a:endPara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algn="l">
                <a:lnSpc>
                  <a:spcPts val="34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FF7E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辅助医疗</a:t>
              </a:r>
              <a:endPara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algn="l">
                <a:lnSpc>
                  <a:spcPts val="3400"/>
                </a:lnSpc>
                <a:buFont typeface="Wingdings" panose="05000000000000000000"/>
                <a:buChar char="l"/>
              </a:pPr>
              <a:r>
                <a:rPr lang="zh-CN" altLang="en-US" sz="1600" b="1" i="0" dirty="0">
                  <a:solidFill>
                    <a:srgbClr val="FF7E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智能客服</a:t>
              </a:r>
              <a:endParaRPr lang="zh-CN" altLang="en-US" sz="1600" b="1" i="0" dirty="0">
                <a:solidFill>
                  <a:srgbClr val="FF7E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471711" y="1409700"/>
            <a:ext cx="3946522" cy="30634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1.技术与人密不可分。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algn="l"/>
          </a:p>
          <a:p>
            <a:pPr marL="0" algn="l">
              <a:lnSpc>
                <a:spcPts val="27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2.技术的巨大作用和影响改变了人们的生产方式、工作方式; 改变了人们的学习内容和方法，开拓了人的智慧；改变了人们的生活方式和习惯，保障了人们的安全和健康，提高了人们的生活质量，延长了人类的寿命。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一、技术与人的关系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aphicFrame>
        <p:nvGraphicFramePr>
          <p:cNvPr id="10" name="图示 9"/>
          <p:cNvGraphicFramePr>
            <a:graphicFrameLocks noGrp="1"/>
          </p:cNvGraphicFramePr>
          <p:nvPr/>
        </p:nvGraphicFramePr>
        <p:xfrm>
          <a:off x="583302" y="1917070"/>
          <a:ext cx="3528392" cy="1656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组合 12"/>
          <p:cNvGrpSpPr/>
          <p:nvPr/>
        </p:nvGrpSpPr>
        <p:grpSpPr>
          <a:xfrm>
            <a:off x="1901924" y="1701299"/>
            <a:ext cx="913145" cy="2128049"/>
            <a:chOff x="6588224" y="2067694"/>
            <a:chExt cx="913145" cy="2128049"/>
          </a:xfrm>
        </p:grpSpPr>
        <p:sp>
          <p:nvSpPr>
            <p:cNvPr id="11" name="TextBox 10"/>
            <p:cNvSpPr txBox="1"/>
            <p:nvPr/>
          </p:nvSpPr>
          <p:spPr>
            <a:xfrm>
              <a:off x="6588224" y="2067694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dirty="0" smtClean="0"/>
                <a:t>发明</a:t>
              </a:r>
              <a:endParaRPr lang="zh-CN" alt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03742" y="3795633"/>
              <a:ext cx="6976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2000" dirty="0" smtClean="0"/>
                <a:t>需求</a:t>
              </a:r>
              <a:endParaRPr lang="zh-CN" alt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Graphic spid="10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1"/>
          <p:cNvGrpSpPr/>
          <p:nvPr/>
        </p:nvGrpSpPr>
        <p:grpSpPr>
          <a:xfrm>
            <a:off x="340375" y="899821"/>
            <a:ext cx="5197430" cy="3479471"/>
            <a:chOff x="0" y="0"/>
            <a:chExt cx="5197430" cy="3479471"/>
          </a:xfrm>
        </p:grpSpPr>
        <p:sp>
          <p:nvSpPr>
            <p:cNvPr id="6" name="形状2"/>
            <p:cNvSpPr txBox="1"/>
            <p:nvPr/>
          </p:nvSpPr>
          <p:spPr>
            <a:xfrm>
              <a:off x="3810" y="49530"/>
              <a:ext cx="5006930" cy="285512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文本6"/>
            <p:cNvSpPr txBox="1"/>
            <p:nvPr/>
          </p:nvSpPr>
          <p:spPr>
            <a:xfrm>
              <a:off x="0" y="0"/>
              <a:ext cx="5197430" cy="347947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5500"/>
                </a:lnSpc>
                <a:buFont typeface="Wingdings" panose="05000000000000000000"/>
                <a:buChar char="l"/>
              </a:pPr>
              <a:r>
                <a:rPr lang="zh-CN" altLang="en-US" sz="21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分析共享单车对社会的影响？</a:t>
              </a:r>
              <a:endParaRPr lang="zh-CN" altLang="en-US" sz="21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342900" algn="l">
                <a:lnSpc>
                  <a:spcPts val="4700"/>
                </a:lnSpc>
                <a:buFont typeface="Wingdings" panose="05000000000000000000"/>
                <a:buChar char="n"/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城市交通体系的影响。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342900" algn="l">
                <a:lnSpc>
                  <a:spcPts val="4700"/>
                </a:lnSpc>
                <a:buFont typeface="Wingdings" panose="05000000000000000000"/>
                <a:buChar char="n"/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共享经济的议题。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342900" algn="l">
                <a:lnSpc>
                  <a:spcPts val="4700"/>
                </a:lnSpc>
                <a:buFont typeface="Wingdings" panose="05000000000000000000"/>
                <a:buChar char="n"/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城市管理的议题。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342900" algn="l">
                <a:lnSpc>
                  <a:spcPts val="4700"/>
                </a:lnSpc>
                <a:buFont typeface="Wingdings" panose="05000000000000000000"/>
                <a:buChar char="n"/>
              </a:pPr>
              <a:r>
                <a:rPr lang="zh-CN" altLang="en-US" sz="18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社会道德文明建设的影响。</a:t>
              </a:r>
              <a:endParaRPr lang="zh-CN" altLang="en-US" sz="18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2"/>
          <p:cNvSpPr txBox="1"/>
          <p:nvPr/>
        </p:nvSpPr>
        <p:spPr>
          <a:xfrm>
            <a:off x="880805" y="2193293"/>
            <a:ext cx="2956579" cy="3916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FF7E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减轻公共交通压力、减少汽车拥堵</a:t>
            </a:r>
            <a:endParaRPr lang="zh-CN" altLang="en-US" sz="1200" b="1" i="0" dirty="0">
              <a:solidFill>
                <a:srgbClr val="FF7E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818312" y="2845241"/>
            <a:ext cx="5766454" cy="3916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FF7E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共享经济的典型案例，扫码消费是数字经济的组成部分。</a:t>
            </a:r>
            <a:endParaRPr lang="zh-CN" altLang="en-US" sz="1200" b="1" i="0" dirty="0">
              <a:solidFill>
                <a:srgbClr val="FF7E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文本4"/>
          <p:cNvSpPr txBox="1"/>
          <p:nvPr/>
        </p:nvSpPr>
        <p:spPr>
          <a:xfrm>
            <a:off x="818007" y="3505238"/>
            <a:ext cx="5537854" cy="3916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FF7E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规范停放点，避免使用者乱停乱放，停车点以外停放多支付转运费。</a:t>
            </a:r>
            <a:endParaRPr lang="zh-CN" altLang="en-US" sz="1200" b="1" i="0" dirty="0">
              <a:solidFill>
                <a:srgbClr val="FF7E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5"/>
          <p:cNvSpPr txBox="1"/>
          <p:nvPr/>
        </p:nvSpPr>
        <p:spPr>
          <a:xfrm>
            <a:off x="880653" y="4165435"/>
            <a:ext cx="4906823" cy="59277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200" b="1" i="0" dirty="0">
                <a:solidFill>
                  <a:srgbClr val="FF7E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不得在机动车道停放、骑行，不得截断人行通道，不得随处丢弃，停放点规划不影响市容市貌。</a:t>
            </a:r>
            <a:endParaRPr lang="zh-CN" altLang="en-US" sz="1200" b="1" i="0" dirty="0">
              <a:solidFill>
                <a:srgbClr val="FF7E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2"/>
          <p:cNvPicPr>
            <a:picLocks noChangeAspect="1"/>
          </p:cNvPicPr>
          <p:nvPr/>
        </p:nvPicPr>
        <p:blipFill>
          <a:blip r:embed="rId2"/>
          <a:srcRect l="7343" t="21922"/>
          <a:stretch>
            <a:fillRect/>
          </a:stretch>
        </p:blipFill>
        <p:spPr>
          <a:xfrm>
            <a:off x="5731447" y="932795"/>
            <a:ext cx="3412553" cy="38347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4887919" y="1249785"/>
            <a:ext cx="3946522" cy="33819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1600" b="1" i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</a:rPr>
              <a:t>随着社会的发展，发明和创新推动着技术的发展，而技术也不断推动着社会的发展和人类的进步。现在，技术已经充分的渗透到工程建设、工农业生产、科学研究等方方面面，对促进社会进步、经济发展、环境保护等都产生了巨大的作用和深刻的影响。</a:t>
            </a:r>
            <a:endParaRPr lang="zh-CN" altLang="en-US" sz="1600" b="1" i="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870"/>
            <a:ext cx="4674870" cy="40347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19722"/>
          <a:stretch>
            <a:fillRect/>
          </a:stretch>
        </p:blipFill>
        <p:spPr>
          <a:xfrm>
            <a:off x="0" y="-211"/>
            <a:ext cx="9144000" cy="737512"/>
          </a:xfrm>
          <a:prstGeom prst="rect">
            <a:avLst/>
          </a:prstGeom>
          <a:effectLst>
            <a:glow rad="228600">
              <a:srgbClr val="5B9BD5">
                <a:alpha val="0"/>
              </a:srgbClr>
            </a:glow>
          </a:effectLst>
        </p:spPr>
      </p:pic>
      <p:sp>
        <p:nvSpPr>
          <p:cNvPr id="3" name="形状1"/>
          <p:cNvSpPr txBox="1"/>
          <p:nvPr/>
        </p:nvSpPr>
        <p:spPr>
          <a:xfrm>
            <a:off x="6143636" y="4767366"/>
            <a:ext cx="3000364" cy="18000"/>
          </a:xfrm>
          <a:prstGeom prst="rect">
            <a:avLst/>
          </a:prstGeom>
          <a:solidFill>
            <a:srgbClr val="FFC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1111806" y="40851"/>
            <a:ext cx="6383188" cy="655645"/>
          </a:xfrm>
          <a:prstGeom prst="rect">
            <a:avLst/>
          </a:prstGeom>
          <a:noFill/>
        </p:spPr>
        <p:txBody>
          <a:bodyPr anchor="ctr"/>
          <a:lstStyle/>
          <a:p>
            <a:pPr marL="0" algn="l">
              <a:lnSpc>
                <a:spcPts val="2600"/>
              </a:lnSpc>
            </a:pPr>
            <a:r>
              <a:rPr lang="zh-CN" altLang="en-US" sz="2400" b="1" i="0" dirty="0">
                <a:solidFill>
                  <a:srgbClr val="F2F2F2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二、技术与社会的关系</a:t>
            </a:r>
            <a:endParaRPr lang="zh-CN" altLang="en-US" sz="2400" b="1" i="0" dirty="0">
              <a:solidFill>
                <a:srgbClr val="F2F2F2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8023" y="5120257"/>
            <a:ext cx="1468486" cy="1101361"/>
          </a:xfrm>
          <a:prstGeom prst="rect">
            <a:avLst/>
          </a:prstGeom>
        </p:spPr>
      </p:pic>
      <p:pic>
        <p:nvPicPr>
          <p:cNvPr id="6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8023" y="2564516"/>
            <a:ext cx="1468486" cy="2228308"/>
          </a:xfrm>
          <a:prstGeom prst="rect">
            <a:avLst/>
          </a:prstGeom>
        </p:spPr>
      </p:pic>
      <p:grpSp>
        <p:nvGrpSpPr>
          <p:cNvPr id="7" name="组合1"/>
          <p:cNvGrpSpPr/>
          <p:nvPr/>
        </p:nvGrpSpPr>
        <p:grpSpPr>
          <a:xfrm>
            <a:off x="984761" y="1098166"/>
            <a:ext cx="7175644" cy="3357393"/>
            <a:chOff x="0" y="0"/>
            <a:chExt cx="7175644" cy="3357393"/>
          </a:xfrm>
        </p:grpSpPr>
        <p:pic>
          <p:nvPicPr>
            <p:cNvPr id="8" name="图片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5583"/>
              <a:ext cx="2695270" cy="3339598"/>
            </a:xfrm>
            <a:prstGeom prst="rect">
              <a:avLst/>
            </a:prstGeom>
          </p:spPr>
        </p:pic>
        <p:pic>
          <p:nvPicPr>
            <p:cNvPr id="9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8753" y="9506"/>
              <a:ext cx="1189158" cy="950273"/>
            </a:xfrm>
            <a:prstGeom prst="rect">
              <a:avLst/>
            </a:prstGeom>
            <a:ln w="9525">
              <a:solidFill>
                <a:srgbClr val="D8D8D8">
                  <a:alpha val="100000"/>
                </a:srgbClr>
              </a:solidFill>
              <a:prstDash val="solid"/>
            </a:ln>
          </p:spPr>
        </p:pic>
        <p:pic>
          <p:nvPicPr>
            <p:cNvPr id="10" name="图片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2268" y="2165966"/>
              <a:ext cx="1189158" cy="1189155"/>
            </a:xfrm>
            <a:prstGeom prst="rect">
              <a:avLst/>
            </a:prstGeom>
          </p:spPr>
        </p:pic>
        <p:pic>
          <p:nvPicPr>
            <p:cNvPr id="11" name="图片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51611" y="973931"/>
              <a:ext cx="1189158" cy="1207758"/>
            </a:xfrm>
            <a:prstGeom prst="rect">
              <a:avLst/>
            </a:prstGeom>
          </p:spPr>
        </p:pic>
        <p:pic>
          <p:nvPicPr>
            <p:cNvPr id="12" name="图片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76621" y="0"/>
              <a:ext cx="1599023" cy="3320629"/>
            </a:xfrm>
            <a:prstGeom prst="rect">
              <a:avLst/>
            </a:prstGeom>
          </p:spPr>
        </p:pic>
        <p:pic>
          <p:nvPicPr>
            <p:cNvPr id="13" name="图片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61317" y="9830"/>
              <a:ext cx="1506407" cy="3347563"/>
            </a:xfrm>
            <a:prstGeom prst="rect">
              <a:avLst/>
            </a:prstGeom>
            <a:ln w="9525">
              <a:solidFill>
                <a:srgbClr val="D8D8D8">
                  <a:alpha val="100000"/>
                </a:srgbClr>
              </a:solidFill>
              <a:prstDash val="solid"/>
            </a:ln>
          </p:spPr>
        </p:pic>
      </p:grpSp>
      <p:sp>
        <p:nvSpPr>
          <p:cNvPr id="14" name="文本2"/>
          <p:cNvSpPr txBox="1"/>
          <p:nvPr/>
        </p:nvSpPr>
        <p:spPr>
          <a:xfrm>
            <a:off x="1588408" y="4436450"/>
            <a:ext cx="5569934" cy="435304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1900"/>
              </a:lnSpc>
            </a:pPr>
            <a:r>
              <a:rPr lang="zh-CN" altLang="en-US" sz="1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特殊时期技术改变社会，改变人们的生活习惯</a:t>
            </a:r>
            <a:endParaRPr lang="zh-CN" altLang="en-US" sz="1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2285</Words>
  <Application>WPS 演示</Application>
  <PresentationFormat>宽屏</PresentationFormat>
  <Paragraphs>183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黑体</vt:lpstr>
      <vt:lpstr>Wingdings 2</vt:lpstr>
      <vt:lpstr>Wingdings</vt:lpstr>
      <vt:lpstr>微软雅黑</vt:lpstr>
      <vt:lpstr>Wingdings</vt:lpstr>
      <vt:lpstr>Arial Unicode MS</vt:lpstr>
      <vt:lpstr>Calibri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粤版通用技术1.2 技术与人社会自然的关系-饶娟</dc:title>
  <dc:creator>饶娟</dc:creator>
  <cp:lastModifiedBy>admin</cp:lastModifiedBy>
  <cp:revision>3</cp:revision>
  <dcterms:created xsi:type="dcterms:W3CDTF">2025-03-18T03:09:00Z</dcterms:created>
  <dcterms:modified xsi:type="dcterms:W3CDTF">2025-03-18T13:49:47Z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5.2.4.8714</vt:lpwstr>
  </property>
  <property fmtid="{D5CDD505-2E9C-101B-9397-08002B2CF9AE}" pid="4" name="EasiNoteCoursewareInfo">
    <vt:lpwstr>2203c467-b9be-48b1-9aec-4bedf9d778d1:83</vt:lpwstr>
  </property>
  <property fmtid="{D5CDD505-2E9C-101B-9397-08002B2CF9AE}" pid="5" name="EasiNoteDocumentName">
    <vt:lpwstr>粤版通用技术1.2 技术与人社会自然的关系-饶娟</vt:lpwstr>
  </property>
  <property fmtid="{D5CDD505-2E9C-101B-9397-08002B2CF9AE}" pid="6" name="EasiNoteAuthor">
    <vt:lpwstr>pmwlippnzuohqmlruzpgzko1264891j1</vt:lpwstr>
  </property>
  <property fmtid="{D5CDD505-2E9C-101B-9397-08002B2CF9AE}" pid="7" name="EasiNoteUpstreamCoursewareInfo_0">
    <vt:lpwstr>a01ee977-13d8-4b20-b3a6-26dd641c5ecb</vt:lpwstr>
  </property>
  <property fmtid="{D5CDD505-2E9C-101B-9397-08002B2CF9AE}" pid="8" name="EasiNoteUpstreamCoursewareInfo_1">
    <vt:lpwstr>ef77f953-d22a-4ed1-9fd0-753dbf691ed9</vt:lpwstr>
  </property>
  <property fmtid="{D5CDD505-2E9C-101B-9397-08002B2CF9AE}" pid="9" name="EasiNoteUpstreamCoursewareInfo_2">
    <vt:lpwstr>4a557fa2-f807-47f7-a345-130d8bd9cea7</vt:lpwstr>
  </property>
  <property fmtid="{D5CDD505-2E9C-101B-9397-08002B2CF9AE}" pid="10" name="EasiNoteUpstreamCoursewareInfo_3">
    <vt:lpwstr>2203c467-b9be-48b1-9aec-4bedf9d778d1</vt:lpwstr>
  </property>
  <property fmtid="{D5CDD505-2E9C-101B-9397-08002B2CF9AE}" pid="11" name="ICV">
    <vt:lpwstr>4F7A342BC3AE4FDD999E6233AD2EBB68</vt:lpwstr>
  </property>
  <property fmtid="{D5CDD505-2E9C-101B-9397-08002B2CF9AE}" pid="12" name="KSOProductBuildVer">
    <vt:lpwstr>2052-11.8.2.12265</vt:lpwstr>
  </property>
</Properties>
</file>