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1B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2"/>
          <p:cNvPicPr>
            <a:picLocks noChangeAspect="1"/>
          </p:cNvPicPr>
          <p:nvPr/>
        </p:nvPicPr>
        <p:blipFill>
          <a:blip r:embed="rId1"/>
          <a:srcRect t="4179"/>
          <a:stretch>
            <a:fillRect/>
          </a:stretch>
        </p:blipFill>
        <p:spPr>
          <a:xfrm>
            <a:off x="3875626" y="0"/>
            <a:ext cx="5268374" cy="5143500"/>
          </a:xfrm>
          <a:prstGeom prst="rect">
            <a:avLst/>
          </a:prstGeom>
        </p:spPr>
      </p:pic>
      <p:pic>
        <p:nvPicPr>
          <p:cNvPr id="3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83518"/>
            <a:ext cx="3456384" cy="2030931"/>
          </a:xfrm>
          <a:prstGeom prst="rect">
            <a:avLst/>
          </a:prstGeom>
        </p:spPr>
      </p:pic>
      <p:sp>
        <p:nvSpPr>
          <p:cNvPr id="4" name="文本1"/>
          <p:cNvSpPr txBox="1"/>
          <p:nvPr/>
        </p:nvSpPr>
        <p:spPr>
          <a:xfrm>
            <a:off x="-3810" y="2665096"/>
            <a:ext cx="6418684" cy="781042"/>
          </a:xfrm>
          <a:prstGeom prst="rect">
            <a:avLst/>
          </a:prstGeom>
          <a:noFill/>
        </p:spPr>
        <p:txBody>
          <a:bodyPr anchor="b"/>
          <a:lstStyle/>
          <a:p>
            <a:pPr marL="0" algn="ctr">
              <a:lnSpc>
                <a:spcPts val="3900"/>
              </a:lnSpc>
            </a:pPr>
            <a:r>
              <a:rPr lang="zh-CN" altLang="en-US" sz="3600" b="1" i="0" dirty="0">
                <a:solidFill>
                  <a:srgbClr val="61B32D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第二章 流程及其设计</a:t>
            </a:r>
            <a:endParaRPr lang="zh-CN" altLang="en-US" sz="3600" b="1" i="0" dirty="0">
              <a:solidFill>
                <a:srgbClr val="61B32D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2"/>
          <p:cNvSpPr txBox="1"/>
          <p:nvPr/>
        </p:nvSpPr>
        <p:spPr>
          <a:xfrm>
            <a:off x="-3810" y="3985033"/>
            <a:ext cx="5626596" cy="1060518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2600"/>
              </a:lnSpc>
            </a:pP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第一节  了解流程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2" y="807708"/>
            <a:ext cx="4405342" cy="97631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（二）工艺流程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460375" y="1485900"/>
            <a:ext cx="3124200" cy="103632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毕昇的活字印刷流程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蔡伦的造纸流程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二、工作流程与工艺流程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215" y="1279246"/>
            <a:ext cx="4058788" cy="1746559"/>
          </a:xfrm>
          <a:prstGeom prst="rect">
            <a:avLst/>
          </a:prstGeom>
        </p:spPr>
      </p:pic>
      <p:pic>
        <p:nvPicPr>
          <p:cNvPr id="7" name="图片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39" y="3025350"/>
            <a:ext cx="3889672" cy="1733441"/>
          </a:xfrm>
          <a:prstGeom prst="rect">
            <a:avLst/>
          </a:prstGeom>
        </p:spPr>
      </p:pic>
      <p:pic>
        <p:nvPicPr>
          <p:cNvPr id="8" name="图片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229" y="3273762"/>
            <a:ext cx="4008053" cy="1336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4" y="807710"/>
            <a:ext cx="2671791" cy="566747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（二）工艺流程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4" name="组合2"/>
          <p:cNvGrpSpPr/>
          <p:nvPr/>
        </p:nvGrpSpPr>
        <p:grpSpPr>
          <a:xfrm>
            <a:off x="378778" y="1626054"/>
            <a:ext cx="3857625" cy="2865301"/>
            <a:chOff x="0" y="0"/>
            <a:chExt cx="3857625" cy="2865301"/>
          </a:xfrm>
        </p:grpSpPr>
        <p:sp>
          <p:nvSpPr>
            <p:cNvPr id="5" name="形状2"/>
            <p:cNvSpPr txBox="1"/>
            <p:nvPr/>
          </p:nvSpPr>
          <p:spPr>
            <a:xfrm>
              <a:off x="0" y="9389"/>
              <a:ext cx="3857625" cy="2855912"/>
            </a:xfrm>
            <a:prstGeom prst="rect">
              <a:avLst/>
            </a:prstGeom>
            <a:ln w="9525"/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3"/>
            <p:cNvSpPr txBox="1"/>
            <p:nvPr/>
          </p:nvSpPr>
          <p:spPr>
            <a:xfrm>
              <a:off x="1252559" y="241358"/>
              <a:ext cx="181899" cy="91440"/>
            </a:xfrm>
            <a:custGeom>
              <a:avLst/>
              <a:gdLst>
                <a:gd name="connsiteX0" fmla="*/ 0 w 181899"/>
                <a:gd name="connsiteY0" fmla="*/ 45720 h 91440"/>
                <a:gd name="connsiteX1" fmla="*/ 181899 w 181899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899" fill="none">
                  <a:moveTo>
                    <a:pt x="0" y="45720"/>
                  </a:moveTo>
                  <a:lnTo>
                    <a:pt x="181899" y="45720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 w="9525">
              <a:solidFill>
                <a:srgbClr val="ED7D31">
                  <a:alpha val="100000"/>
                </a:srgbClr>
              </a:solidFill>
              <a:prstDash val="solid"/>
              <a:tailEnd type="arrow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形状14"/>
            <p:cNvSpPr txBox="1"/>
            <p:nvPr/>
          </p:nvSpPr>
          <p:spPr>
            <a:xfrm>
              <a:off x="330450" y="9906"/>
              <a:ext cx="923908" cy="554345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8" name="文本5"/>
            <p:cNvSpPr txBox="1"/>
            <p:nvPr/>
          </p:nvSpPr>
          <p:spPr>
            <a:xfrm>
              <a:off x="320544" y="0"/>
              <a:ext cx="923908" cy="55434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收集原料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" name="形状4"/>
            <p:cNvSpPr txBox="1"/>
            <p:nvPr/>
          </p:nvSpPr>
          <p:spPr>
            <a:xfrm>
              <a:off x="2388966" y="241358"/>
              <a:ext cx="181899" cy="91440"/>
            </a:xfrm>
            <a:custGeom>
              <a:avLst/>
              <a:gdLst>
                <a:gd name="connsiteX0" fmla="*/ 0 w 181899"/>
                <a:gd name="connsiteY0" fmla="*/ 45720 h 91440"/>
                <a:gd name="connsiteX1" fmla="*/ 181899 w 181899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899" fill="none">
                  <a:moveTo>
                    <a:pt x="0" y="45720"/>
                  </a:moveTo>
                  <a:lnTo>
                    <a:pt x="181899" y="45720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 w="9525">
              <a:solidFill>
                <a:srgbClr val="ED7D31">
                  <a:alpha val="100000"/>
                </a:srgbClr>
              </a:solidFill>
              <a:prstDash val="solid"/>
              <a:tailEnd type="arrow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形状15"/>
            <p:cNvSpPr txBox="1"/>
            <p:nvPr/>
          </p:nvSpPr>
          <p:spPr>
            <a:xfrm>
              <a:off x="1466858" y="9906"/>
              <a:ext cx="923908" cy="554345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文本6"/>
            <p:cNvSpPr txBox="1"/>
            <p:nvPr/>
          </p:nvSpPr>
          <p:spPr>
            <a:xfrm>
              <a:off x="1456952" y="0"/>
              <a:ext cx="923908" cy="55434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水浸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形状5"/>
            <p:cNvSpPr txBox="1"/>
            <p:nvPr/>
          </p:nvSpPr>
          <p:spPr>
            <a:xfrm>
              <a:off x="792404" y="562451"/>
              <a:ext cx="2272815" cy="181899"/>
            </a:xfrm>
            <a:custGeom>
              <a:avLst/>
              <a:gdLst>
                <a:gd name="connsiteX0" fmla="*/ 2272817 w 2272815"/>
                <a:gd name="connsiteY0" fmla="*/ 0 h 181899"/>
                <a:gd name="connsiteX1" fmla="*/ 2272817 w 2272815"/>
                <a:gd name="connsiteY1" fmla="*/ 108052 h 181899"/>
                <a:gd name="connsiteX2" fmla="*/ 0 w 2272815"/>
                <a:gd name="connsiteY2" fmla="*/ 108052 h 181899"/>
                <a:gd name="connsiteX3" fmla="*/ 0 w 2272815"/>
                <a:gd name="connsiteY3" fmla="*/ 181899 h 18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2817" h="181899" fill="none">
                  <a:moveTo>
                    <a:pt x="2272817" y="0"/>
                  </a:moveTo>
                  <a:lnTo>
                    <a:pt x="2272817" y="108052"/>
                  </a:lnTo>
                  <a:lnTo>
                    <a:pt x="0" y="108052"/>
                  </a:lnTo>
                  <a:lnTo>
                    <a:pt x="0" y="181899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 w="9525">
              <a:solidFill>
                <a:srgbClr val="ED7D31">
                  <a:alpha val="100000"/>
                </a:srgbClr>
              </a:solidFill>
              <a:prstDash val="solid"/>
              <a:tailEnd type="arrow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形状16"/>
            <p:cNvSpPr txBox="1"/>
            <p:nvPr/>
          </p:nvSpPr>
          <p:spPr>
            <a:xfrm>
              <a:off x="2603265" y="9906"/>
              <a:ext cx="923908" cy="554345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4" name="文本7"/>
            <p:cNvSpPr txBox="1"/>
            <p:nvPr/>
          </p:nvSpPr>
          <p:spPr>
            <a:xfrm>
              <a:off x="2593359" y="0"/>
              <a:ext cx="923908" cy="55434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剁碎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形状6"/>
            <p:cNvSpPr txBox="1"/>
            <p:nvPr/>
          </p:nvSpPr>
          <p:spPr>
            <a:xfrm>
              <a:off x="1252559" y="1008202"/>
              <a:ext cx="181899" cy="91440"/>
            </a:xfrm>
            <a:custGeom>
              <a:avLst/>
              <a:gdLst>
                <a:gd name="connsiteX0" fmla="*/ 0 w 181899"/>
                <a:gd name="connsiteY0" fmla="*/ 45720 h 91440"/>
                <a:gd name="connsiteX1" fmla="*/ 181899 w 181899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899" fill="none">
                  <a:moveTo>
                    <a:pt x="0" y="45720"/>
                  </a:moveTo>
                  <a:lnTo>
                    <a:pt x="181899" y="45720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 w="9525">
              <a:solidFill>
                <a:srgbClr val="ED7D31">
                  <a:alpha val="100000"/>
                </a:srgbClr>
              </a:solidFill>
              <a:prstDash val="solid"/>
              <a:tailEnd type="arrow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形状17"/>
            <p:cNvSpPr txBox="1"/>
            <p:nvPr/>
          </p:nvSpPr>
          <p:spPr>
            <a:xfrm>
              <a:off x="330450" y="776750"/>
              <a:ext cx="923908" cy="554345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7" name="文本8"/>
            <p:cNvSpPr txBox="1"/>
            <p:nvPr/>
          </p:nvSpPr>
          <p:spPr>
            <a:xfrm>
              <a:off x="320544" y="766844"/>
              <a:ext cx="923908" cy="55434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水洗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形状7"/>
            <p:cNvSpPr txBox="1"/>
            <p:nvPr/>
          </p:nvSpPr>
          <p:spPr>
            <a:xfrm>
              <a:off x="2388966" y="1008202"/>
              <a:ext cx="181899" cy="91440"/>
            </a:xfrm>
            <a:custGeom>
              <a:avLst/>
              <a:gdLst>
                <a:gd name="connsiteX0" fmla="*/ 0 w 181899"/>
                <a:gd name="connsiteY0" fmla="*/ 45720 h 91440"/>
                <a:gd name="connsiteX1" fmla="*/ 181899 w 181899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899" fill="none">
                  <a:moveTo>
                    <a:pt x="0" y="45720"/>
                  </a:moveTo>
                  <a:lnTo>
                    <a:pt x="181899" y="45720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 w="9525">
              <a:solidFill>
                <a:srgbClr val="ED7D31">
                  <a:alpha val="100000"/>
                </a:srgbClr>
              </a:solidFill>
              <a:prstDash val="solid"/>
              <a:tailEnd type="arrow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9" name="形状18"/>
            <p:cNvSpPr txBox="1"/>
            <p:nvPr/>
          </p:nvSpPr>
          <p:spPr>
            <a:xfrm>
              <a:off x="1466858" y="776750"/>
              <a:ext cx="923908" cy="554345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0" name="文本9"/>
            <p:cNvSpPr txBox="1"/>
            <p:nvPr/>
          </p:nvSpPr>
          <p:spPr>
            <a:xfrm>
              <a:off x="1456952" y="766844"/>
              <a:ext cx="923908" cy="55434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浸入草木灰水中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形状8"/>
            <p:cNvSpPr txBox="1"/>
            <p:nvPr/>
          </p:nvSpPr>
          <p:spPr>
            <a:xfrm>
              <a:off x="792404" y="1329295"/>
              <a:ext cx="2272815" cy="181899"/>
            </a:xfrm>
            <a:custGeom>
              <a:avLst/>
              <a:gdLst>
                <a:gd name="connsiteX0" fmla="*/ 2272817 w 2272815"/>
                <a:gd name="connsiteY0" fmla="*/ 0 h 181899"/>
                <a:gd name="connsiteX1" fmla="*/ 2272817 w 2272815"/>
                <a:gd name="connsiteY1" fmla="*/ 108052 h 181899"/>
                <a:gd name="connsiteX2" fmla="*/ 0 w 2272815"/>
                <a:gd name="connsiteY2" fmla="*/ 108052 h 181899"/>
                <a:gd name="connsiteX3" fmla="*/ 0 w 2272815"/>
                <a:gd name="connsiteY3" fmla="*/ 181899 h 18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2817" h="181899" fill="none">
                  <a:moveTo>
                    <a:pt x="2272817" y="0"/>
                  </a:moveTo>
                  <a:lnTo>
                    <a:pt x="2272817" y="108052"/>
                  </a:lnTo>
                  <a:lnTo>
                    <a:pt x="0" y="108052"/>
                  </a:lnTo>
                  <a:lnTo>
                    <a:pt x="0" y="181899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 w="9525">
              <a:solidFill>
                <a:srgbClr val="ED7D31">
                  <a:alpha val="100000"/>
                </a:srgbClr>
              </a:solidFill>
              <a:prstDash val="solid"/>
              <a:tailEnd type="arrow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2" name="形状19"/>
            <p:cNvSpPr txBox="1"/>
            <p:nvPr/>
          </p:nvSpPr>
          <p:spPr>
            <a:xfrm>
              <a:off x="2603265" y="776750"/>
              <a:ext cx="923908" cy="554345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3" name="文本10"/>
            <p:cNvSpPr txBox="1"/>
            <p:nvPr/>
          </p:nvSpPr>
          <p:spPr>
            <a:xfrm>
              <a:off x="2593359" y="766844"/>
              <a:ext cx="923908" cy="55434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加热蒸煮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" name="形状9"/>
            <p:cNvSpPr txBox="1"/>
            <p:nvPr/>
          </p:nvSpPr>
          <p:spPr>
            <a:xfrm>
              <a:off x="1252559" y="1775047"/>
              <a:ext cx="181899" cy="91440"/>
            </a:xfrm>
            <a:custGeom>
              <a:avLst/>
              <a:gdLst>
                <a:gd name="connsiteX0" fmla="*/ 0 w 181899"/>
                <a:gd name="connsiteY0" fmla="*/ 45720 h 91440"/>
                <a:gd name="connsiteX1" fmla="*/ 181899 w 181899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899" fill="none">
                  <a:moveTo>
                    <a:pt x="0" y="45720"/>
                  </a:moveTo>
                  <a:lnTo>
                    <a:pt x="181899" y="45720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 w="9525">
              <a:solidFill>
                <a:srgbClr val="ED7D31">
                  <a:alpha val="100000"/>
                </a:srgbClr>
              </a:solidFill>
              <a:prstDash val="solid"/>
              <a:tailEnd type="arrow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5" name="形状20"/>
            <p:cNvSpPr txBox="1"/>
            <p:nvPr/>
          </p:nvSpPr>
          <p:spPr>
            <a:xfrm>
              <a:off x="330450" y="1543594"/>
              <a:ext cx="923908" cy="554345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6" name="文本11"/>
            <p:cNvSpPr txBox="1"/>
            <p:nvPr/>
          </p:nvSpPr>
          <p:spPr>
            <a:xfrm>
              <a:off x="320544" y="1533688"/>
              <a:ext cx="923908" cy="55434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漂洗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" name="形状10"/>
            <p:cNvSpPr txBox="1"/>
            <p:nvPr/>
          </p:nvSpPr>
          <p:spPr>
            <a:xfrm>
              <a:off x="2388966" y="1775047"/>
              <a:ext cx="181899" cy="91440"/>
            </a:xfrm>
            <a:custGeom>
              <a:avLst/>
              <a:gdLst>
                <a:gd name="connsiteX0" fmla="*/ 0 w 181899"/>
                <a:gd name="connsiteY0" fmla="*/ 45720 h 91440"/>
                <a:gd name="connsiteX1" fmla="*/ 181899 w 181899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899" fill="none">
                  <a:moveTo>
                    <a:pt x="0" y="45720"/>
                  </a:moveTo>
                  <a:lnTo>
                    <a:pt x="181899" y="45720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 w="9525">
              <a:solidFill>
                <a:srgbClr val="ED7D31">
                  <a:alpha val="100000"/>
                </a:srgbClr>
              </a:solidFill>
              <a:prstDash val="solid"/>
              <a:tailEnd type="arrow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8" name="形状21"/>
            <p:cNvSpPr txBox="1"/>
            <p:nvPr/>
          </p:nvSpPr>
          <p:spPr>
            <a:xfrm>
              <a:off x="1466858" y="1543594"/>
              <a:ext cx="923908" cy="554345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9" name="文本12"/>
            <p:cNvSpPr txBox="1"/>
            <p:nvPr/>
          </p:nvSpPr>
          <p:spPr>
            <a:xfrm>
              <a:off x="1456952" y="1533688"/>
              <a:ext cx="923908" cy="55434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捣碎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" name="形状11"/>
            <p:cNvSpPr txBox="1"/>
            <p:nvPr/>
          </p:nvSpPr>
          <p:spPr>
            <a:xfrm>
              <a:off x="792404" y="2096139"/>
              <a:ext cx="2272815" cy="181899"/>
            </a:xfrm>
            <a:custGeom>
              <a:avLst/>
              <a:gdLst>
                <a:gd name="connsiteX0" fmla="*/ 2272817 w 2272815"/>
                <a:gd name="connsiteY0" fmla="*/ 0 h 181899"/>
                <a:gd name="connsiteX1" fmla="*/ 2272817 w 2272815"/>
                <a:gd name="connsiteY1" fmla="*/ 108052 h 181899"/>
                <a:gd name="connsiteX2" fmla="*/ 0 w 2272815"/>
                <a:gd name="connsiteY2" fmla="*/ 108052 h 181899"/>
                <a:gd name="connsiteX3" fmla="*/ 0 w 2272815"/>
                <a:gd name="connsiteY3" fmla="*/ 181899 h 18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2817" h="181899" fill="none">
                  <a:moveTo>
                    <a:pt x="2272817" y="0"/>
                  </a:moveTo>
                  <a:lnTo>
                    <a:pt x="2272817" y="108052"/>
                  </a:lnTo>
                  <a:lnTo>
                    <a:pt x="0" y="108052"/>
                  </a:lnTo>
                  <a:lnTo>
                    <a:pt x="0" y="181899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 w="9525">
              <a:solidFill>
                <a:srgbClr val="ED7D31">
                  <a:alpha val="100000"/>
                </a:srgbClr>
              </a:solidFill>
              <a:prstDash val="solid"/>
              <a:tailEnd type="arrow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1" name="形状22"/>
            <p:cNvSpPr txBox="1"/>
            <p:nvPr/>
          </p:nvSpPr>
          <p:spPr>
            <a:xfrm>
              <a:off x="2603265" y="1543594"/>
              <a:ext cx="923908" cy="554345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2" name="文本13"/>
            <p:cNvSpPr txBox="1"/>
            <p:nvPr/>
          </p:nvSpPr>
          <p:spPr>
            <a:xfrm>
              <a:off x="2593359" y="1533688"/>
              <a:ext cx="923908" cy="55434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形成纸浆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3" name="形状12"/>
            <p:cNvSpPr txBox="1"/>
            <p:nvPr/>
          </p:nvSpPr>
          <p:spPr>
            <a:xfrm>
              <a:off x="1252559" y="2541891"/>
              <a:ext cx="181899" cy="91440"/>
            </a:xfrm>
            <a:custGeom>
              <a:avLst/>
              <a:gdLst>
                <a:gd name="connsiteX0" fmla="*/ 0 w 181899"/>
                <a:gd name="connsiteY0" fmla="*/ 45720 h 91440"/>
                <a:gd name="connsiteX1" fmla="*/ 181899 w 181899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899" fill="none">
                  <a:moveTo>
                    <a:pt x="0" y="45720"/>
                  </a:moveTo>
                  <a:lnTo>
                    <a:pt x="181899" y="45720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 w="9525">
              <a:solidFill>
                <a:srgbClr val="ED7D31">
                  <a:alpha val="100000"/>
                </a:srgbClr>
              </a:solidFill>
              <a:prstDash val="solid"/>
              <a:tailEnd type="arrow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4" name="形状23"/>
            <p:cNvSpPr txBox="1"/>
            <p:nvPr/>
          </p:nvSpPr>
          <p:spPr>
            <a:xfrm>
              <a:off x="330450" y="2310438"/>
              <a:ext cx="923908" cy="554345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5" name="文本14"/>
            <p:cNvSpPr txBox="1"/>
            <p:nvPr/>
          </p:nvSpPr>
          <p:spPr>
            <a:xfrm>
              <a:off x="320544" y="2300532"/>
              <a:ext cx="923908" cy="55434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用纸模捞取纸浆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6" name="形状13"/>
            <p:cNvSpPr txBox="1"/>
            <p:nvPr/>
          </p:nvSpPr>
          <p:spPr>
            <a:xfrm>
              <a:off x="2388966" y="2541891"/>
              <a:ext cx="181899" cy="91440"/>
            </a:xfrm>
            <a:custGeom>
              <a:avLst/>
              <a:gdLst>
                <a:gd name="connsiteX0" fmla="*/ 0 w 181899"/>
                <a:gd name="connsiteY0" fmla="*/ 45720 h 91440"/>
                <a:gd name="connsiteX1" fmla="*/ 181899 w 181899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899" fill="none">
                  <a:moveTo>
                    <a:pt x="0" y="45720"/>
                  </a:moveTo>
                  <a:lnTo>
                    <a:pt x="181899" y="45720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 w="9525">
              <a:solidFill>
                <a:srgbClr val="ED7D31">
                  <a:alpha val="100000"/>
                </a:srgbClr>
              </a:solidFill>
              <a:prstDash val="solid"/>
              <a:tailEnd type="arrow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7" name="形状24"/>
            <p:cNvSpPr txBox="1"/>
            <p:nvPr/>
          </p:nvSpPr>
          <p:spPr>
            <a:xfrm>
              <a:off x="1466858" y="2310438"/>
              <a:ext cx="923908" cy="554345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8" name="文本15"/>
            <p:cNvSpPr txBox="1"/>
            <p:nvPr/>
          </p:nvSpPr>
          <p:spPr>
            <a:xfrm>
              <a:off x="1456952" y="2300532"/>
              <a:ext cx="923908" cy="55434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滤水晾干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9" name="形状25"/>
            <p:cNvSpPr txBox="1"/>
            <p:nvPr/>
          </p:nvSpPr>
          <p:spPr>
            <a:xfrm>
              <a:off x="2603265" y="2310438"/>
              <a:ext cx="923908" cy="554345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40" name="文本16"/>
            <p:cNvSpPr txBox="1"/>
            <p:nvPr/>
          </p:nvSpPr>
          <p:spPr>
            <a:xfrm>
              <a:off x="2593359" y="2300532"/>
              <a:ext cx="923908" cy="554345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成纸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41" name="文本2"/>
          <p:cNvSpPr txBox="1"/>
          <p:nvPr/>
        </p:nvSpPr>
        <p:spPr>
          <a:xfrm>
            <a:off x="4215403" y="1592390"/>
            <a:ext cx="2224116" cy="59532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600"/>
              </a:lnSpc>
            </a:pPr>
            <a:r>
              <a:rPr lang="zh-CN" altLang="en-US" sz="22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讨论回答：</a:t>
            </a:r>
            <a:endParaRPr lang="zh-CN" altLang="en-US" sz="22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2" name="文本3"/>
          <p:cNvSpPr txBox="1"/>
          <p:nvPr/>
        </p:nvSpPr>
        <p:spPr>
          <a:xfrm>
            <a:off x="4322978" y="2087928"/>
            <a:ext cx="4305329" cy="2252348"/>
          </a:xfrm>
          <a:prstGeom prst="rect">
            <a:avLst/>
          </a:prstGeom>
          <a:noFill/>
        </p:spPr>
        <p:txBody>
          <a:bodyPr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zh-CN" altLang="en-US" sz="1785" b="1" i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1</a:t>
            </a:r>
            <a:r>
              <a:rPr lang="zh-CN" altLang="en-US" sz="1785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．造纸流程得到了不断改进，使得纸的质量逐渐提高，你从中得到了什么启发？</a:t>
            </a:r>
            <a:endParaRPr lang="zh-CN" altLang="en-US" sz="1785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l">
              <a:lnSpc>
                <a:spcPts val="3200"/>
              </a:lnSpc>
              <a:buNone/>
            </a:pPr>
            <a:r>
              <a:rPr lang="zh-CN" altLang="en-US" sz="1785" b="1" i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2</a:t>
            </a:r>
            <a:r>
              <a:rPr lang="zh-CN" altLang="en-US" sz="1785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．蔡伦造纸的流程有什么特点？它与我们前面学习的工作流程有什么不同？</a:t>
            </a:r>
            <a:endParaRPr lang="zh-CN" altLang="en-US" sz="1785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3" name="文本4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二、工作流程与工艺流程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4" y="807710"/>
            <a:ext cx="2700366" cy="55784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（二）工艺流程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3128334" y="1655845"/>
            <a:ext cx="1490691" cy="52721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600"/>
              </a:lnSpc>
            </a:pPr>
            <a:r>
              <a:rPr lang="zh-CN" altLang="en-US" sz="22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立即行动</a:t>
            </a:r>
            <a:endParaRPr lang="zh-CN" altLang="en-US" sz="22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3127867" y="1968760"/>
            <a:ext cx="5631190" cy="2297587"/>
          </a:xfrm>
          <a:prstGeom prst="rect">
            <a:avLst/>
          </a:prstGeom>
          <a:noFill/>
        </p:spPr>
        <p:txBody>
          <a:bodyPr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zh-CN" altLang="en-US" sz="194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将一支多色圆珠笔拆成零件，然后再试着装配还原，体验装配工艺流程。</a:t>
            </a:r>
            <a:endParaRPr lang="zh-CN" altLang="en-US" sz="194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0" algn="l">
              <a:lnSpc>
                <a:spcPts val="3000"/>
              </a:lnSpc>
              <a:buNone/>
            </a:pPr>
            <a:r>
              <a:rPr lang="zh-CN" altLang="en-US" sz="1665" b="1" i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1</a:t>
            </a:r>
            <a:r>
              <a:rPr lang="zh-CN" altLang="en-US" sz="1665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．圆珠笔的零部件有哪些？装配还原过程是什么？</a:t>
            </a:r>
            <a:endParaRPr lang="zh-CN" altLang="en-US" sz="1665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0" algn="l">
              <a:lnSpc>
                <a:spcPts val="3000"/>
              </a:lnSpc>
              <a:buNone/>
            </a:pPr>
            <a:r>
              <a:rPr lang="zh-CN" altLang="en-US" sz="1665" b="1" i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2</a:t>
            </a:r>
            <a:r>
              <a:rPr lang="zh-CN" altLang="en-US" sz="1665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．结合装配圆珠笔的过程，讨论装配工艺流程与蔡伦造纸的工艺流程有哪些相同点和不同点。</a:t>
            </a:r>
            <a:endParaRPr lang="zh-CN" altLang="en-US" sz="1665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4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二、工作流程与工艺流程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596" y="1968741"/>
            <a:ext cx="1487976" cy="2072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4" y="807710"/>
            <a:ext cx="2538441" cy="55784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（二）工艺流程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353349" y="1624994"/>
            <a:ext cx="4048154" cy="2445553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多色圆珠笔的拆装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3200"/>
              </a:lnSpc>
              <a:buFont typeface="Wingdings" panose="05000000000000000000"/>
              <a:buChar char="n"/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零件拆装有流程，这种装配过程是工艺流程。</a:t>
            </a:r>
            <a:endParaRPr lang="zh-CN" altLang="en-US" sz="18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3200"/>
              </a:lnSpc>
              <a:buFont typeface="Wingdings" panose="05000000000000000000"/>
              <a:buChar char="n"/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每个零件的加工也有流程，也是工艺流程。</a:t>
            </a:r>
            <a:endParaRPr lang="zh-CN" altLang="en-US" sz="18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4528150" y="1365158"/>
            <a:ext cx="4405341" cy="2736599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000"/>
              </a:lnSpc>
            </a:pPr>
            <a:r>
              <a:rPr lang="zh-CN" altLang="en-US" sz="222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工艺流程的定义：</a:t>
            </a:r>
            <a:endParaRPr lang="zh-CN" altLang="en-US" sz="222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4000"/>
              </a:lnSpc>
            </a:pPr>
            <a:r>
              <a:rPr lang="zh-CN" altLang="en-US" sz="2220" b="1" i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</a:t>
            </a:r>
            <a:r>
              <a:rPr lang="zh-CN" altLang="en-US" sz="2220" b="1" i="0" dirty="0">
                <a:solidFill>
                  <a:srgbClr val="FF0000">
                    <a:alpha val="100000"/>
                  </a:srgbClr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工艺流程反映了从原料投入到成品产出，通过一系列工艺或加工环节，按一定顺序进行生产或制造某种产品的全过程。</a:t>
            </a:r>
            <a:endParaRPr lang="zh-CN" altLang="en-US" sz="2220" b="1" i="0" dirty="0">
              <a:solidFill>
                <a:srgbClr val="FF0000">
                  <a:alpha val="100000"/>
                </a:srgbClr>
              </a:solidFill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4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二、工作流程与工艺流程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4" y="807710"/>
            <a:ext cx="2690841" cy="55784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（二）工艺流程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389249" y="1499845"/>
            <a:ext cx="4100290" cy="2404223"/>
          </a:xfrm>
          <a:prstGeom prst="rect">
            <a:avLst/>
          </a:prstGeom>
          <a:noFill/>
        </p:spPr>
        <p:txBody>
          <a:bodyPr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案例分析：印刷电路板的设计和制造流程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3200"/>
              </a:lnSpc>
              <a:buFont typeface="Wingdings" panose="05000000000000000000"/>
              <a:buChar char="n"/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PCB</a:t>
            </a: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图纸和覆铜板</a:t>
            </a: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→</a:t>
            </a: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预处理</a:t>
            </a: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→</a:t>
            </a: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转印</a:t>
            </a: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→</a:t>
            </a: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蚀刻</a:t>
            </a: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→</a:t>
            </a: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后处理</a:t>
            </a: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→</a:t>
            </a: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质量检查</a:t>
            </a: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→</a:t>
            </a: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成品</a:t>
            </a:r>
            <a:endParaRPr lang="zh-CN" altLang="en-US" sz="18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二、工作流程与工艺流程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924" y="1572130"/>
            <a:ext cx="1419154" cy="1220158"/>
          </a:xfrm>
          <a:prstGeom prst="rect">
            <a:avLst/>
          </a:prstGeom>
        </p:spPr>
      </p:pic>
      <p:pic>
        <p:nvPicPr>
          <p:cNvPr id="7" name="图片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687" y="1572130"/>
            <a:ext cx="2369508" cy="1044887"/>
          </a:xfrm>
          <a:prstGeom prst="rect">
            <a:avLst/>
          </a:prstGeom>
        </p:spPr>
      </p:pic>
      <p:pic>
        <p:nvPicPr>
          <p:cNvPr id="8" name="图片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924" y="2985119"/>
            <a:ext cx="1581150" cy="1400175"/>
          </a:xfrm>
          <a:prstGeom prst="rect">
            <a:avLst/>
          </a:prstGeom>
        </p:spPr>
      </p:pic>
      <p:pic>
        <p:nvPicPr>
          <p:cNvPr id="9" name="图片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253" y="3036084"/>
            <a:ext cx="2438400" cy="1438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806901" y="1435408"/>
            <a:ext cx="3381404" cy="304562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分析工作流程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3200"/>
              </a:lnSpc>
              <a:buFont typeface="Wingdings" panose="05000000000000000000"/>
              <a:buChar char="n"/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医院看病的流程</a:t>
            </a:r>
            <a:endParaRPr lang="zh-CN" altLang="en-US" sz="18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3200"/>
              </a:lnSpc>
              <a:buFont typeface="Wingdings" panose="05000000000000000000"/>
              <a:buChar char="n"/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超市购物的流程</a:t>
            </a:r>
            <a:endParaRPr lang="zh-CN" altLang="en-US" sz="18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3200"/>
              </a:lnSpc>
              <a:buFont typeface="Wingdings" panose="05000000000000000000"/>
              <a:buChar char="n"/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银行办理业务的流程</a:t>
            </a:r>
            <a:endParaRPr lang="zh-CN" altLang="en-US" sz="18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buFont typeface="Wingdings" panose="05000000000000000000"/>
              <a:buChar char="n"/>
            </a:pPr>
          </a:p>
          <a:p>
            <a:pPr marL="342900" algn="l">
              <a:lnSpc>
                <a:spcPts val="3200"/>
              </a:lnSpc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（记录主要的流程内容）</a:t>
            </a:r>
            <a:endParaRPr lang="zh-CN" altLang="en-US" sz="18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4088378" y="1435837"/>
            <a:ext cx="4133878" cy="314935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分析工艺流程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3200"/>
              </a:lnSpc>
              <a:buFont typeface="Wingdings" panose="05000000000000000000"/>
              <a:buChar char="n"/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空调外机支架的生产流程</a:t>
            </a:r>
            <a:endParaRPr lang="zh-CN" altLang="en-US" sz="18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3200"/>
              </a:lnSpc>
              <a:buFont typeface="Wingdings" panose="05000000000000000000"/>
              <a:buChar char="n"/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小木凳的生成流程</a:t>
            </a:r>
            <a:endParaRPr lang="zh-CN" altLang="en-US" sz="18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20040" algn="l"/>
          </a:p>
          <a:p>
            <a:pPr marL="342900" algn="l">
              <a:lnSpc>
                <a:spcPts val="3200"/>
              </a:lnSpc>
            </a:pPr>
            <a:r>
              <a:rPr lang="zh-CN" altLang="en-US" sz="1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（记录原材料、成品、加工顺序和装配顺序）</a:t>
            </a:r>
            <a:endParaRPr lang="zh-CN" altLang="en-US" sz="18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/>
          </a:p>
        </p:txBody>
      </p:sp>
      <p:sp>
        <p:nvSpPr>
          <p:cNvPr id="5" name="文本3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二、工作流程与工艺流程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4"/>
          <p:cNvSpPr txBox="1"/>
          <p:nvPr/>
        </p:nvSpPr>
        <p:spPr>
          <a:xfrm>
            <a:off x="210474" y="807710"/>
            <a:ext cx="8724681" cy="55784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实践活动：讨论分析以下流程。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总结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" name="组合2"/>
          <p:cNvGrpSpPr/>
          <p:nvPr/>
        </p:nvGrpSpPr>
        <p:grpSpPr>
          <a:xfrm>
            <a:off x="738464" y="878100"/>
            <a:ext cx="7129487" cy="3510508"/>
            <a:chOff x="0" y="0"/>
            <a:chExt cx="7129487" cy="3510508"/>
          </a:xfrm>
        </p:grpSpPr>
        <p:sp>
          <p:nvSpPr>
            <p:cNvPr id="5" name="形状2"/>
            <p:cNvSpPr txBox="1"/>
            <p:nvPr/>
          </p:nvSpPr>
          <p:spPr>
            <a:xfrm>
              <a:off x="0" y="0"/>
              <a:ext cx="7129487" cy="3510508"/>
            </a:xfrm>
            <a:prstGeom prst="rect">
              <a:avLst/>
            </a:prstGeom>
            <a:ln w="9525"/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7"/>
            <p:cNvSpPr txBox="1"/>
            <p:nvPr/>
          </p:nvSpPr>
          <p:spPr>
            <a:xfrm>
              <a:off x="215074" y="1590580"/>
              <a:ext cx="1629956" cy="697144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文本2"/>
            <p:cNvSpPr txBox="1"/>
            <p:nvPr/>
          </p:nvSpPr>
          <p:spPr>
            <a:xfrm>
              <a:off x="188861" y="1559128"/>
              <a:ext cx="1599718" cy="68653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900"/>
                </a:lnSpc>
              </a:pPr>
              <a:r>
                <a:rPr lang="zh-CN" altLang="en-US" sz="18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第一节 了解流程</a:t>
              </a:r>
              <a:endParaRPr lang="zh-CN" altLang="en-US" sz="18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" name="形状8"/>
            <p:cNvSpPr txBox="1"/>
            <p:nvPr/>
          </p:nvSpPr>
          <p:spPr>
            <a:xfrm>
              <a:off x="2368755" y="468002"/>
              <a:ext cx="1971877" cy="723574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3"/>
            <p:cNvSpPr txBox="1"/>
            <p:nvPr/>
          </p:nvSpPr>
          <p:spPr>
            <a:xfrm>
              <a:off x="2442429" y="499967"/>
              <a:ext cx="1510389" cy="68119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900"/>
                </a:lnSpc>
              </a:pPr>
              <a:r>
                <a:rPr lang="zh-CN" altLang="en-US" sz="18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一、流程</a:t>
              </a:r>
              <a:endParaRPr lang="zh-CN" altLang="en-US" sz="18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形状9"/>
            <p:cNvSpPr txBox="1"/>
            <p:nvPr/>
          </p:nvSpPr>
          <p:spPr>
            <a:xfrm>
              <a:off x="2368755" y="2198066"/>
              <a:ext cx="1987340" cy="681843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文本4"/>
            <p:cNvSpPr txBox="1"/>
            <p:nvPr/>
          </p:nvSpPr>
          <p:spPr>
            <a:xfrm>
              <a:off x="2352589" y="2218392"/>
              <a:ext cx="1947400" cy="68653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900"/>
                </a:lnSpc>
              </a:pPr>
              <a:r>
                <a:rPr lang="zh-CN" altLang="en-US" sz="18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二、工作流程与工艺流程</a:t>
              </a:r>
              <a:endParaRPr lang="zh-CN" altLang="en-US" sz="18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形状10"/>
            <p:cNvSpPr txBox="1"/>
            <p:nvPr/>
          </p:nvSpPr>
          <p:spPr>
            <a:xfrm>
              <a:off x="5028284" y="1517251"/>
              <a:ext cx="1740522" cy="518581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文本5"/>
            <p:cNvSpPr txBox="1"/>
            <p:nvPr/>
          </p:nvSpPr>
          <p:spPr>
            <a:xfrm>
              <a:off x="4835302" y="1558868"/>
              <a:ext cx="1900647" cy="43852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900"/>
                </a:lnSpc>
              </a:pPr>
              <a:r>
                <a:rPr lang="zh-CN" altLang="en-US" sz="18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（一）工作流程</a:t>
              </a:r>
              <a:endParaRPr lang="zh-CN" altLang="en-US" sz="18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形状11"/>
            <p:cNvSpPr txBox="1"/>
            <p:nvPr/>
          </p:nvSpPr>
          <p:spPr>
            <a:xfrm>
              <a:off x="4935801" y="2698993"/>
              <a:ext cx="1833005" cy="518581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D7712B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9" name="文本6"/>
            <p:cNvSpPr txBox="1"/>
            <p:nvPr/>
          </p:nvSpPr>
          <p:spPr>
            <a:xfrm>
              <a:off x="4899215" y="2724966"/>
              <a:ext cx="1802627" cy="43852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900"/>
                </a:lnSpc>
              </a:pPr>
              <a:r>
                <a:rPr lang="zh-CN" altLang="en-US" sz="18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（二）工艺流程</a:t>
              </a:r>
              <a:endParaRPr lang="zh-CN" altLang="en-US" sz="18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4" name="左大括号 23"/>
          <p:cNvSpPr/>
          <p:nvPr/>
        </p:nvSpPr>
        <p:spPr>
          <a:xfrm>
            <a:off x="2774950" y="1377950"/>
            <a:ext cx="213360" cy="2379345"/>
          </a:xfrm>
          <a:prstGeom prst="leftBrace">
            <a:avLst>
              <a:gd name="adj1" fmla="val 44047"/>
              <a:gd name="adj2" fmla="val 59194"/>
            </a:avLst>
          </a:prstGeom>
          <a:ln w="28575" cmpd="sng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左大括号 19"/>
          <p:cNvSpPr/>
          <p:nvPr/>
        </p:nvSpPr>
        <p:spPr>
          <a:xfrm>
            <a:off x="5379720" y="2437130"/>
            <a:ext cx="213360" cy="1658620"/>
          </a:xfrm>
          <a:prstGeom prst="leftBrace">
            <a:avLst>
              <a:gd name="adj1" fmla="val 44047"/>
              <a:gd name="adj2" fmla="val 59194"/>
            </a:avLst>
          </a:prstGeom>
          <a:ln w="28575" cmpd="sng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3416062" y="2162180"/>
            <a:ext cx="2350740" cy="969465"/>
          </a:xfrm>
          <a:prstGeom prst="rect">
            <a:avLst/>
          </a:prstGeom>
          <a:noFill/>
        </p:spPr>
        <p:txBody>
          <a:bodyPr anchor="b"/>
          <a:lstStyle/>
          <a:p>
            <a:pPr marL="0" algn="l">
              <a:lnSpc>
                <a:spcPts val="4800"/>
              </a:lnSpc>
            </a:pPr>
            <a:r>
              <a:rPr lang="zh-CN" altLang="en-US" sz="4500" b="0" i="0" dirty="0">
                <a:solidFill>
                  <a:srgbClr val="ED7D31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谢  谢!</a:t>
            </a:r>
            <a:endParaRPr lang="zh-CN" altLang="en-US" sz="4500" b="0" i="0" dirty="0">
              <a:solidFill>
                <a:srgbClr val="ED7D31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教学内容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" name="组合2"/>
          <p:cNvGrpSpPr/>
          <p:nvPr/>
        </p:nvGrpSpPr>
        <p:grpSpPr>
          <a:xfrm>
            <a:off x="97260" y="1131589"/>
            <a:ext cx="4206008" cy="3600402"/>
            <a:chOff x="0" y="0"/>
            <a:chExt cx="4206008" cy="3600402"/>
          </a:xfrm>
        </p:grpSpPr>
        <p:sp>
          <p:nvSpPr>
            <p:cNvPr id="5" name="形状2"/>
            <p:cNvSpPr txBox="1"/>
            <p:nvPr/>
          </p:nvSpPr>
          <p:spPr>
            <a:xfrm>
              <a:off x="10249" y="0"/>
              <a:ext cx="4195759" cy="3600402"/>
            </a:xfrm>
            <a:prstGeom prst="rect">
              <a:avLst/>
            </a:prstGeom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6" name="形状8"/>
            <p:cNvSpPr txBox="1"/>
            <p:nvPr/>
          </p:nvSpPr>
          <p:spPr>
            <a:xfrm>
              <a:off x="10886" y="1490791"/>
              <a:ext cx="1599471" cy="618819"/>
            </a:xfrm>
            <a:prstGeom prst="roundRect">
              <a:avLst/>
            </a:prstGeom>
            <a:solidFill>
              <a:srgbClr val="61B32D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文本3"/>
            <p:cNvSpPr txBox="1"/>
            <p:nvPr/>
          </p:nvSpPr>
          <p:spPr>
            <a:xfrm>
              <a:off x="0" y="1501961"/>
              <a:ext cx="1563221" cy="59058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FFFF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第二章</a:t>
              </a:r>
              <a:r>
                <a:rPr lang="zh-CN" altLang="en-US" sz="1400" b="0" i="0" dirty="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</a:rPr>
                <a:t> </a:t>
              </a:r>
              <a:r>
                <a:rPr lang="zh-CN" altLang="en-US" sz="1400" b="0" i="0" dirty="0">
                  <a:solidFill>
                    <a:srgbClr val="FFFF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流程及其设计</a:t>
              </a:r>
              <a:endParaRPr lang="zh-CN" altLang="en-US" sz="1400" b="0" i="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" name="形状9"/>
            <p:cNvSpPr txBox="1"/>
            <p:nvPr/>
          </p:nvSpPr>
          <p:spPr>
            <a:xfrm>
              <a:off x="2105415" y="67504"/>
              <a:ext cx="1932251" cy="618820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4"/>
            <p:cNvSpPr txBox="1"/>
            <p:nvPr/>
          </p:nvSpPr>
          <p:spPr>
            <a:xfrm>
              <a:off x="1896418" y="98327"/>
              <a:ext cx="2010304" cy="58256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FF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第一节</a:t>
              </a:r>
              <a:r>
                <a:rPr lang="zh-CN" altLang="en-US" sz="1400" b="0" i="0" dirty="0">
                  <a:solidFill>
                    <a:srgbClr val="FF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</a:rPr>
                <a:t>  </a:t>
              </a:r>
              <a:r>
                <a:rPr lang="zh-CN" altLang="en-US" sz="1400" b="0" i="0" dirty="0">
                  <a:solidFill>
                    <a:srgbClr val="FF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了解流程</a:t>
              </a:r>
              <a:endParaRPr lang="zh-CN" altLang="en-US" sz="1400" b="0" i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形状10"/>
            <p:cNvSpPr txBox="1"/>
            <p:nvPr/>
          </p:nvSpPr>
          <p:spPr>
            <a:xfrm>
              <a:off x="2105415" y="779145"/>
              <a:ext cx="1941776" cy="618820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3" name="文本5"/>
            <p:cNvSpPr txBox="1"/>
            <p:nvPr/>
          </p:nvSpPr>
          <p:spPr>
            <a:xfrm>
              <a:off x="2073667" y="785099"/>
              <a:ext cx="2010304" cy="59058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第二节</a:t>
              </a: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</a:rPr>
                <a:t>  </a:t>
              </a: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流程的组成与描述</a:t>
              </a:r>
              <a:endParaRPr lang="zh-CN" altLang="en-US" sz="1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形状11"/>
            <p:cNvSpPr txBox="1"/>
            <p:nvPr/>
          </p:nvSpPr>
          <p:spPr>
            <a:xfrm>
              <a:off x="2105415" y="1490796"/>
              <a:ext cx="1932251" cy="618820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文本6"/>
            <p:cNvSpPr txBox="1"/>
            <p:nvPr/>
          </p:nvSpPr>
          <p:spPr>
            <a:xfrm>
              <a:off x="2011107" y="1521611"/>
              <a:ext cx="2010304" cy="58256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第三节</a:t>
              </a: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</a:rPr>
                <a:t>  </a:t>
              </a: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流程的设计</a:t>
              </a:r>
              <a:endParaRPr lang="zh-CN" altLang="en-US" sz="1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形状12"/>
            <p:cNvSpPr txBox="1"/>
            <p:nvPr/>
          </p:nvSpPr>
          <p:spPr>
            <a:xfrm>
              <a:off x="2105415" y="2202437"/>
              <a:ext cx="1930375" cy="618820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9" name="文本7"/>
            <p:cNvSpPr txBox="1"/>
            <p:nvPr/>
          </p:nvSpPr>
          <p:spPr>
            <a:xfrm>
              <a:off x="2005896" y="2233253"/>
              <a:ext cx="2037000" cy="58256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第四节</a:t>
              </a: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</a:rPr>
                <a:t>  </a:t>
              </a: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流程的优化</a:t>
              </a:r>
              <a:endParaRPr lang="zh-CN" altLang="en-US" sz="1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形状13"/>
            <p:cNvSpPr txBox="1"/>
            <p:nvPr/>
          </p:nvSpPr>
          <p:spPr>
            <a:xfrm>
              <a:off x="2105415" y="2914079"/>
              <a:ext cx="1909458" cy="618820"/>
            </a:xfrm>
            <a:prstGeom prst="round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659C3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2" name="文本8"/>
            <p:cNvSpPr txBox="1"/>
            <p:nvPr/>
          </p:nvSpPr>
          <p:spPr>
            <a:xfrm>
              <a:off x="2037176" y="2845840"/>
              <a:ext cx="2063708" cy="58256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500"/>
                </a:lnSpc>
              </a:pPr>
              <a:r>
                <a:rPr lang="zh-CN" altLang="en-US" sz="14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综合学习活动</a:t>
              </a:r>
              <a:endParaRPr lang="zh-CN" altLang="en-US" sz="1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3" name="文本2"/>
          <p:cNvSpPr txBox="1"/>
          <p:nvPr/>
        </p:nvSpPr>
        <p:spPr>
          <a:xfrm>
            <a:off x="4003675" y="1074420"/>
            <a:ext cx="4889500" cy="359029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1850" b="1" i="0" dirty="0">
                <a:solidFill>
                  <a:srgbClr val="00B0F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185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学习目标</a:t>
            </a:r>
            <a:endParaRPr lang="zh-CN" altLang="en-US" sz="185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2600"/>
              </a:lnSpc>
              <a:buFont typeface="Wingdings" panose="05000000000000000000"/>
              <a:buChar char="n"/>
            </a:pPr>
            <a:r>
              <a:rPr lang="zh-CN" altLang="en-US" sz="148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理解流程的含义。</a:t>
            </a:r>
            <a:endParaRPr lang="zh-CN" altLang="en-US" sz="148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2600"/>
              </a:lnSpc>
              <a:buFont typeface="Wingdings" panose="05000000000000000000"/>
              <a:buChar char="n"/>
            </a:pPr>
            <a:r>
              <a:rPr lang="zh-CN" altLang="en-US" sz="148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了解流程的基本组成，理解流程的环节和时序的含义。</a:t>
            </a:r>
            <a:endParaRPr lang="zh-CN" altLang="en-US" sz="148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2600"/>
              </a:lnSpc>
              <a:buFont typeface="Wingdings" panose="05000000000000000000"/>
              <a:buChar char="n"/>
            </a:pPr>
            <a:r>
              <a:rPr lang="zh-CN" altLang="en-US" sz="148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会阅读和绘制简单的流程图。</a:t>
            </a:r>
            <a:endParaRPr lang="zh-CN" altLang="en-US" sz="148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2600"/>
              </a:lnSpc>
              <a:buFont typeface="Wingdings" panose="05000000000000000000"/>
              <a:buChar char="n"/>
            </a:pPr>
            <a:r>
              <a:rPr lang="zh-CN" altLang="en-US" sz="148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能分析流程设计的基本要素，体会流程设计的基本思想和方法。</a:t>
            </a:r>
            <a:r>
              <a:rPr lang="zh-CN" altLang="en-US" sz="1480" b="1" i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 </a:t>
            </a:r>
            <a:r>
              <a:rPr lang="zh-CN" altLang="en-US" sz="148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了解流程设计的基本步骤并实践。</a:t>
            </a:r>
            <a:endParaRPr lang="zh-CN" altLang="en-US" sz="148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2600"/>
              </a:lnSpc>
              <a:buFont typeface="Wingdings" panose="05000000000000000000"/>
              <a:buChar char="n"/>
            </a:pPr>
            <a:r>
              <a:rPr lang="zh-CN" altLang="en-US" sz="148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能分析流程优化过程中的基本要素。</a:t>
            </a:r>
            <a:endParaRPr lang="zh-CN" altLang="en-US" sz="148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algn="l">
              <a:lnSpc>
                <a:spcPts val="2600"/>
              </a:lnSpc>
              <a:buFont typeface="Wingdings" panose="05000000000000000000"/>
              <a:buChar char="n"/>
            </a:pPr>
            <a:r>
              <a:rPr lang="zh-CN" altLang="en-US" sz="148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了解流程优化的基本步骤，学会流程优化的基本方法。</a:t>
            </a:r>
            <a:endParaRPr lang="zh-CN" altLang="en-US" sz="148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左大括号 23"/>
          <p:cNvSpPr/>
          <p:nvPr/>
        </p:nvSpPr>
        <p:spPr>
          <a:xfrm>
            <a:off x="1840230" y="1229360"/>
            <a:ext cx="213360" cy="3435350"/>
          </a:xfrm>
          <a:prstGeom prst="leftBrace">
            <a:avLst>
              <a:gd name="adj1" fmla="val 44047"/>
              <a:gd name="adj2" fmla="val 50240"/>
            </a:avLst>
          </a:prstGeom>
          <a:ln w="28575" cmpd="sng">
            <a:solidFill>
              <a:srgbClr val="61B32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pic>
        <p:nvPicPr>
          <p:cNvPr id="3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576" y="1005650"/>
            <a:ext cx="6123213" cy="2637920"/>
          </a:xfrm>
          <a:prstGeom prst="rect">
            <a:avLst/>
          </a:prstGeom>
        </p:spPr>
      </p:pic>
      <p:sp>
        <p:nvSpPr>
          <p:cNvPr id="4" name="文本1"/>
          <p:cNvSpPr txBox="1"/>
          <p:nvPr/>
        </p:nvSpPr>
        <p:spPr>
          <a:xfrm>
            <a:off x="1111768" y="906761"/>
            <a:ext cx="2604002" cy="65564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0" i="0" dirty="0">
                <a:solidFill>
                  <a:srgbClr val="0070C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石油的炼制流程</a:t>
            </a:r>
            <a:endParaRPr lang="zh-CN" altLang="en-US" sz="2400" b="0" i="0" dirty="0">
              <a:solidFill>
                <a:srgbClr val="0070C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2"/>
          <p:cNvSpPr txBox="1"/>
          <p:nvPr/>
        </p:nvSpPr>
        <p:spPr>
          <a:xfrm>
            <a:off x="530104" y="3643379"/>
            <a:ext cx="7863440" cy="114931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200"/>
              </a:lnSpc>
              <a:buFont typeface="Wingdings" panose="05000000000000000000"/>
              <a:buChar char="l"/>
            </a:pPr>
            <a:r>
              <a:rPr lang="zh-CN" altLang="en-US" sz="1785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在工农业生产中，针对各种生产过</a:t>
            </a:r>
            <a:r>
              <a:rPr lang="zh-CN" altLang="en-US" sz="1785" b="1" i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 </a:t>
            </a:r>
            <a:r>
              <a:rPr lang="zh-CN" altLang="en-US" sz="1785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程和工艺要求，往往会有不同的流程。</a:t>
            </a:r>
            <a:endParaRPr lang="zh-CN" altLang="en-US" sz="1785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200"/>
              </a:lnSpc>
              <a:buFont typeface="Wingdings" panose="05000000000000000000"/>
              <a:buChar char="l"/>
            </a:pPr>
            <a:r>
              <a:rPr lang="zh-CN" altLang="en-US" sz="1785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在人们的工作和生活中，也存在着各种各样的流</a:t>
            </a:r>
            <a:r>
              <a:rPr lang="zh-CN" altLang="en-US" sz="1785" b="1" i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 </a:t>
            </a:r>
            <a:r>
              <a:rPr lang="zh-CN" altLang="en-US" sz="1785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程。</a:t>
            </a:r>
            <a:endParaRPr lang="zh-CN" altLang="en-US" sz="1785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3"/>
          <p:cNvSpPr txBox="1"/>
          <p:nvPr/>
        </p:nvSpPr>
        <p:spPr>
          <a:xfrm>
            <a:off x="1111806" y="40851"/>
            <a:ext cx="1198612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引入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353482" y="859850"/>
            <a:ext cx="4595841" cy="92519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思考：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每天的生活，都遇到哪些流程？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353348" y="1736403"/>
            <a:ext cx="4048152" cy="2560494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一天的生活作息流程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食堂吃饭的流程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上课的流程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700"/>
              </a:lnSpc>
              <a:buFont typeface="Wingdings" panose="05000000000000000000"/>
              <a:buChar char="l"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教室电视机的使用流程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4643771" y="2210114"/>
            <a:ext cx="3890991" cy="52721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600"/>
              </a:lnSpc>
            </a:pPr>
            <a:r>
              <a:rPr lang="zh-CN" altLang="en-US" sz="22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在食堂吃饭的流程分析：</a:t>
            </a:r>
            <a:endParaRPr lang="zh-CN" altLang="en-US" sz="22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4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一、流程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7" name="组合2"/>
          <p:cNvGrpSpPr/>
          <p:nvPr/>
        </p:nvGrpSpPr>
        <p:grpSpPr>
          <a:xfrm>
            <a:off x="4657891" y="2337168"/>
            <a:ext cx="4214843" cy="1358627"/>
            <a:chOff x="0" y="0"/>
            <a:chExt cx="4214843" cy="1358627"/>
          </a:xfrm>
        </p:grpSpPr>
        <p:sp>
          <p:nvSpPr>
            <p:cNvPr id="8" name="形状2"/>
            <p:cNvSpPr txBox="1"/>
            <p:nvPr/>
          </p:nvSpPr>
          <p:spPr>
            <a:xfrm>
              <a:off x="0" y="0"/>
              <a:ext cx="4214843" cy="1358627"/>
            </a:xfrm>
            <a:prstGeom prst="rect">
              <a:avLst/>
            </a:prstGeom>
            <a:ln w="9525"/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9" name="形状3"/>
            <p:cNvSpPr txBox="1"/>
            <p:nvPr/>
          </p:nvSpPr>
          <p:spPr>
            <a:xfrm>
              <a:off x="1029" y="497424"/>
              <a:ext cx="915822" cy="363779"/>
            </a:xfrm>
            <a:prstGeom prst="chevron">
              <a:avLst/>
            </a:prstGeom>
            <a:solidFill>
              <a:srgbClr val="ED7D31">
                <a:alpha val="100000"/>
              </a:srgbClr>
            </a:solidFill>
            <a:ln w="12700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0" name="文本5"/>
            <p:cNvSpPr txBox="1"/>
            <p:nvPr/>
          </p:nvSpPr>
          <p:spPr>
            <a:xfrm>
              <a:off x="176049" y="504147"/>
              <a:ext cx="549493" cy="36377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FFFF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排队</a:t>
              </a:r>
              <a:endParaRPr lang="zh-CN" altLang="en-US" sz="1200" b="0" i="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" name="形状4"/>
            <p:cNvSpPr txBox="1"/>
            <p:nvPr/>
          </p:nvSpPr>
          <p:spPr>
            <a:xfrm>
              <a:off x="825269" y="497424"/>
              <a:ext cx="915822" cy="363779"/>
            </a:xfrm>
            <a:prstGeom prst="chevron">
              <a:avLst/>
            </a:prstGeom>
            <a:solidFill>
              <a:srgbClr val="A5A5A5">
                <a:alpha val="100000"/>
              </a:srgbClr>
            </a:solidFill>
            <a:ln w="12700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文本6"/>
            <p:cNvSpPr txBox="1"/>
            <p:nvPr/>
          </p:nvSpPr>
          <p:spPr>
            <a:xfrm>
              <a:off x="1000290" y="504147"/>
              <a:ext cx="549493" cy="36377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FFFF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点餐</a:t>
              </a:r>
              <a:endParaRPr lang="zh-CN" altLang="en-US" sz="1200" b="0" i="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形状5"/>
            <p:cNvSpPr txBox="1"/>
            <p:nvPr/>
          </p:nvSpPr>
          <p:spPr>
            <a:xfrm>
              <a:off x="1649509" y="497424"/>
              <a:ext cx="915822" cy="363779"/>
            </a:xfrm>
            <a:prstGeom prst="chevron">
              <a:avLst/>
            </a:prstGeom>
            <a:solidFill>
              <a:srgbClr val="FFC000">
                <a:alpha val="100000"/>
              </a:srgbClr>
            </a:solidFill>
            <a:ln w="12700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4" name="文本7"/>
            <p:cNvSpPr txBox="1"/>
            <p:nvPr/>
          </p:nvSpPr>
          <p:spPr>
            <a:xfrm>
              <a:off x="1824530" y="504147"/>
              <a:ext cx="549493" cy="36377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FFFF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刷卡</a:t>
              </a:r>
              <a:endParaRPr lang="zh-CN" altLang="en-US" sz="1200" b="0" i="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形状6"/>
            <p:cNvSpPr txBox="1"/>
            <p:nvPr/>
          </p:nvSpPr>
          <p:spPr>
            <a:xfrm>
              <a:off x="2473751" y="497424"/>
              <a:ext cx="915822" cy="363779"/>
            </a:xfrm>
            <a:prstGeom prst="chevron">
              <a:avLst/>
            </a:prstGeom>
            <a:solidFill>
              <a:srgbClr val="4472C4">
                <a:alpha val="100000"/>
              </a:srgbClr>
            </a:solidFill>
            <a:ln w="12700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6" name="文本8"/>
            <p:cNvSpPr txBox="1"/>
            <p:nvPr/>
          </p:nvSpPr>
          <p:spPr>
            <a:xfrm>
              <a:off x="2648771" y="504147"/>
              <a:ext cx="549493" cy="363779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FFFF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饮食</a:t>
              </a:r>
              <a:endParaRPr lang="zh-CN" altLang="en-US" sz="1200" b="0" i="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形状7"/>
            <p:cNvSpPr txBox="1"/>
            <p:nvPr/>
          </p:nvSpPr>
          <p:spPr>
            <a:xfrm>
              <a:off x="3297991" y="497424"/>
              <a:ext cx="915822" cy="363779"/>
            </a:xfrm>
            <a:prstGeom prst="chevron">
              <a:avLst/>
            </a:prstGeom>
            <a:solidFill>
              <a:srgbClr val="70AD47">
                <a:alpha val="100000"/>
              </a:srgbClr>
            </a:solidFill>
            <a:ln w="12700">
              <a:solidFill>
                <a:srgbClr val="FFFF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8" name="文本9"/>
            <p:cNvSpPr txBox="1"/>
            <p:nvPr/>
          </p:nvSpPr>
          <p:spPr>
            <a:xfrm>
              <a:off x="3473011" y="427244"/>
              <a:ext cx="549493" cy="521214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FFFFFF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回收餐具</a:t>
              </a:r>
              <a:endParaRPr lang="zh-CN" altLang="en-US" sz="1200" b="0" i="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2" y="807708"/>
            <a:ext cx="4405342" cy="97631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做学科实验的基本要求：按照流程完成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611505" y="1714500"/>
            <a:ext cx="2913380" cy="553085"/>
          </a:xfrm>
          <a:prstGeom prst="rect">
            <a:avLst/>
          </a:prstGeom>
          <a:noFill/>
        </p:spPr>
        <p:txBody>
          <a:bodyPr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氢气还原氧化铜实验</a:t>
            </a:r>
            <a:endParaRPr lang="zh-CN" altLang="en-US" sz="21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5" name="组合2"/>
          <p:cNvGrpSpPr/>
          <p:nvPr/>
        </p:nvGrpSpPr>
        <p:grpSpPr>
          <a:xfrm>
            <a:off x="4509254" y="1627823"/>
            <a:ext cx="3948311" cy="2857500"/>
            <a:chOff x="0" y="0"/>
            <a:chExt cx="3948311" cy="2857500"/>
          </a:xfrm>
        </p:grpSpPr>
        <p:sp>
          <p:nvSpPr>
            <p:cNvPr id="6" name="形状2"/>
            <p:cNvSpPr txBox="1"/>
            <p:nvPr/>
          </p:nvSpPr>
          <p:spPr>
            <a:xfrm>
              <a:off x="4961" y="0"/>
              <a:ext cx="3943350" cy="2857500"/>
            </a:xfrm>
            <a:prstGeom prst="rect">
              <a:avLst/>
            </a:prstGeom>
            <a:ln w="9525"/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7" name="形状3"/>
            <p:cNvSpPr txBox="1"/>
            <p:nvPr/>
          </p:nvSpPr>
          <p:spPr>
            <a:xfrm>
              <a:off x="1144944" y="439454"/>
              <a:ext cx="230872" cy="91440"/>
            </a:xfrm>
            <a:custGeom>
              <a:avLst/>
              <a:gdLst>
                <a:gd name="connsiteX0" fmla="*/ 0 w 230872"/>
                <a:gd name="connsiteY0" fmla="*/ 45720 h 91440"/>
                <a:gd name="connsiteX1" fmla="*/ 230876 w 230872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876" fill="none">
                  <a:moveTo>
                    <a:pt x="0" y="45720"/>
                  </a:moveTo>
                  <a:lnTo>
                    <a:pt x="230876" y="45720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 w="9525">
              <a:solidFill>
                <a:srgbClr val="5B9BD5">
                  <a:alpha val="100000"/>
                </a:srgbClr>
              </a:solidFill>
              <a:prstDash val="solid"/>
              <a:tailEnd type="arrow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8" name="形状10"/>
            <p:cNvSpPr txBox="1"/>
            <p:nvPr/>
          </p:nvSpPr>
          <p:spPr>
            <a:xfrm>
              <a:off x="9906" y="144123"/>
              <a:ext cx="1136837" cy="682102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528CC1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9" name="文本4"/>
            <p:cNvSpPr txBox="1"/>
            <p:nvPr/>
          </p:nvSpPr>
          <p:spPr>
            <a:xfrm>
              <a:off x="0" y="134217"/>
              <a:ext cx="1136837" cy="682102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在试管底部装入氧化铜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" name="形状4"/>
            <p:cNvSpPr txBox="1"/>
            <p:nvPr/>
          </p:nvSpPr>
          <p:spPr>
            <a:xfrm>
              <a:off x="2543254" y="439454"/>
              <a:ext cx="230872" cy="91440"/>
            </a:xfrm>
            <a:custGeom>
              <a:avLst/>
              <a:gdLst>
                <a:gd name="connsiteX0" fmla="*/ 0 w 230872"/>
                <a:gd name="connsiteY0" fmla="*/ 45720 h 91440"/>
                <a:gd name="connsiteX1" fmla="*/ 230876 w 230872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876" fill="none">
                  <a:moveTo>
                    <a:pt x="0" y="45720"/>
                  </a:moveTo>
                  <a:lnTo>
                    <a:pt x="230876" y="45720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 w="9525">
              <a:solidFill>
                <a:srgbClr val="5B9BD5">
                  <a:alpha val="100000"/>
                </a:srgbClr>
              </a:solidFill>
              <a:prstDash val="solid"/>
              <a:tailEnd type="arrow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形状11"/>
            <p:cNvSpPr txBox="1"/>
            <p:nvPr/>
          </p:nvSpPr>
          <p:spPr>
            <a:xfrm>
              <a:off x="1408217" y="144123"/>
              <a:ext cx="1136837" cy="682102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528CC1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文本5"/>
            <p:cNvSpPr txBox="1"/>
            <p:nvPr/>
          </p:nvSpPr>
          <p:spPr>
            <a:xfrm>
              <a:off x="1398311" y="134217"/>
              <a:ext cx="1136837" cy="682102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将试管安放到铁架台上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形状5"/>
            <p:cNvSpPr txBox="1"/>
            <p:nvPr/>
          </p:nvSpPr>
          <p:spPr>
            <a:xfrm>
              <a:off x="578325" y="824425"/>
              <a:ext cx="2796621" cy="230872"/>
            </a:xfrm>
            <a:custGeom>
              <a:avLst/>
              <a:gdLst>
                <a:gd name="connsiteX0" fmla="*/ 2796626 w 2796621"/>
                <a:gd name="connsiteY0" fmla="*/ 0 h 230872"/>
                <a:gd name="connsiteX1" fmla="*/ 2796626 w 2796621"/>
                <a:gd name="connsiteY1" fmla="*/ 132540 h 230872"/>
                <a:gd name="connsiteX2" fmla="*/ 0 w 2796621"/>
                <a:gd name="connsiteY2" fmla="*/ 132540 h 230872"/>
                <a:gd name="connsiteX3" fmla="*/ 0 w 2796621"/>
                <a:gd name="connsiteY3" fmla="*/ 230876 h 23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626" h="230876" fill="none">
                  <a:moveTo>
                    <a:pt x="2796626" y="0"/>
                  </a:moveTo>
                  <a:lnTo>
                    <a:pt x="2796626" y="132540"/>
                  </a:lnTo>
                  <a:lnTo>
                    <a:pt x="0" y="132540"/>
                  </a:lnTo>
                  <a:lnTo>
                    <a:pt x="0" y="23087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 w="9525">
              <a:solidFill>
                <a:srgbClr val="5B9BD5">
                  <a:alpha val="100000"/>
                </a:srgbClr>
              </a:solidFill>
              <a:prstDash val="solid"/>
              <a:tailEnd type="arrow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4" name="形状12"/>
            <p:cNvSpPr txBox="1"/>
            <p:nvPr/>
          </p:nvSpPr>
          <p:spPr>
            <a:xfrm>
              <a:off x="2806527" y="144123"/>
              <a:ext cx="1136837" cy="682102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528CC1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5" name="文本6"/>
            <p:cNvSpPr txBox="1"/>
            <p:nvPr/>
          </p:nvSpPr>
          <p:spPr>
            <a:xfrm>
              <a:off x="2796621" y="131982"/>
              <a:ext cx="1136837" cy="686571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放好酒精灯并调好试管的高度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形状6"/>
            <p:cNvSpPr txBox="1"/>
            <p:nvPr/>
          </p:nvSpPr>
          <p:spPr>
            <a:xfrm>
              <a:off x="1144944" y="1383029"/>
              <a:ext cx="230872" cy="91440"/>
            </a:xfrm>
            <a:custGeom>
              <a:avLst/>
              <a:gdLst>
                <a:gd name="connsiteX0" fmla="*/ 0 w 230872"/>
                <a:gd name="connsiteY0" fmla="*/ 45720 h 91440"/>
                <a:gd name="connsiteX1" fmla="*/ 230876 w 230872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876" fill="none">
                  <a:moveTo>
                    <a:pt x="0" y="45720"/>
                  </a:moveTo>
                  <a:lnTo>
                    <a:pt x="230876" y="45720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 w="9525">
              <a:solidFill>
                <a:srgbClr val="5B9BD5">
                  <a:alpha val="100000"/>
                </a:srgbClr>
              </a:solidFill>
              <a:prstDash val="solid"/>
              <a:tailEnd type="arrow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7" name="形状13"/>
            <p:cNvSpPr txBox="1"/>
            <p:nvPr/>
          </p:nvSpPr>
          <p:spPr>
            <a:xfrm>
              <a:off x="9906" y="1087698"/>
              <a:ext cx="1136837" cy="682102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528CC1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8" name="文本7"/>
            <p:cNvSpPr txBox="1"/>
            <p:nvPr/>
          </p:nvSpPr>
          <p:spPr>
            <a:xfrm>
              <a:off x="0" y="1077792"/>
              <a:ext cx="1136837" cy="682102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通入氢气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" name="形状7"/>
            <p:cNvSpPr txBox="1"/>
            <p:nvPr/>
          </p:nvSpPr>
          <p:spPr>
            <a:xfrm>
              <a:off x="2543254" y="1383029"/>
              <a:ext cx="230872" cy="91440"/>
            </a:xfrm>
            <a:custGeom>
              <a:avLst/>
              <a:gdLst>
                <a:gd name="connsiteX0" fmla="*/ 0 w 230872"/>
                <a:gd name="connsiteY0" fmla="*/ 45720 h 91440"/>
                <a:gd name="connsiteX1" fmla="*/ 230876 w 230872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876" fill="none">
                  <a:moveTo>
                    <a:pt x="0" y="45720"/>
                  </a:moveTo>
                  <a:lnTo>
                    <a:pt x="230876" y="45720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 w="9525">
              <a:solidFill>
                <a:srgbClr val="5B9BD5">
                  <a:alpha val="100000"/>
                </a:srgbClr>
              </a:solidFill>
              <a:prstDash val="solid"/>
              <a:tailEnd type="arrow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0" name="形状14"/>
            <p:cNvSpPr txBox="1"/>
            <p:nvPr/>
          </p:nvSpPr>
          <p:spPr>
            <a:xfrm>
              <a:off x="1408217" y="1087698"/>
              <a:ext cx="1136837" cy="682102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528CC1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1" name="文本8"/>
            <p:cNvSpPr txBox="1"/>
            <p:nvPr/>
          </p:nvSpPr>
          <p:spPr>
            <a:xfrm>
              <a:off x="1398311" y="1077792"/>
              <a:ext cx="1136837" cy="682102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点燃酒精灯加热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2" name="形状8"/>
            <p:cNvSpPr txBox="1"/>
            <p:nvPr/>
          </p:nvSpPr>
          <p:spPr>
            <a:xfrm>
              <a:off x="578325" y="1768001"/>
              <a:ext cx="2796621" cy="230872"/>
            </a:xfrm>
            <a:custGeom>
              <a:avLst/>
              <a:gdLst>
                <a:gd name="connsiteX0" fmla="*/ 2796626 w 2796621"/>
                <a:gd name="connsiteY0" fmla="*/ 0 h 230872"/>
                <a:gd name="connsiteX1" fmla="*/ 2796626 w 2796621"/>
                <a:gd name="connsiteY1" fmla="*/ 132540 h 230872"/>
                <a:gd name="connsiteX2" fmla="*/ 0 w 2796621"/>
                <a:gd name="connsiteY2" fmla="*/ 132540 h 230872"/>
                <a:gd name="connsiteX3" fmla="*/ 0 w 2796621"/>
                <a:gd name="connsiteY3" fmla="*/ 230876 h 23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626" h="230876" fill="none">
                  <a:moveTo>
                    <a:pt x="2796626" y="0"/>
                  </a:moveTo>
                  <a:lnTo>
                    <a:pt x="2796626" y="132540"/>
                  </a:lnTo>
                  <a:lnTo>
                    <a:pt x="0" y="132540"/>
                  </a:lnTo>
                  <a:lnTo>
                    <a:pt x="0" y="23087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 w="9525">
              <a:solidFill>
                <a:srgbClr val="5B9BD5">
                  <a:alpha val="100000"/>
                </a:srgbClr>
              </a:solidFill>
              <a:prstDash val="solid"/>
              <a:tailEnd type="arrow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3" name="形状15"/>
            <p:cNvSpPr txBox="1"/>
            <p:nvPr/>
          </p:nvSpPr>
          <p:spPr>
            <a:xfrm>
              <a:off x="2806527" y="1087698"/>
              <a:ext cx="1136837" cy="682102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528CC1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4" name="文本9"/>
            <p:cNvSpPr txBox="1"/>
            <p:nvPr/>
          </p:nvSpPr>
          <p:spPr>
            <a:xfrm>
              <a:off x="2796621" y="1077792"/>
              <a:ext cx="1136837" cy="682102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观察反应过程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5" name="形状9"/>
            <p:cNvSpPr txBox="1"/>
            <p:nvPr/>
          </p:nvSpPr>
          <p:spPr>
            <a:xfrm>
              <a:off x="1144944" y="2326605"/>
              <a:ext cx="230872" cy="91440"/>
            </a:xfrm>
            <a:custGeom>
              <a:avLst/>
              <a:gdLst>
                <a:gd name="connsiteX0" fmla="*/ 0 w 230872"/>
                <a:gd name="connsiteY0" fmla="*/ 45720 h 91440"/>
                <a:gd name="connsiteX1" fmla="*/ 230876 w 230872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876" fill="none">
                  <a:moveTo>
                    <a:pt x="0" y="45720"/>
                  </a:moveTo>
                  <a:lnTo>
                    <a:pt x="230876" y="45720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 w="9525">
              <a:solidFill>
                <a:srgbClr val="5B9BD5">
                  <a:alpha val="100000"/>
                </a:srgbClr>
              </a:solidFill>
              <a:prstDash val="solid"/>
              <a:tailEnd type="arrow" w="med" len="me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6" name="形状16"/>
            <p:cNvSpPr txBox="1"/>
            <p:nvPr/>
          </p:nvSpPr>
          <p:spPr>
            <a:xfrm>
              <a:off x="9906" y="2031274"/>
              <a:ext cx="1136837" cy="682102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528CC1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7" name="文本10"/>
            <p:cNvSpPr txBox="1"/>
            <p:nvPr/>
          </p:nvSpPr>
          <p:spPr>
            <a:xfrm>
              <a:off x="0" y="2021368"/>
              <a:ext cx="1136837" cy="682102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停止加热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" name="形状17"/>
            <p:cNvSpPr txBox="1"/>
            <p:nvPr/>
          </p:nvSpPr>
          <p:spPr>
            <a:xfrm>
              <a:off x="1408217" y="2031274"/>
              <a:ext cx="1136837" cy="682102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528CC1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9" name="文本11"/>
            <p:cNvSpPr txBox="1"/>
            <p:nvPr/>
          </p:nvSpPr>
          <p:spPr>
            <a:xfrm>
              <a:off x="1398311" y="2021368"/>
              <a:ext cx="1136837" cy="682102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marL="0" algn="ctr">
                <a:lnSpc>
                  <a:spcPts val="1300"/>
                </a:lnSpc>
              </a:pPr>
              <a:r>
                <a: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停止通入氢气</a:t>
              </a:r>
              <a:endParaRPr lang="zh-CN" altLang="en-US" sz="12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0" name="文本3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一、流程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1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33" y="2391792"/>
            <a:ext cx="1876425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1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1065066" y="1451219"/>
            <a:ext cx="2386041" cy="55784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流程的定义：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1065362" y="1844583"/>
            <a:ext cx="7014886" cy="1291499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300"/>
              </a:lnSpc>
            </a:pPr>
            <a:r>
              <a:rPr lang="zh-CN" altLang="en-US" sz="2400" b="1" i="0" dirty="0">
                <a:solidFill>
                  <a:srgbClr val="FF0000">
                    <a:alpha val="100000"/>
                  </a:srgbClr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　　流程是一系列连续有规律的活动，这些活动以确定的方式发生或执行，以实现特定的结果。</a:t>
            </a:r>
            <a:endParaRPr lang="zh-CN" altLang="en-US" sz="2400" b="1" i="0" dirty="0">
              <a:solidFill>
                <a:srgbClr val="FF0000">
                  <a:alpha val="100000"/>
                </a:srgbClr>
              </a:solidFill>
              <a:effectLst>
                <a:outerShdw blurRad="50800" dist="38100" dir="5400000" rotWithShape="0">
                  <a:srgbClr val="000000">
                    <a:alpha val="4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一、流程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185" y="955675"/>
            <a:ext cx="4405630" cy="41973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</a:rPr>
              <a:t>实践活动：工艺蜡烛的制作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389255" y="1419860"/>
            <a:ext cx="4306570" cy="304990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ct val="124000"/>
              </a:lnSpc>
              <a:buFont typeface="Wingdings" panose="05000000000000000000"/>
              <a:buChar char="l"/>
            </a:pPr>
            <a:r>
              <a:rPr lang="zh-CN" altLang="en-US" sz="1625" i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请以小组为单位，发挥创意，设计和制作</a:t>
            </a:r>
            <a:r>
              <a:rPr lang="zh-CN" altLang="en-US" sz="1625" i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1～2种工艺蜡烛。</a:t>
            </a:r>
            <a:endParaRPr lang="zh-CN" altLang="en-US" sz="1625" i="0" dirty="0">
              <a:solidFill>
                <a:srgbClr val="000000">
                  <a:alpha val="100000"/>
                </a:srgb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algn="l">
              <a:lnSpc>
                <a:spcPct val="124000"/>
              </a:lnSpc>
              <a:buFont typeface="Wingdings" panose="05000000000000000000"/>
              <a:buChar char="l"/>
            </a:pPr>
            <a:r>
              <a:rPr lang="zh-CN" altLang="en-US" sz="1625" i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准备材料：工业石蜡、棉线（蜡烛芯）、香精、颜料、干花草、蜡烛模具（小铁盒、鸡蛋壳等）。</a:t>
            </a:r>
            <a:endParaRPr lang="zh-CN" altLang="en-US" sz="1625" i="0" dirty="0">
              <a:solidFill>
                <a:srgbClr val="000000">
                  <a:alpha val="100000"/>
                </a:srgb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algn="l">
              <a:lnSpc>
                <a:spcPct val="124000"/>
              </a:lnSpc>
              <a:buFont typeface="Wingdings" panose="05000000000000000000"/>
              <a:buChar char="l"/>
            </a:pPr>
            <a:r>
              <a:rPr lang="zh-CN" altLang="en-US" sz="1625" i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活动要求：</a:t>
            </a:r>
            <a:endParaRPr lang="zh-CN" altLang="en-US" sz="1625" i="0" dirty="0">
              <a:solidFill>
                <a:srgbClr val="000000">
                  <a:alpha val="100000"/>
                </a:srgb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342900" indent="0" algn="l">
              <a:lnSpc>
                <a:spcPct val="124000"/>
              </a:lnSpc>
              <a:buNone/>
            </a:pPr>
            <a:r>
              <a:rPr lang="zh-CN" altLang="en-US" sz="1395" i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</a:t>
            </a:r>
            <a:r>
              <a:rPr lang="zh-CN" altLang="en-US" sz="1395" i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1）制作前先讨论制作蜡烛的方案与步骤，画出制作蜡烛 的过程图。</a:t>
            </a:r>
            <a:endParaRPr lang="zh-CN" altLang="en-US" sz="1395" i="0" dirty="0">
              <a:solidFill>
                <a:srgbClr val="000000">
                  <a:alpha val="100000"/>
                </a:srgb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342900" indent="0" algn="l">
              <a:lnSpc>
                <a:spcPct val="124000"/>
              </a:lnSpc>
              <a:buNone/>
            </a:pPr>
            <a:r>
              <a:rPr lang="zh-CN" altLang="en-US" sz="1395" i="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（2）制作完成后，写出制作报告，并解释每一个步骤具体完成的事项等。</a:t>
            </a:r>
            <a:endParaRPr lang="zh-CN" altLang="en-US" sz="1395" i="0" dirty="0">
              <a:solidFill>
                <a:srgbClr val="000000">
                  <a:alpha val="100000"/>
                </a:srgb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一、流程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6" name="表格1"/>
          <p:cNvGraphicFramePr>
            <a:graphicFrameLocks noGrp="1"/>
          </p:cNvGraphicFramePr>
          <p:nvPr/>
        </p:nvGraphicFramePr>
        <p:xfrm>
          <a:off x="4878413" y="1419663"/>
          <a:ext cx="2247265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930"/>
                <a:gridCol w="1584176"/>
              </a:tblGrid>
              <a:tr h="370840">
                <a:tc>
                  <a:txBody>
                    <a:bodyPr/>
                    <a:lstStyle/>
                    <a:p>
                      <a:pPr marL="0" algn="ctr">
                        <a:lnSpc>
                          <a:spcPts val="1400"/>
                        </a:lnSpc>
                      </a:pPr>
                      <a:r>
                        <a:rPr lang="zh-CN" altLang="en-US" sz="120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步骤</a:t>
                      </a:r>
                      <a:endParaRPr lang="zh-CN" altLang="en-US" sz="1200" b="1" i="0" dirty="0">
                        <a:solidFill>
                          <a:srgbClr val="FFFFFF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5B9BD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00"/>
                        </a:lnSpc>
                      </a:pPr>
                      <a:r>
                        <a:rPr lang="zh-CN" altLang="en-US" sz="120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完成的具体工作</a:t>
                      </a:r>
                      <a:endParaRPr lang="zh-CN" altLang="en-US" sz="1200" b="1" i="0" dirty="0">
                        <a:solidFill>
                          <a:srgbClr val="FFFFFF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381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5B9BD5">
                        <a:alpha val="10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>
                        <a:lnSpc>
                          <a:spcPts val="1400"/>
                        </a:lnSpc>
                      </a:pPr>
                      <a:r>
                        <a:rPr lang="zh-CN" altLang="en-US" sz="12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步骤1</a:t>
                      </a:r>
                      <a:endParaRPr lang="zh-CN" altLang="en-US" sz="12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>
                        <a:lnSpc>
                          <a:spcPts val="1400"/>
                        </a:lnSpc>
                      </a:pPr>
                      <a:r>
                        <a:rPr lang="zh-CN" altLang="en-US" sz="12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步骤2</a:t>
                      </a:r>
                      <a:endParaRPr lang="zh-CN" altLang="en-US" sz="12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>
                        <a:lnSpc>
                          <a:spcPts val="1400"/>
                        </a:lnSpc>
                      </a:pPr>
                      <a:r>
                        <a:rPr lang="zh-CN" altLang="en-US" sz="12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步骤3</a:t>
                      </a:r>
                      <a:endParaRPr lang="zh-CN" altLang="en-US" sz="12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>
                        <a:lnSpc>
                          <a:spcPts val="1400"/>
                        </a:lnSpc>
                      </a:pPr>
                      <a:r>
                        <a:rPr lang="zh-CN" altLang="en-US" sz="12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步骤4</a:t>
                      </a:r>
                      <a:endParaRPr lang="zh-CN" altLang="en-US" sz="12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>
                        <a:lnSpc>
                          <a:spcPts val="1400"/>
                        </a:lnSpc>
                      </a:pPr>
                      <a:r>
                        <a:rPr lang="zh-CN" altLang="en-US" sz="12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步骤5</a:t>
                      </a:r>
                      <a:endParaRPr lang="zh-CN" altLang="en-US" sz="12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 marL="0" algn="ctr">
                        <a:lnSpc>
                          <a:spcPts val="1400"/>
                        </a:lnSpc>
                      </a:pPr>
                      <a:r>
                        <a:rPr lang="zh-CN" altLang="en-US" sz="12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步骤6</a:t>
                      </a:r>
                      <a:endParaRPr lang="zh-CN" altLang="en-US" sz="12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AEFF7">
                        <a:alpha val="10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>
                        <a:lnSpc>
                          <a:spcPts val="1400"/>
                        </a:lnSpc>
                      </a:pPr>
                      <a:r>
                        <a:rPr lang="zh-CN" altLang="en-US" sz="1200" b="0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步骤7</a:t>
                      </a:r>
                      <a:endParaRPr lang="zh-CN" altLang="en-US" sz="1200" b="0" i="0" dirty="0">
                        <a:solidFill>
                          <a:srgbClr val="000000">
                            <a:alpha val="100000"/>
                          </a:srgb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/>
                    </a:p>
                  </a:txBody>
                  <a:tcPr anchor="t">
                    <a:lnL w="12700" cap="flat">
                      <a:solidFill>
                        <a:srgbClr val="FFFFFF">
                          <a:alpha val="100000"/>
                        </a:srgbClr>
                      </a:solidFill>
                    </a:lnL>
                    <a:lnR w="12700" cap="flat">
                      <a:solidFill>
                        <a:srgbClr val="FFFFFF">
                          <a:alpha val="100000"/>
                        </a:srgbClr>
                      </a:solidFill>
                    </a:lnR>
                    <a:lnT w="12700" cap="flat">
                      <a:solidFill>
                        <a:srgbClr val="FFFFFF">
                          <a:alpha val="100000"/>
                        </a:srgbClr>
                      </a:solidFill>
                    </a:lnT>
                    <a:lnB w="12700" cap="flat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2DEEF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7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045" y="1837954"/>
            <a:ext cx="1562100" cy="207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4" y="807710"/>
            <a:ext cx="2690841" cy="55784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（一）工作流程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1155" y="1502410"/>
            <a:ext cx="4023360" cy="2660650"/>
            <a:chOff x="553" y="2366"/>
            <a:chExt cx="6336" cy="4190"/>
          </a:xfrm>
        </p:grpSpPr>
        <p:grpSp>
          <p:nvGrpSpPr>
            <p:cNvPr id="7" name="组合2"/>
            <p:cNvGrpSpPr/>
            <p:nvPr/>
          </p:nvGrpSpPr>
          <p:grpSpPr>
            <a:xfrm>
              <a:off x="639" y="2620"/>
              <a:ext cx="6251" cy="3936"/>
              <a:chOff x="-16510" y="10541"/>
              <a:chExt cx="3969463" cy="2489945"/>
            </a:xfrm>
          </p:grpSpPr>
          <p:sp>
            <p:nvSpPr>
              <p:cNvPr id="8" name="形状2"/>
              <p:cNvSpPr txBox="1"/>
              <p:nvPr/>
            </p:nvSpPr>
            <p:spPr>
              <a:xfrm>
                <a:off x="-16432" y="10541"/>
                <a:ext cx="3943350" cy="2489945"/>
              </a:xfrm>
              <a:prstGeom prst="rect">
                <a:avLst/>
              </a:prstGeom>
              <a:ln w="9525"/>
            </p:spPr>
            <p:txBody>
              <a:bodyPr anchor="ctr"/>
              <a:lstStyle/>
              <a:p>
                <a:pPr marL="0" algn="ctr"/>
              </a:p>
            </p:txBody>
          </p:sp>
          <p:sp>
            <p:nvSpPr>
              <p:cNvPr id="9" name="形状3"/>
              <p:cNvSpPr txBox="1"/>
              <p:nvPr/>
            </p:nvSpPr>
            <p:spPr>
              <a:xfrm>
                <a:off x="9603" y="756889"/>
                <a:ext cx="3943350" cy="995978"/>
              </a:xfrm>
              <a:prstGeom prst="notchedRightArrow">
                <a:avLst/>
              </a:prstGeom>
              <a:solidFill>
                <a:srgbClr val="D2DEEF">
                  <a:alpha val="100000"/>
                </a:srgbClr>
              </a:solidFill>
              <a:ln w="9525">
                <a:solidFill>
                  <a:srgbClr val="FFFFFF">
                    <a:alpha val="0"/>
                  </a:srgbClr>
                </a:solidFill>
              </a:ln>
            </p:spPr>
            <p:txBody>
              <a:bodyPr anchor="ctr"/>
              <a:lstStyle/>
              <a:p>
                <a:pPr marL="0" algn="ctr"/>
              </a:p>
            </p:txBody>
          </p:sp>
          <p:sp>
            <p:nvSpPr>
              <p:cNvPr id="10" name="文本5"/>
              <p:cNvSpPr txBox="1"/>
              <p:nvPr/>
            </p:nvSpPr>
            <p:spPr>
              <a:xfrm>
                <a:off x="-16510" y="524510"/>
                <a:ext cx="565150" cy="496570"/>
              </a:xfrm>
              <a:prstGeom prst="rect">
                <a:avLst/>
              </a:prstGeom>
              <a:noFill/>
            </p:spPr>
            <p:txBody>
              <a:bodyPr anchor="b"/>
              <a:lstStyle/>
              <a:p>
                <a:pPr marL="0" algn="ctr">
                  <a:lnSpc>
                    <a:spcPts val="1300"/>
                  </a:lnSpc>
                </a:pPr>
                <a:r>
                  <a:rPr lang="zh-CN" altLang="en-US" sz="1200" b="0" i="0" dirty="0">
                    <a:solidFill>
                      <a:srgbClr val="000000">
                        <a:alpha val="100000"/>
                      </a:srgb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邮局检查</a:t>
                </a:r>
                <a:endPara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形状4"/>
              <p:cNvSpPr txBox="1"/>
              <p:nvPr/>
            </p:nvSpPr>
            <p:spPr>
              <a:xfrm>
                <a:off x="128450" y="1130381"/>
                <a:ext cx="248994" cy="248994"/>
              </a:xfrm>
              <a:prstGeom prst="ellipse">
                <a:avLst/>
              </a:prstGeom>
              <a:solidFill>
                <a:srgbClr val="5B9BD5">
                  <a:alpha val="100000"/>
                </a:srgbClr>
              </a:solidFill>
              <a:ln w="12700">
                <a:solidFill>
                  <a:srgbClr val="FFFFFF">
                    <a:alpha val="100000"/>
                  </a:srgbClr>
                </a:solidFill>
                <a:prstDash val="solid"/>
              </a:ln>
            </p:spPr>
            <p:txBody>
              <a:bodyPr anchor="ctr"/>
              <a:lstStyle/>
              <a:p>
                <a:pPr marL="0" algn="ctr"/>
              </a:p>
            </p:txBody>
          </p:sp>
          <p:sp>
            <p:nvSpPr>
              <p:cNvPr id="12" name="文本6"/>
              <p:cNvSpPr txBox="1"/>
              <p:nvPr/>
            </p:nvSpPr>
            <p:spPr>
              <a:xfrm>
                <a:off x="425459" y="1493821"/>
                <a:ext cx="676288" cy="556625"/>
              </a:xfrm>
              <a:prstGeom prst="rect">
                <a:avLst/>
              </a:prstGeom>
              <a:noFill/>
            </p:spPr>
            <p:txBody>
              <a:bodyPr anchor="t"/>
              <a:lstStyle/>
              <a:p>
                <a:pPr marL="0" algn="ctr">
                  <a:lnSpc>
                    <a:spcPts val="1300"/>
                  </a:lnSpc>
                </a:pPr>
                <a:r>
                  <a:rPr lang="zh-CN" altLang="en-US" sz="1200" b="0" i="0" dirty="0">
                    <a:solidFill>
                      <a:srgbClr val="000000">
                        <a:alpha val="100000"/>
                      </a:srgb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购买标准包装箱</a:t>
                </a:r>
                <a:endPara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3" name="形状5"/>
              <p:cNvSpPr txBox="1"/>
              <p:nvPr/>
            </p:nvSpPr>
            <p:spPr>
              <a:xfrm>
                <a:off x="638838" y="1130381"/>
                <a:ext cx="248994" cy="248994"/>
              </a:xfrm>
              <a:prstGeom prst="ellipse">
                <a:avLst/>
              </a:prstGeom>
              <a:solidFill>
                <a:srgbClr val="5B9BD5">
                  <a:alpha val="100000"/>
                </a:srgbClr>
              </a:solidFill>
              <a:ln w="12700">
                <a:solidFill>
                  <a:srgbClr val="FFFFFF">
                    <a:alpha val="100000"/>
                  </a:srgbClr>
                </a:solidFill>
                <a:prstDash val="solid"/>
              </a:ln>
            </p:spPr>
            <p:txBody>
              <a:bodyPr anchor="ctr"/>
              <a:lstStyle/>
              <a:p>
                <a:pPr marL="0" algn="ctr"/>
              </a:p>
            </p:txBody>
          </p:sp>
          <p:sp>
            <p:nvSpPr>
              <p:cNvPr id="14" name="文本7"/>
              <p:cNvSpPr txBox="1"/>
              <p:nvPr/>
            </p:nvSpPr>
            <p:spPr>
              <a:xfrm>
                <a:off x="1012825" y="549275"/>
                <a:ext cx="564515" cy="466725"/>
              </a:xfrm>
              <a:prstGeom prst="rect">
                <a:avLst/>
              </a:prstGeom>
              <a:noFill/>
            </p:spPr>
            <p:txBody>
              <a:bodyPr anchor="b"/>
              <a:lstStyle/>
              <a:p>
                <a:pPr marL="0" algn="ctr">
                  <a:lnSpc>
                    <a:spcPts val="1300"/>
                  </a:lnSpc>
                </a:pPr>
                <a:r>
                  <a:rPr lang="zh-CN" altLang="en-US" sz="1200" b="0" i="0" dirty="0">
                    <a:solidFill>
                      <a:srgbClr val="000000">
                        <a:alpha val="100000"/>
                      </a:srgb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包裹封装</a:t>
                </a:r>
                <a:endPara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形状6"/>
              <p:cNvSpPr txBox="1"/>
              <p:nvPr/>
            </p:nvSpPr>
            <p:spPr>
              <a:xfrm>
                <a:off x="1149225" y="1130381"/>
                <a:ext cx="248994" cy="248994"/>
              </a:xfrm>
              <a:prstGeom prst="ellipse">
                <a:avLst/>
              </a:prstGeom>
              <a:solidFill>
                <a:srgbClr val="5B9BD5">
                  <a:alpha val="100000"/>
                </a:srgbClr>
              </a:solidFill>
              <a:ln w="12700">
                <a:solidFill>
                  <a:srgbClr val="FFFFFF">
                    <a:alpha val="100000"/>
                  </a:srgbClr>
                </a:solidFill>
                <a:prstDash val="solid"/>
              </a:ln>
            </p:spPr>
            <p:txBody>
              <a:bodyPr anchor="ctr"/>
              <a:lstStyle/>
              <a:p>
                <a:pPr marL="0" algn="ctr"/>
              </a:p>
            </p:txBody>
          </p:sp>
          <p:sp>
            <p:nvSpPr>
              <p:cNvPr id="16" name="文本8"/>
              <p:cNvSpPr txBox="1"/>
              <p:nvPr/>
            </p:nvSpPr>
            <p:spPr>
              <a:xfrm>
                <a:off x="1530985" y="1493901"/>
                <a:ext cx="676275" cy="661035"/>
              </a:xfrm>
              <a:prstGeom prst="rect">
                <a:avLst/>
              </a:prstGeom>
              <a:noFill/>
            </p:spPr>
            <p:txBody>
              <a:bodyPr anchor="t"/>
              <a:lstStyle/>
              <a:p>
                <a:pPr marL="0" algn="ctr">
                  <a:lnSpc>
                    <a:spcPts val="1300"/>
                  </a:lnSpc>
                </a:pPr>
                <a:r>
                  <a:rPr lang="zh-CN" altLang="en-US" sz="1200" b="0" i="0" dirty="0">
                    <a:solidFill>
                      <a:srgbClr val="000000">
                        <a:alpha val="100000"/>
                      </a:srgb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填写邮寄包裹单</a:t>
                </a:r>
                <a:endPara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形状7"/>
              <p:cNvSpPr txBox="1"/>
              <p:nvPr/>
            </p:nvSpPr>
            <p:spPr>
              <a:xfrm>
                <a:off x="1659613" y="1130381"/>
                <a:ext cx="248994" cy="248994"/>
              </a:xfrm>
              <a:prstGeom prst="ellipse">
                <a:avLst/>
              </a:prstGeom>
              <a:solidFill>
                <a:srgbClr val="5B9BD5">
                  <a:alpha val="100000"/>
                </a:srgbClr>
              </a:solidFill>
              <a:ln w="12700">
                <a:solidFill>
                  <a:srgbClr val="FFFFFF">
                    <a:alpha val="100000"/>
                  </a:srgbClr>
                </a:solidFill>
                <a:prstDash val="solid"/>
              </a:ln>
            </p:spPr>
            <p:txBody>
              <a:bodyPr anchor="ctr"/>
              <a:lstStyle/>
              <a:p>
                <a:pPr marL="0" algn="ctr"/>
              </a:p>
            </p:txBody>
          </p:sp>
          <p:sp>
            <p:nvSpPr>
              <p:cNvPr id="18" name="文本9"/>
              <p:cNvSpPr txBox="1"/>
              <p:nvPr/>
            </p:nvSpPr>
            <p:spPr>
              <a:xfrm>
                <a:off x="1958340" y="629285"/>
                <a:ext cx="676275" cy="306705"/>
              </a:xfrm>
              <a:prstGeom prst="rect">
                <a:avLst/>
              </a:prstGeom>
              <a:noFill/>
            </p:spPr>
            <p:txBody>
              <a:bodyPr anchor="b"/>
              <a:lstStyle/>
              <a:p>
                <a:pPr marL="0" algn="ctr">
                  <a:lnSpc>
                    <a:spcPts val="1300"/>
                  </a:lnSpc>
                </a:pPr>
                <a:r>
                  <a:rPr lang="zh-CN" altLang="en-US" sz="1200" b="0" i="0" dirty="0">
                    <a:solidFill>
                      <a:srgbClr val="000000">
                        <a:alpha val="100000"/>
                      </a:srgb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交寄</a:t>
                </a:r>
                <a:endPara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形状8"/>
              <p:cNvSpPr txBox="1"/>
              <p:nvPr/>
            </p:nvSpPr>
            <p:spPr>
              <a:xfrm>
                <a:off x="2170000" y="1130381"/>
                <a:ext cx="248994" cy="248994"/>
              </a:xfrm>
              <a:prstGeom prst="ellipse">
                <a:avLst/>
              </a:prstGeom>
              <a:solidFill>
                <a:srgbClr val="5B9BD5">
                  <a:alpha val="100000"/>
                </a:srgbClr>
              </a:solidFill>
              <a:ln w="12700">
                <a:solidFill>
                  <a:srgbClr val="FFFFFF">
                    <a:alpha val="100000"/>
                  </a:srgbClr>
                </a:solidFill>
                <a:prstDash val="solid"/>
              </a:ln>
            </p:spPr>
            <p:txBody>
              <a:bodyPr anchor="ctr"/>
              <a:lstStyle/>
              <a:p>
                <a:pPr marL="0" algn="ctr"/>
              </a:p>
            </p:txBody>
          </p:sp>
          <p:sp>
            <p:nvSpPr>
              <p:cNvPr id="20" name="文本10"/>
              <p:cNvSpPr txBox="1"/>
              <p:nvPr/>
            </p:nvSpPr>
            <p:spPr>
              <a:xfrm>
                <a:off x="2514649" y="1493821"/>
                <a:ext cx="676288" cy="378885"/>
              </a:xfrm>
              <a:prstGeom prst="rect">
                <a:avLst/>
              </a:prstGeom>
              <a:noFill/>
            </p:spPr>
            <p:txBody>
              <a:bodyPr anchor="t"/>
              <a:lstStyle/>
              <a:p>
                <a:pPr marL="0" algn="ctr">
                  <a:lnSpc>
                    <a:spcPts val="1300"/>
                  </a:lnSpc>
                </a:pPr>
                <a:r>
                  <a:rPr lang="zh-CN" altLang="en-US" sz="1200" b="0" i="0" dirty="0">
                    <a:solidFill>
                      <a:srgbClr val="000000">
                        <a:alpha val="100000"/>
                      </a:srgb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交费</a:t>
                </a:r>
                <a:endPara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形状9"/>
              <p:cNvSpPr txBox="1"/>
              <p:nvPr/>
            </p:nvSpPr>
            <p:spPr>
              <a:xfrm>
                <a:off x="2680388" y="1130381"/>
                <a:ext cx="248994" cy="248994"/>
              </a:xfrm>
              <a:prstGeom prst="ellipse">
                <a:avLst/>
              </a:prstGeom>
              <a:solidFill>
                <a:srgbClr val="5B9BD5">
                  <a:alpha val="100000"/>
                </a:srgbClr>
              </a:solidFill>
              <a:ln w="12700">
                <a:solidFill>
                  <a:srgbClr val="FFFFFF">
                    <a:alpha val="100000"/>
                  </a:srgbClr>
                </a:solidFill>
                <a:prstDash val="solid"/>
              </a:ln>
            </p:spPr>
            <p:txBody>
              <a:bodyPr anchor="ctr"/>
              <a:lstStyle/>
              <a:p>
                <a:pPr marL="0" algn="ctr"/>
              </a:p>
            </p:txBody>
          </p:sp>
          <p:sp>
            <p:nvSpPr>
              <p:cNvPr id="22" name="文本11"/>
              <p:cNvSpPr txBox="1"/>
              <p:nvPr/>
            </p:nvSpPr>
            <p:spPr>
              <a:xfrm>
                <a:off x="2996565" y="583565"/>
                <a:ext cx="628015" cy="466090"/>
              </a:xfrm>
              <a:prstGeom prst="rect">
                <a:avLst/>
              </a:prstGeom>
              <a:noFill/>
            </p:spPr>
            <p:txBody>
              <a:bodyPr anchor="b"/>
              <a:lstStyle/>
              <a:p>
                <a:pPr marL="0" algn="ctr">
                  <a:lnSpc>
                    <a:spcPts val="1300"/>
                  </a:lnSpc>
                </a:pPr>
                <a:r>
                  <a:rPr lang="zh-CN" altLang="en-US" sz="1200" b="0" i="0" dirty="0">
                    <a:solidFill>
                      <a:srgbClr val="000000">
                        <a:alpha val="100000"/>
                      </a:srgbClr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收好回执</a:t>
                </a:r>
                <a:endParaRPr lang="zh-CN" altLang="en-US" sz="1200" b="0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形状10"/>
              <p:cNvSpPr txBox="1"/>
              <p:nvPr/>
            </p:nvSpPr>
            <p:spPr>
              <a:xfrm>
                <a:off x="3190775" y="1130381"/>
                <a:ext cx="248994" cy="248994"/>
              </a:xfrm>
              <a:prstGeom prst="ellipse">
                <a:avLst/>
              </a:prstGeom>
              <a:solidFill>
                <a:srgbClr val="5B9BD5">
                  <a:alpha val="100000"/>
                </a:srgbClr>
              </a:solidFill>
              <a:ln w="12700">
                <a:solidFill>
                  <a:srgbClr val="FFFFFF">
                    <a:alpha val="100000"/>
                  </a:srgbClr>
                </a:solidFill>
                <a:prstDash val="solid"/>
              </a:ln>
            </p:spPr>
            <p:txBody>
              <a:bodyPr anchor="ctr"/>
              <a:lstStyle/>
              <a:p>
                <a:pPr marL="0" algn="ctr"/>
              </a:p>
            </p:txBody>
          </p:sp>
        </p:grpSp>
        <p:sp>
          <p:nvSpPr>
            <p:cNvPr id="4" name="文本2"/>
            <p:cNvSpPr txBox="1"/>
            <p:nvPr/>
          </p:nvSpPr>
          <p:spPr>
            <a:xfrm>
              <a:off x="553" y="2366"/>
              <a:ext cx="3611" cy="83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indent="0" algn="l">
                <a:lnSpc>
                  <a:spcPts val="3700"/>
                </a:lnSpc>
                <a:buNone/>
              </a:pPr>
              <a:r>
                <a:rPr lang="zh-CN" altLang="en-US" sz="2100" b="1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邮寄包裹流程：</a:t>
              </a:r>
              <a:endParaRPr lang="zh-CN" altLang="en-US" sz="21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5" name="文本3"/>
          <p:cNvSpPr txBox="1"/>
          <p:nvPr/>
        </p:nvSpPr>
        <p:spPr>
          <a:xfrm>
            <a:off x="4566285" y="1951355"/>
            <a:ext cx="4425315" cy="209677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3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工作流程的定义：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500"/>
              </a:lnSpc>
            </a:pPr>
            <a:r>
              <a:rPr lang="zh-CN" altLang="en-US" sz="2400" b="1" i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</a:t>
            </a:r>
            <a:r>
              <a:rPr lang="zh-CN" altLang="en-US" sz="2400" b="1" i="0" dirty="0">
                <a:solidFill>
                  <a:srgbClr val="FF0000">
                    <a:alpha val="100000"/>
                  </a:srgbClr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工作流程反映了完成一件事情、一项任务而进行的一系列有序的工作或活动的全过程。</a:t>
            </a:r>
            <a:endParaRPr lang="zh-CN" altLang="en-US" sz="2400" b="1" i="0" dirty="0">
              <a:solidFill>
                <a:srgbClr val="FF0000">
                  <a:alpha val="100000"/>
                </a:srgbClr>
              </a:solidFill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4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二、工作流程与工艺流程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9722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228600">
              <a:srgbClr val="5B9BD5">
                <a:alpha val="0"/>
              </a:srgbClr>
            </a:glow>
          </a:effectLst>
        </p:spPr>
      </p:pic>
      <p:sp>
        <p:nvSpPr>
          <p:cNvPr id="3" name="文本1"/>
          <p:cNvSpPr txBox="1"/>
          <p:nvPr/>
        </p:nvSpPr>
        <p:spPr>
          <a:xfrm>
            <a:off x="210474" y="807710"/>
            <a:ext cx="4100541" cy="55784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（一）工作流程</a:t>
            </a:r>
            <a:endParaRPr lang="zh-CN" altLang="en-US" sz="24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260118" y="1981419"/>
            <a:ext cx="4262466" cy="2219529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400"/>
              </a:lnSpc>
              <a:buFont typeface="Wingdings" panose="05000000000000000000"/>
              <a:buChar char="l"/>
            </a:pPr>
            <a:r>
              <a:rPr lang="zh-CN" altLang="en-US" sz="19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人手动洗衣　</a:t>
            </a:r>
            <a:r>
              <a:rPr lang="zh-CN" altLang="en-US" sz="1900" b="1" i="0" dirty="0">
                <a:solidFill>
                  <a:srgbClr val="000000">
                    <a:alpha val="100000"/>
                  </a:srgbClr>
                </a:solidFill>
                <a:latin typeface="Wingdings 3" panose="05040102010807070707"/>
                <a:ea typeface="Wingdings 3" panose="05040102010807070707"/>
              </a:rPr>
              <a:t></a:t>
            </a:r>
            <a:r>
              <a:rPr lang="zh-CN" altLang="en-US" sz="19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洗衣机洗衣服</a:t>
            </a:r>
            <a:endParaRPr lang="zh-CN" altLang="en-US" sz="19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400"/>
              </a:lnSpc>
              <a:buFont typeface="Wingdings" panose="05000000000000000000"/>
              <a:buChar char="l"/>
            </a:pPr>
            <a:r>
              <a:rPr lang="zh-CN" altLang="en-US" sz="19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人手动洗碗　</a:t>
            </a:r>
            <a:r>
              <a:rPr lang="zh-CN" altLang="en-US" sz="1900" b="1" i="0" dirty="0">
                <a:solidFill>
                  <a:srgbClr val="000000">
                    <a:alpha val="100000"/>
                  </a:srgbClr>
                </a:solidFill>
                <a:latin typeface="Wingdings 3" panose="05040102010807070707"/>
                <a:ea typeface="Wingdings 3" panose="05040102010807070707"/>
              </a:rPr>
              <a:t></a:t>
            </a:r>
            <a:r>
              <a:rPr lang="zh-CN" altLang="en-US" sz="19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洗碗机洗碗</a:t>
            </a:r>
            <a:endParaRPr lang="zh-CN" altLang="en-US" sz="19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400"/>
              </a:lnSpc>
              <a:buFont typeface="Wingdings" panose="05000000000000000000"/>
              <a:buChar char="l"/>
            </a:pPr>
            <a:r>
              <a:rPr lang="zh-CN" altLang="en-US" sz="19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人工清洁地面　</a:t>
            </a:r>
            <a:r>
              <a:rPr lang="zh-CN" altLang="en-US" sz="1900" b="1" i="0" dirty="0">
                <a:solidFill>
                  <a:srgbClr val="000000">
                    <a:alpha val="100000"/>
                  </a:srgbClr>
                </a:solidFill>
                <a:latin typeface="Wingdings 3" panose="05040102010807070707"/>
                <a:ea typeface="Wingdings 3" panose="05040102010807070707"/>
              </a:rPr>
              <a:t></a:t>
            </a:r>
            <a:r>
              <a:rPr lang="zh-CN" altLang="en-US" sz="19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扫地机器人工作</a:t>
            </a:r>
            <a:endParaRPr lang="zh-CN" altLang="en-US" sz="19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>
              <a:lnSpc>
                <a:spcPts val="3400"/>
              </a:lnSpc>
              <a:buFont typeface="Wingdings" panose="05000000000000000000"/>
              <a:buChar char="l"/>
            </a:pPr>
            <a:r>
              <a:rPr lang="zh-CN" altLang="en-US" sz="19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作物手动收割　</a:t>
            </a:r>
            <a:r>
              <a:rPr lang="zh-CN" altLang="en-US" sz="1900" b="1" i="0" dirty="0">
                <a:solidFill>
                  <a:srgbClr val="000000">
                    <a:alpha val="100000"/>
                  </a:srgbClr>
                </a:solidFill>
                <a:latin typeface="Wingdings 3" panose="05040102010807070707"/>
                <a:ea typeface="Wingdings 3" panose="05040102010807070707"/>
              </a:rPr>
              <a:t></a:t>
            </a:r>
            <a:r>
              <a:rPr lang="zh-CN" altLang="en-US" sz="19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联合收割机工作</a:t>
            </a:r>
            <a:endParaRPr lang="zh-CN" altLang="en-US" sz="1900" b="1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518" y="1486795"/>
            <a:ext cx="4526109" cy="3000585"/>
          </a:xfrm>
          <a:prstGeom prst="rect">
            <a:avLst/>
          </a:prstGeom>
        </p:spPr>
      </p:pic>
      <p:sp>
        <p:nvSpPr>
          <p:cNvPr id="6" name="文本3"/>
          <p:cNvSpPr txBox="1"/>
          <p:nvPr/>
        </p:nvSpPr>
        <p:spPr>
          <a:xfrm>
            <a:off x="1111806" y="40851"/>
            <a:ext cx="6383188" cy="655645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2600"/>
              </a:lnSpc>
            </a:pPr>
            <a:r>
              <a:rPr lang="zh-CN" altLang="en-US" sz="2400" b="1" i="0" dirty="0">
                <a:solidFill>
                  <a:srgbClr val="F2F2F2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二、工作流程与工艺流程</a:t>
            </a:r>
            <a:endParaRPr lang="zh-CN" altLang="en-US" sz="2400" b="1" i="0" dirty="0">
              <a:solidFill>
                <a:srgbClr val="F2F2F2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4"/>
          <p:cNvSpPr txBox="1"/>
          <p:nvPr/>
        </p:nvSpPr>
        <p:spPr>
          <a:xfrm>
            <a:off x="391125" y="1647425"/>
            <a:ext cx="3919728" cy="527217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600"/>
              </a:lnSpc>
            </a:pPr>
            <a:r>
              <a:rPr lang="zh-CN" altLang="en-US" sz="2200" b="1" i="0" dirty="0">
                <a:solidFill>
                  <a:srgbClr val="0070C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对比人工和机器工作的流程</a:t>
            </a:r>
            <a:endParaRPr lang="zh-CN" altLang="en-US" sz="2200" b="1" i="0" dirty="0">
              <a:solidFill>
                <a:srgbClr val="0070C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1514</Words>
  <Application>WPS 演示</Application>
  <PresentationFormat>宽屏</PresentationFormat>
  <Paragraphs>245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黑体</vt:lpstr>
      <vt:lpstr>Calibri</vt:lpstr>
      <vt:lpstr>Wingdings</vt:lpstr>
      <vt:lpstr>Wingdings 3</vt:lpstr>
      <vt:lpstr>微软雅黑</vt:lpstr>
      <vt:lpstr>Arial Unicode MS</vt:lpstr>
      <vt:lpstr>等线</vt:lpstr>
      <vt:lpstr>楷体</vt:lpstr>
      <vt:lpstr>等线 Light</vt:lpstr>
      <vt:lpstr>仿宋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2-1了解流程</dc:title>
  <dc:creator>后来</dc:creator>
  <cp:lastModifiedBy>admin</cp:lastModifiedBy>
  <cp:revision>8</cp:revision>
  <dcterms:created xsi:type="dcterms:W3CDTF">2025-03-18T04:07:00Z</dcterms:created>
  <dcterms:modified xsi:type="dcterms:W3CDTF">2025-03-26T06:10:10Z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Name">
    <vt:lpwstr>EasiNote5</vt:lpwstr>
  </property>
  <property fmtid="{D5CDD505-2E9C-101B-9397-08002B2CF9AE}" pid="3" name="ApplicationVersion">
    <vt:lpwstr>5.2.4.8615</vt:lpwstr>
  </property>
  <property fmtid="{D5CDD505-2E9C-101B-9397-08002B2CF9AE}" pid="4" name="EasiNoteCoursewareInfo">
    <vt:lpwstr>9b03bf93-9548-40b9-a3bb-0f69b3d9b10d:11</vt:lpwstr>
  </property>
  <property fmtid="{D5CDD505-2E9C-101B-9397-08002B2CF9AE}" pid="5" name="EasiNoteDocumentName">
    <vt:lpwstr>2-1了解流程</vt:lpwstr>
  </property>
  <property fmtid="{D5CDD505-2E9C-101B-9397-08002B2CF9AE}" pid="6" name="EasiNoteAuthor">
    <vt:lpwstr>ynsutyqpjrhuyylmtjrots1465177241</vt:lpwstr>
  </property>
  <property fmtid="{D5CDD505-2E9C-101B-9397-08002B2CF9AE}" pid="7" name="EasiNoteUpstreamCoursewareInfo_0">
    <vt:lpwstr>9b03bf93-9548-40b9-a3bb-0f69b3d9b10d</vt:lpwstr>
  </property>
  <property fmtid="{D5CDD505-2E9C-101B-9397-08002B2CF9AE}" pid="8" name="ICV">
    <vt:lpwstr>869E8AD704664C038C696ABC4645CBAF</vt:lpwstr>
  </property>
  <property fmtid="{D5CDD505-2E9C-101B-9397-08002B2CF9AE}" pid="9" name="KSOProductBuildVer">
    <vt:lpwstr>2052-11.8.2.12094</vt:lpwstr>
  </property>
</Properties>
</file>