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51435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B3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12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1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2"/>
          <p:cNvPicPr>
            <a:picLocks noChangeAspect="1"/>
          </p:cNvPicPr>
          <p:nvPr/>
        </p:nvPicPr>
        <p:blipFill>
          <a:blip r:embed="rId1"/>
          <a:srcRect t="4179"/>
          <a:stretch>
            <a:fillRect/>
          </a:stretch>
        </p:blipFill>
        <p:spPr>
          <a:xfrm>
            <a:off x="3875626" y="0"/>
            <a:ext cx="5268374" cy="5143500"/>
          </a:xfrm>
          <a:prstGeom prst="rect">
            <a:avLst/>
          </a:prstGeom>
        </p:spPr>
      </p:pic>
      <p:pic>
        <p:nvPicPr>
          <p:cNvPr id="3" name="图片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83518"/>
            <a:ext cx="3456384" cy="2030931"/>
          </a:xfrm>
          <a:prstGeom prst="rect">
            <a:avLst/>
          </a:prstGeom>
        </p:spPr>
      </p:pic>
      <p:sp>
        <p:nvSpPr>
          <p:cNvPr id="4" name="文本1"/>
          <p:cNvSpPr txBox="1"/>
          <p:nvPr/>
        </p:nvSpPr>
        <p:spPr>
          <a:xfrm>
            <a:off x="-3810" y="2665096"/>
            <a:ext cx="6418684" cy="781042"/>
          </a:xfrm>
          <a:prstGeom prst="rect">
            <a:avLst/>
          </a:prstGeom>
          <a:noFill/>
        </p:spPr>
        <p:txBody>
          <a:bodyPr anchor="b"/>
          <a:lstStyle/>
          <a:p>
            <a:pPr marL="0" algn="ctr">
              <a:lnSpc>
                <a:spcPts val="3900"/>
              </a:lnSpc>
            </a:pPr>
            <a:r>
              <a:rPr lang="zh-CN" altLang="en-US" sz="3600" b="1" i="0" dirty="0">
                <a:solidFill>
                  <a:srgbClr val="61B32D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第二章 流程及其设计</a:t>
            </a:r>
            <a:endParaRPr lang="zh-CN" altLang="en-US" sz="3600" b="1" i="0" dirty="0">
              <a:solidFill>
                <a:srgbClr val="61B32D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2"/>
          <p:cNvSpPr txBox="1"/>
          <p:nvPr/>
        </p:nvSpPr>
        <p:spPr>
          <a:xfrm>
            <a:off x="492709" y="3682670"/>
            <a:ext cx="4978898" cy="521218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2600"/>
              </a:lnSpc>
            </a:pPr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第二节  流程的组成与描述</a:t>
            </a:r>
            <a:endParaRPr lang="zh-CN" altLang="en-US" sz="2400" b="0" i="0" dirty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9722"/>
          <a:stretch>
            <a:fillRect/>
          </a:stretch>
        </p:blipFill>
        <p:spPr>
          <a:xfrm>
            <a:off x="0" y="-211"/>
            <a:ext cx="9144000" cy="737512"/>
          </a:xfrm>
          <a:prstGeom prst="rect">
            <a:avLst/>
          </a:prstGeom>
          <a:effectLst>
            <a:glow rad="228600">
              <a:srgbClr val="5B9BD5">
                <a:alpha val="0"/>
              </a:srgbClr>
            </a:glow>
          </a:effectLst>
        </p:spPr>
      </p:pic>
      <p:sp>
        <p:nvSpPr>
          <p:cNvPr id="3" name="文本1"/>
          <p:cNvSpPr txBox="1"/>
          <p:nvPr/>
        </p:nvSpPr>
        <p:spPr>
          <a:xfrm>
            <a:off x="220894" y="812921"/>
            <a:ext cx="4405341" cy="496621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400"/>
              </a:lnSpc>
            </a:pPr>
            <a:r>
              <a:rPr lang="zh-CN" altLang="en-US" sz="20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（三）工艺流程的基本组成分析</a:t>
            </a:r>
            <a:endParaRPr lang="zh-CN" altLang="en-US" sz="20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2"/>
          <p:cNvSpPr txBox="1"/>
          <p:nvPr/>
        </p:nvSpPr>
        <p:spPr>
          <a:xfrm>
            <a:off x="1111806" y="40851"/>
            <a:ext cx="6383188" cy="655645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2600"/>
              </a:lnSpc>
            </a:pPr>
            <a:r>
              <a:rPr lang="zh-CN" altLang="en-US" sz="2400" b="1" i="0" dirty="0">
                <a:solidFill>
                  <a:srgbClr val="F2F2F2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一、流程的基本组成</a:t>
            </a:r>
            <a:endParaRPr lang="zh-CN" altLang="en-US" sz="2400" b="1" i="0" dirty="0">
              <a:solidFill>
                <a:srgbClr val="F2F2F2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3"/>
          <p:cNvSpPr txBox="1"/>
          <p:nvPr/>
        </p:nvSpPr>
        <p:spPr>
          <a:xfrm>
            <a:off x="5276860" y="1604601"/>
            <a:ext cx="2698852" cy="465993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2100"/>
              </a:lnSpc>
            </a:pPr>
            <a:r>
              <a:rPr lang="zh-CN" altLang="en-US" sz="18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聚乙烯的工艺流程</a:t>
            </a:r>
            <a:endParaRPr lang="zh-CN" altLang="en-US" sz="18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4"/>
          <p:cNvSpPr txBox="1"/>
          <p:nvPr/>
        </p:nvSpPr>
        <p:spPr>
          <a:xfrm>
            <a:off x="603580" y="1604553"/>
            <a:ext cx="4410104" cy="205363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700"/>
              </a:lnSpc>
              <a:buFont typeface="Wingdings" panose="05000000000000000000"/>
              <a:buChar char="l"/>
            </a:pPr>
            <a:r>
              <a: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设计以下产品的加工工艺流程：</a:t>
            </a:r>
            <a:endParaRPr lang="zh-CN" altLang="en-US" sz="21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algn="l">
              <a:lnSpc>
                <a:spcPts val="3200"/>
              </a:lnSpc>
              <a:buFont typeface="Wingdings" panose="05000000000000000000"/>
              <a:buChar char="n"/>
            </a:pPr>
            <a:r>
              <a:rPr lang="zh-CN" altLang="en-US" sz="18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课桌</a:t>
            </a:r>
            <a:endParaRPr lang="zh-CN" altLang="en-US" sz="18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algn="l">
              <a:lnSpc>
                <a:spcPts val="3200"/>
              </a:lnSpc>
              <a:buFont typeface="Wingdings" panose="05000000000000000000"/>
              <a:buChar char="n"/>
            </a:pPr>
            <a:r>
              <a:rPr lang="zh-CN" altLang="en-US" sz="18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铅笔</a:t>
            </a:r>
            <a:endParaRPr lang="zh-CN" altLang="en-US" sz="18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algn="l">
              <a:lnSpc>
                <a:spcPts val="3200"/>
              </a:lnSpc>
              <a:buFont typeface="Wingdings" panose="05000000000000000000"/>
              <a:buChar char="n"/>
            </a:pPr>
            <a:r>
              <a:rPr lang="zh-CN" altLang="en-US" sz="18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薯片</a:t>
            </a:r>
            <a:endParaRPr lang="zh-CN" altLang="en-US" sz="18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图片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789" y="2028273"/>
            <a:ext cx="1676400" cy="2124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9722"/>
          <a:stretch>
            <a:fillRect/>
          </a:stretch>
        </p:blipFill>
        <p:spPr>
          <a:xfrm>
            <a:off x="0" y="-211"/>
            <a:ext cx="9144000" cy="737512"/>
          </a:xfrm>
          <a:prstGeom prst="rect">
            <a:avLst/>
          </a:prstGeom>
          <a:effectLst>
            <a:glow rad="228600">
              <a:srgbClr val="5B9BD5">
                <a:alpha val="0"/>
              </a:srgbClr>
            </a:glow>
          </a:effectLst>
        </p:spPr>
      </p:pic>
      <p:sp>
        <p:nvSpPr>
          <p:cNvPr id="3" name="文本1"/>
          <p:cNvSpPr txBox="1"/>
          <p:nvPr/>
        </p:nvSpPr>
        <p:spPr>
          <a:xfrm>
            <a:off x="210474" y="807710"/>
            <a:ext cx="5825680" cy="496624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400"/>
              </a:lnSpc>
            </a:pPr>
            <a:r>
              <a:rPr lang="zh-CN" altLang="en-US" sz="20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思考：文字、流程图哪种方式表示流程更直观？</a:t>
            </a:r>
            <a:endParaRPr lang="zh-CN" altLang="en-US" sz="20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4" name="表格1"/>
          <p:cNvGraphicFramePr>
            <a:graphicFrameLocks noGrp="1"/>
          </p:cNvGraphicFramePr>
          <p:nvPr/>
        </p:nvGraphicFramePr>
        <p:xfrm>
          <a:off x="424929" y="1887741"/>
          <a:ext cx="5262592" cy="2950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1229"/>
                <a:gridCol w="2201363"/>
              </a:tblGrid>
              <a:tr h="473497">
                <a:tc>
                  <a:txBody>
                    <a:bodyPr/>
                    <a:lstStyle/>
                    <a:p>
                      <a:pPr marL="0" algn="ctr">
                        <a:lnSpc>
                          <a:spcPts val="1900"/>
                        </a:lnSpc>
                      </a:pPr>
                      <a:r>
                        <a:rPr lang="zh-CN" altLang="en-US" sz="1600" b="1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内容</a:t>
                      </a:r>
                      <a:endParaRPr lang="zh-CN" altLang="en-US" sz="1600" b="1" i="0" dirty="0">
                        <a:solidFill>
                          <a:srgbClr val="FFFFFF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381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5B9BD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900"/>
                        </a:lnSpc>
                      </a:pPr>
                      <a:r>
                        <a:rPr lang="zh-CN" altLang="en-US" sz="1600" b="1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图形符号</a:t>
                      </a:r>
                      <a:endParaRPr lang="zh-CN" altLang="en-US" sz="1600" b="1" i="0" dirty="0">
                        <a:solidFill>
                          <a:srgbClr val="FFFFFF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381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5B9BD5">
                        <a:alpha val="100000"/>
                      </a:srgbClr>
                    </a:solidFill>
                  </a:tcPr>
                </a:tc>
              </a:tr>
              <a:tr h="473501">
                <a:tc>
                  <a:txBody>
                    <a:bodyPr/>
                    <a:lstStyle/>
                    <a:p>
                      <a:pPr marL="0" algn="ctr">
                        <a:lnSpc>
                          <a:spcPts val="1900"/>
                        </a:lnSpc>
                      </a:pPr>
                      <a:r>
                        <a:rPr lang="zh-CN" altLang="en-US" sz="16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开始或停止</a:t>
                      </a:r>
                      <a:endParaRPr lang="zh-CN" altLang="en-US" sz="16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D2DE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D2DEEF">
                        <a:alpha val="100000"/>
                      </a:srgbClr>
                    </a:solidFill>
                  </a:tcPr>
                </a:tc>
              </a:tr>
              <a:tr h="853034">
                <a:tc>
                  <a:txBody>
                    <a:bodyPr/>
                    <a:lstStyle/>
                    <a:p>
                      <a:pPr marL="0" algn="ctr">
                        <a:lnSpc>
                          <a:spcPts val="1900"/>
                        </a:lnSpc>
                      </a:pPr>
                      <a:r>
                        <a:rPr lang="zh-CN" altLang="en-US" sz="16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环节</a:t>
                      </a:r>
                      <a:endParaRPr lang="zh-CN" altLang="en-US" sz="16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algn="ctr">
                        <a:lnSpc>
                          <a:spcPts val="1400"/>
                        </a:lnSpc>
                      </a:pPr>
                      <a:r>
                        <a:rPr lang="zh-CN" altLang="en-US" sz="12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（工作、活动、工艺环</a:t>
                      </a:r>
                      <a:r>
                        <a:rPr lang="zh-CN" altLang="en-US" sz="12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</a:rPr>
                        <a:t> </a:t>
                      </a:r>
                      <a:r>
                        <a:rPr lang="zh-CN" altLang="en-US" sz="12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节、加工环节、子过程等）</a:t>
                      </a:r>
                      <a:endParaRPr lang="zh-CN" altLang="en-US" sz="12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AEFF7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</a:p>
                  </a:txBody>
                  <a:tcPr anchor="ctr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AEFF7">
                        <a:alpha val="100000"/>
                      </a:srgbClr>
                    </a:solidFill>
                  </a:tcPr>
                </a:tc>
              </a:tr>
              <a:tr h="473497">
                <a:tc>
                  <a:txBody>
                    <a:bodyPr/>
                    <a:lstStyle/>
                    <a:p>
                      <a:pPr marL="0" algn="ctr">
                        <a:lnSpc>
                          <a:spcPts val="1900"/>
                        </a:lnSpc>
                      </a:pPr>
                      <a:r>
                        <a:rPr lang="zh-CN" altLang="en-US" sz="16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检测点或决策点</a:t>
                      </a:r>
                      <a:endParaRPr lang="zh-CN" altLang="en-US" sz="16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D2DE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</a:p>
                  </a:txBody>
                  <a:tcPr anchor="ctr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D2DEEF">
                        <a:alpha val="100000"/>
                      </a:srgbClr>
                    </a:solidFill>
                  </a:tcPr>
                </a:tc>
              </a:tr>
              <a:tr h="676482">
                <a:tc>
                  <a:txBody>
                    <a:bodyPr/>
                    <a:lstStyle/>
                    <a:p>
                      <a:pPr marL="0" algn="ctr">
                        <a:lnSpc>
                          <a:spcPts val="1900"/>
                        </a:lnSpc>
                      </a:pPr>
                      <a:r>
                        <a:rPr lang="zh-CN" altLang="en-US" sz="16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时序</a:t>
                      </a:r>
                      <a:endParaRPr lang="zh-CN" altLang="en-US" sz="16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algn="ctr">
                        <a:lnSpc>
                          <a:spcPts val="1400"/>
                        </a:lnSpc>
                      </a:pPr>
                      <a:r>
                        <a:rPr lang="zh-CN" altLang="en-US" sz="12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（先后顺序、流向）</a:t>
                      </a:r>
                      <a:endParaRPr lang="zh-CN" altLang="en-US" sz="12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AEFF7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900"/>
                        </a:lnSpc>
                      </a:pPr>
                      <a:r>
                        <a:rPr lang="zh-CN" altLang="en-US" sz="16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→</a:t>
                      </a:r>
                      <a:endParaRPr lang="zh-CN" altLang="en-US" sz="16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AEFF7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文本2"/>
          <p:cNvSpPr txBox="1"/>
          <p:nvPr/>
        </p:nvSpPr>
        <p:spPr>
          <a:xfrm>
            <a:off x="335585" y="1304144"/>
            <a:ext cx="4948266" cy="502759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400"/>
              </a:lnSpc>
            </a:pPr>
            <a:r>
              <a:rPr lang="zh-CN" altLang="en-US" sz="204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流程图：图形和简单文字描述流程。</a:t>
            </a:r>
            <a:endParaRPr lang="zh-CN" altLang="en-US" sz="204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3"/>
          <p:cNvSpPr txBox="1"/>
          <p:nvPr/>
        </p:nvSpPr>
        <p:spPr>
          <a:xfrm>
            <a:off x="6120775" y="2052618"/>
            <a:ext cx="2071707" cy="2402967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700"/>
              </a:lnSpc>
              <a:buFont typeface="Wingdings" panose="05000000000000000000"/>
              <a:buChar char="l"/>
            </a:pPr>
            <a:r>
              <a: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程序流程图</a:t>
            </a:r>
            <a:endParaRPr lang="zh-CN" altLang="en-US" sz="21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3700"/>
              </a:lnSpc>
              <a:buFont typeface="Wingdings" panose="05000000000000000000"/>
              <a:buChar char="l"/>
            </a:pPr>
            <a:r>
              <a: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工作流程图</a:t>
            </a:r>
            <a:endParaRPr lang="zh-CN" altLang="en-US" sz="21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3700"/>
              </a:lnSpc>
              <a:buFont typeface="Wingdings" panose="05000000000000000000"/>
              <a:buChar char="l"/>
            </a:pPr>
            <a:r>
              <a: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业务流程图</a:t>
            </a:r>
            <a:endParaRPr lang="zh-CN" altLang="en-US" sz="21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3700"/>
              </a:lnSpc>
              <a:buFont typeface="Wingdings" panose="05000000000000000000"/>
              <a:buChar char="l"/>
            </a:pPr>
            <a:r>
              <a: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数据流程图</a:t>
            </a:r>
            <a:endParaRPr lang="zh-CN" altLang="en-US" sz="21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4"/>
          <p:cNvSpPr txBox="1"/>
          <p:nvPr/>
        </p:nvSpPr>
        <p:spPr>
          <a:xfrm>
            <a:off x="1111806" y="40851"/>
            <a:ext cx="6383188" cy="655645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2600"/>
              </a:lnSpc>
            </a:pPr>
            <a:r>
              <a:rPr lang="zh-CN" altLang="en-US" sz="2400" b="1" i="0" dirty="0">
                <a:solidFill>
                  <a:srgbClr val="F2F2F2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二、流程的描述</a:t>
            </a:r>
            <a:endParaRPr lang="zh-CN" altLang="en-US" sz="2400" b="1" i="0" dirty="0">
              <a:solidFill>
                <a:srgbClr val="F2F2F2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形状2"/>
          <p:cNvSpPr txBox="1"/>
          <p:nvPr/>
        </p:nvSpPr>
        <p:spPr>
          <a:xfrm>
            <a:off x="4144061" y="2465118"/>
            <a:ext cx="857256" cy="214314"/>
          </a:xfrm>
          <a:prstGeom prst="roundRect">
            <a:avLst/>
          </a:prstGeom>
          <a:solidFill>
            <a:srgbClr val="FFFFFF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9" name="形状3"/>
          <p:cNvSpPr txBox="1"/>
          <p:nvPr/>
        </p:nvSpPr>
        <p:spPr>
          <a:xfrm>
            <a:off x="4147671" y="3031769"/>
            <a:ext cx="860182" cy="354499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solidFill>
              <a:srgbClr val="0000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0" name="形状4"/>
          <p:cNvSpPr txBox="1"/>
          <p:nvPr/>
        </p:nvSpPr>
        <p:spPr>
          <a:xfrm>
            <a:off x="4394750" y="3722295"/>
            <a:ext cx="422271" cy="422271"/>
          </a:xfrm>
          <a:custGeom>
            <a:avLst/>
            <a:gdLst>
              <a:gd name="connsiteX0" fmla="*/ 211136 w 422271"/>
              <a:gd name="connsiteY0" fmla="*/ 0 h 422271"/>
              <a:gd name="connsiteX1" fmla="*/ 422271 w 422271"/>
              <a:gd name="connsiteY1" fmla="*/ 211136 h 422271"/>
              <a:gd name="connsiteX2" fmla="*/ 211136 w 422271"/>
              <a:gd name="connsiteY2" fmla="*/ 422271 h 422271"/>
              <a:gd name="connsiteX3" fmla="*/ 0 w 422271"/>
              <a:gd name="connsiteY3" fmla="*/ 211136 h 422271"/>
              <a:gd name="connsiteX4" fmla="*/ 211136 w 422271"/>
              <a:gd name="connsiteY4" fmla="*/ 0 h 42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271" h="422271">
                <a:moveTo>
                  <a:pt x="211136" y="0"/>
                </a:moveTo>
                <a:lnTo>
                  <a:pt x="422271" y="211136"/>
                </a:lnTo>
                <a:lnTo>
                  <a:pt x="211136" y="422271"/>
                </a:lnTo>
                <a:lnTo>
                  <a:pt x="0" y="211136"/>
                </a:lnTo>
                <a:lnTo>
                  <a:pt x="211136" y="0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19050">
            <a:solidFill>
              <a:srgbClr val="0000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8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9722"/>
          <a:stretch>
            <a:fillRect/>
          </a:stretch>
        </p:blipFill>
        <p:spPr>
          <a:xfrm>
            <a:off x="0" y="-211"/>
            <a:ext cx="9144000" cy="737512"/>
          </a:xfrm>
          <a:prstGeom prst="rect">
            <a:avLst/>
          </a:prstGeom>
          <a:effectLst>
            <a:glow rad="228600">
              <a:srgbClr val="5B9BD5">
                <a:alpha val="0"/>
              </a:srgbClr>
            </a:glow>
          </a:effectLst>
        </p:spPr>
      </p:pic>
      <p:sp>
        <p:nvSpPr>
          <p:cNvPr id="3" name="文本1"/>
          <p:cNvSpPr txBox="1"/>
          <p:nvPr/>
        </p:nvSpPr>
        <p:spPr>
          <a:xfrm>
            <a:off x="210474" y="807710"/>
            <a:ext cx="2700366" cy="496624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400"/>
              </a:lnSpc>
            </a:pPr>
            <a:r>
              <a:rPr lang="zh-CN" altLang="en-US" sz="20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（一）绘制流程图</a:t>
            </a:r>
            <a:endParaRPr lang="zh-CN" altLang="en-US" sz="20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2"/>
          <p:cNvSpPr txBox="1"/>
          <p:nvPr/>
        </p:nvSpPr>
        <p:spPr>
          <a:xfrm>
            <a:off x="994296" y="1373753"/>
            <a:ext cx="1862166" cy="47625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1800"/>
              </a:lnSpc>
            </a:pPr>
            <a:r>
              <a:rPr lang="zh-CN" altLang="en-US" sz="15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绘制方框流程图</a:t>
            </a:r>
            <a:endParaRPr lang="zh-CN" altLang="en-US" sz="15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3"/>
          <p:cNvSpPr txBox="1"/>
          <p:nvPr/>
        </p:nvSpPr>
        <p:spPr>
          <a:xfrm>
            <a:off x="1111806" y="40851"/>
            <a:ext cx="6383188" cy="655645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2600"/>
              </a:lnSpc>
            </a:pPr>
            <a:r>
              <a:rPr lang="zh-CN" altLang="en-US" sz="2400" b="1" i="0" dirty="0">
                <a:solidFill>
                  <a:srgbClr val="F2F2F2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二、流程的描述</a:t>
            </a:r>
            <a:endParaRPr lang="zh-CN" altLang="en-US" sz="2400" b="1" i="0" dirty="0">
              <a:solidFill>
                <a:srgbClr val="F2F2F2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6" name="图片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94" y="2027596"/>
            <a:ext cx="7450000" cy="962870"/>
          </a:xfrm>
          <a:prstGeom prst="rect">
            <a:avLst/>
          </a:prstGeom>
        </p:spPr>
      </p:pic>
      <p:pic>
        <p:nvPicPr>
          <p:cNvPr id="7" name="图片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758" y="3101283"/>
            <a:ext cx="6040643" cy="1440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9722"/>
          <a:stretch>
            <a:fillRect/>
          </a:stretch>
        </p:blipFill>
        <p:spPr>
          <a:xfrm>
            <a:off x="0" y="-211"/>
            <a:ext cx="9144000" cy="737512"/>
          </a:xfrm>
          <a:prstGeom prst="rect">
            <a:avLst/>
          </a:prstGeom>
          <a:effectLst>
            <a:glow rad="228600">
              <a:srgbClr val="5B9BD5">
                <a:alpha val="0"/>
              </a:srgbClr>
            </a:glow>
          </a:effectLst>
        </p:spPr>
      </p:pic>
      <p:sp>
        <p:nvSpPr>
          <p:cNvPr id="3" name="文本1"/>
          <p:cNvSpPr txBox="1"/>
          <p:nvPr/>
        </p:nvSpPr>
        <p:spPr>
          <a:xfrm>
            <a:off x="210474" y="807710"/>
            <a:ext cx="2719416" cy="496621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400"/>
              </a:lnSpc>
            </a:pPr>
            <a:r>
              <a:rPr lang="zh-CN" altLang="en-US" sz="20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（一）绘制流程图</a:t>
            </a:r>
            <a:endParaRPr lang="zh-CN" altLang="en-US" sz="20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2"/>
          <p:cNvSpPr txBox="1"/>
          <p:nvPr/>
        </p:nvSpPr>
        <p:spPr>
          <a:xfrm>
            <a:off x="396935" y="1304068"/>
            <a:ext cx="3329854" cy="1107554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400"/>
              </a:lnSpc>
            </a:pPr>
            <a:r>
              <a:rPr lang="zh-CN" altLang="en-US" sz="1665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实践活动：根据课本的说明，绘制出自来水生产方框流程图，根据已有流程的描述细化流程。</a:t>
            </a:r>
            <a:endParaRPr lang="zh-CN" altLang="en-US" sz="1665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3"/>
          <p:cNvSpPr txBox="1"/>
          <p:nvPr/>
        </p:nvSpPr>
        <p:spPr>
          <a:xfrm>
            <a:off x="518722" y="2643502"/>
            <a:ext cx="2306164" cy="1126607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200"/>
              </a:lnSpc>
              <a:buFont typeface="Wingdings" panose="05000000000000000000"/>
              <a:buChar char="l"/>
            </a:pPr>
            <a:r>
              <a:rPr lang="zh-CN" altLang="en-US" sz="18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改进的自来水生产流程图：</a:t>
            </a:r>
            <a:endParaRPr lang="zh-CN" altLang="en-US" sz="18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4"/>
          <p:cNvSpPr txBox="1"/>
          <p:nvPr/>
        </p:nvSpPr>
        <p:spPr>
          <a:xfrm>
            <a:off x="1111806" y="40851"/>
            <a:ext cx="6383188" cy="655645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2600"/>
              </a:lnSpc>
            </a:pPr>
            <a:r>
              <a:rPr lang="zh-CN" altLang="en-US" sz="2400" b="1" i="0" dirty="0">
                <a:solidFill>
                  <a:srgbClr val="F2F2F2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二、流程的描述</a:t>
            </a:r>
            <a:endParaRPr lang="zh-CN" altLang="en-US" sz="2400" b="1" i="0" dirty="0">
              <a:solidFill>
                <a:srgbClr val="F2F2F2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7" name="图片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925" y="1304220"/>
            <a:ext cx="4977463" cy="635056"/>
          </a:xfrm>
          <a:prstGeom prst="rect">
            <a:avLst/>
          </a:prstGeom>
        </p:spPr>
      </p:pic>
      <p:pic>
        <p:nvPicPr>
          <p:cNvPr id="8" name="图片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421" y="2053657"/>
            <a:ext cx="5417732" cy="2859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9722"/>
          <a:stretch>
            <a:fillRect/>
          </a:stretch>
        </p:blipFill>
        <p:spPr>
          <a:xfrm>
            <a:off x="0" y="-211"/>
            <a:ext cx="9144000" cy="737512"/>
          </a:xfrm>
          <a:prstGeom prst="rect">
            <a:avLst/>
          </a:prstGeom>
          <a:effectLst>
            <a:glow rad="228600">
              <a:srgbClr val="5B9BD5">
                <a:alpha val="0"/>
              </a:srgbClr>
            </a:glow>
          </a:effectLst>
        </p:spPr>
      </p:pic>
      <p:sp>
        <p:nvSpPr>
          <p:cNvPr id="3" name="文本1"/>
          <p:cNvSpPr txBox="1"/>
          <p:nvPr/>
        </p:nvSpPr>
        <p:spPr>
          <a:xfrm>
            <a:off x="210474" y="807710"/>
            <a:ext cx="2671791" cy="547697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400"/>
              </a:lnSpc>
            </a:pPr>
            <a:r>
              <a:rPr lang="zh-CN" altLang="en-US" sz="20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（二）识读流程图</a:t>
            </a:r>
            <a:endParaRPr lang="zh-CN" altLang="en-US" sz="20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2"/>
          <p:cNvSpPr txBox="1"/>
          <p:nvPr/>
        </p:nvSpPr>
        <p:spPr>
          <a:xfrm>
            <a:off x="379419" y="1442247"/>
            <a:ext cx="2749158" cy="169639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700"/>
              </a:lnSpc>
              <a:buFont typeface="Wingdings" panose="05000000000000000000"/>
              <a:buChar char="l"/>
            </a:pPr>
            <a:r>
              <a: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流程图方便对流程进行分析，为流程的优化做准备。</a:t>
            </a:r>
            <a:endParaRPr lang="zh-CN" altLang="en-US" sz="21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3"/>
          <p:cNvSpPr txBox="1"/>
          <p:nvPr/>
        </p:nvSpPr>
        <p:spPr>
          <a:xfrm>
            <a:off x="1111806" y="40851"/>
            <a:ext cx="6383188" cy="655645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2600"/>
              </a:lnSpc>
            </a:pPr>
            <a:r>
              <a:rPr lang="zh-CN" altLang="en-US" sz="2400" b="1" i="0" dirty="0">
                <a:solidFill>
                  <a:srgbClr val="F2F2F2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二、流程的描述</a:t>
            </a:r>
            <a:endParaRPr lang="zh-CN" altLang="en-US" sz="2400" b="1" i="0" dirty="0">
              <a:solidFill>
                <a:srgbClr val="F2F2F2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6" name="图片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801" y="847792"/>
            <a:ext cx="3024336" cy="4114141"/>
          </a:xfrm>
          <a:prstGeom prst="rect">
            <a:avLst/>
          </a:prstGeom>
        </p:spPr>
      </p:pic>
      <p:pic>
        <p:nvPicPr>
          <p:cNvPr id="7" name="图片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010" y="1773469"/>
            <a:ext cx="3456384" cy="1754229"/>
          </a:xfrm>
          <a:prstGeom prst="rect">
            <a:avLst/>
          </a:prstGeom>
        </p:spPr>
      </p:pic>
      <p:sp>
        <p:nvSpPr>
          <p:cNvPr id="8" name="文本4"/>
          <p:cNvSpPr txBox="1"/>
          <p:nvPr/>
        </p:nvSpPr>
        <p:spPr>
          <a:xfrm>
            <a:off x="6230264" y="1286723"/>
            <a:ext cx="2115550" cy="404803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1600"/>
              </a:lnSpc>
            </a:pPr>
            <a:r>
              <a:rPr lang="zh-CN" altLang="en-US" sz="14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琼脂生产工艺流程图</a:t>
            </a:r>
            <a:endParaRPr lang="zh-CN" altLang="en-US" sz="14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文本5"/>
          <p:cNvSpPr txBox="1"/>
          <p:nvPr/>
        </p:nvSpPr>
        <p:spPr>
          <a:xfrm>
            <a:off x="676456" y="4195020"/>
            <a:ext cx="2963275" cy="404803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1600"/>
              </a:lnSpc>
            </a:pPr>
            <a:r>
              <a:rPr lang="zh-CN" altLang="en-US" sz="14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某工厂原材料进厂验收流程图</a:t>
            </a:r>
            <a:endParaRPr lang="zh-CN" altLang="en-US" sz="14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6" grpId="0" animBg="1"/>
      <p:bldP spid="8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9722"/>
          <a:stretch>
            <a:fillRect/>
          </a:stretch>
        </p:blipFill>
        <p:spPr>
          <a:xfrm>
            <a:off x="0" y="-211"/>
            <a:ext cx="9144000" cy="737512"/>
          </a:xfrm>
          <a:prstGeom prst="rect">
            <a:avLst/>
          </a:prstGeom>
          <a:effectLst>
            <a:glow rad="228600">
              <a:srgbClr val="5B9BD5">
                <a:alpha val="0"/>
              </a:srgbClr>
            </a:glow>
          </a:effectLst>
        </p:spPr>
      </p:pic>
      <p:sp>
        <p:nvSpPr>
          <p:cNvPr id="3" name="文本1"/>
          <p:cNvSpPr txBox="1"/>
          <p:nvPr/>
        </p:nvSpPr>
        <p:spPr>
          <a:xfrm>
            <a:off x="210474" y="807710"/>
            <a:ext cx="2652741" cy="496624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400"/>
              </a:lnSpc>
            </a:pPr>
            <a:r>
              <a:rPr lang="zh-CN" altLang="en-US" sz="20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（二）识读流程图</a:t>
            </a:r>
            <a:endParaRPr lang="zh-CN" altLang="en-US" sz="20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2"/>
          <p:cNvSpPr txBox="1"/>
          <p:nvPr/>
        </p:nvSpPr>
        <p:spPr>
          <a:xfrm>
            <a:off x="1396584" y="1516390"/>
            <a:ext cx="2630938" cy="465993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100"/>
              </a:lnSpc>
            </a:pPr>
            <a:r>
              <a:rPr lang="zh-CN" altLang="en-US" sz="18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机械加工装配流程图：</a:t>
            </a:r>
            <a:endParaRPr lang="zh-CN" altLang="en-US" sz="18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3"/>
          <p:cNvSpPr txBox="1"/>
          <p:nvPr/>
        </p:nvSpPr>
        <p:spPr>
          <a:xfrm>
            <a:off x="1111806" y="40851"/>
            <a:ext cx="6383188" cy="655645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2600"/>
              </a:lnSpc>
            </a:pPr>
            <a:r>
              <a:rPr lang="zh-CN" altLang="en-US" sz="2400" b="1" i="0" dirty="0">
                <a:solidFill>
                  <a:srgbClr val="F2F2F2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二、流程的描述</a:t>
            </a:r>
            <a:endParaRPr lang="zh-CN" altLang="en-US" sz="2400" b="1" i="0" dirty="0">
              <a:solidFill>
                <a:srgbClr val="F2F2F2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6" name="图片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748" y="1581236"/>
            <a:ext cx="2959036" cy="2857500"/>
          </a:xfrm>
          <a:prstGeom prst="rect">
            <a:avLst/>
          </a:prstGeom>
        </p:spPr>
      </p:pic>
      <p:pic>
        <p:nvPicPr>
          <p:cNvPr id="7" name="图片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357" y="1954311"/>
            <a:ext cx="2775632" cy="2434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9722"/>
          <a:stretch>
            <a:fillRect/>
          </a:stretch>
        </p:blipFill>
        <p:spPr>
          <a:xfrm>
            <a:off x="0" y="-211"/>
            <a:ext cx="9144000" cy="737512"/>
          </a:xfrm>
          <a:prstGeom prst="rect">
            <a:avLst/>
          </a:prstGeom>
          <a:effectLst>
            <a:glow rad="228600">
              <a:srgbClr val="5B9BD5">
                <a:alpha val="0"/>
              </a:srgbClr>
            </a:glow>
          </a:effectLst>
        </p:spPr>
      </p:pic>
      <p:sp>
        <p:nvSpPr>
          <p:cNvPr id="3" name="文本1"/>
          <p:cNvSpPr txBox="1"/>
          <p:nvPr/>
        </p:nvSpPr>
        <p:spPr>
          <a:xfrm>
            <a:off x="210474" y="807710"/>
            <a:ext cx="8364645" cy="937871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900"/>
              </a:lnSpc>
            </a:pPr>
            <a:r>
              <a:rPr lang="zh-CN" altLang="en-US" sz="222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实践活动：选择一项熟悉的工作并绘制其流程图，或者选择一个常用的简单物品，绘制其可能的生产工艺流程图。</a:t>
            </a:r>
            <a:endParaRPr lang="zh-CN" altLang="en-US" sz="222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2"/>
          <p:cNvSpPr txBox="1"/>
          <p:nvPr/>
        </p:nvSpPr>
        <p:spPr>
          <a:xfrm>
            <a:off x="577215" y="1737446"/>
            <a:ext cx="4048152" cy="304562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700"/>
              </a:lnSpc>
              <a:buFont typeface="Wingdings" panose="05000000000000000000"/>
              <a:buChar char="l"/>
            </a:pPr>
            <a:r>
              <a: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分组开展活动。</a:t>
            </a:r>
            <a:endParaRPr lang="zh-CN" altLang="en-US" sz="21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3700"/>
              </a:lnSpc>
              <a:buFont typeface="Wingdings" panose="05000000000000000000"/>
              <a:buChar char="l"/>
            </a:pPr>
            <a:r>
              <a: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准备工作</a:t>
            </a:r>
            <a:endParaRPr lang="zh-CN" altLang="en-US" sz="21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algn="l">
              <a:lnSpc>
                <a:spcPts val="3200"/>
              </a:lnSpc>
              <a:buFont typeface="Wingdings" panose="05000000000000000000"/>
              <a:buChar char="n"/>
            </a:pPr>
            <a:r>
              <a:rPr lang="zh-CN" altLang="en-US" sz="18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确定环节</a:t>
            </a:r>
            <a:endParaRPr lang="zh-CN" altLang="en-US" sz="18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algn="l">
              <a:lnSpc>
                <a:spcPts val="3200"/>
              </a:lnSpc>
              <a:buFont typeface="Wingdings" panose="05000000000000000000"/>
              <a:buChar char="n"/>
            </a:pPr>
            <a:r>
              <a:rPr lang="zh-CN" altLang="en-US" sz="18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确定时序</a:t>
            </a:r>
            <a:endParaRPr lang="zh-CN" altLang="en-US" sz="18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algn="l">
              <a:lnSpc>
                <a:spcPts val="3200"/>
              </a:lnSpc>
              <a:buFont typeface="Wingdings" panose="05000000000000000000"/>
              <a:buChar char="n"/>
            </a:pPr>
            <a:r>
              <a:rPr lang="zh-CN" altLang="en-US" sz="18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绘制流程图</a:t>
            </a:r>
            <a:endParaRPr lang="zh-CN" altLang="en-US" sz="18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buFont typeface="Wingdings" panose="05000000000000000000"/>
              <a:buChar char="l"/>
            </a:pPr>
          </a:p>
        </p:txBody>
      </p:sp>
      <p:sp>
        <p:nvSpPr>
          <p:cNvPr id="5" name="文本3"/>
          <p:cNvSpPr txBox="1"/>
          <p:nvPr/>
        </p:nvSpPr>
        <p:spPr>
          <a:xfrm>
            <a:off x="4625340" y="1736227"/>
            <a:ext cx="4133878" cy="304802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700"/>
              </a:lnSpc>
              <a:buFont typeface="Wingdings" panose="05000000000000000000"/>
              <a:buChar char="l"/>
            </a:pPr>
            <a:r>
              <a: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参考流程：</a:t>
            </a:r>
            <a:endParaRPr lang="zh-CN" altLang="en-US" sz="21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algn="l">
              <a:lnSpc>
                <a:spcPts val="3200"/>
              </a:lnSpc>
              <a:buFont typeface="Wingdings" panose="05000000000000000000"/>
              <a:buChar char="n"/>
            </a:pPr>
            <a:r>
              <a:rPr lang="zh-CN" altLang="en-US" sz="18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超市购物的流程。</a:t>
            </a:r>
            <a:endParaRPr lang="zh-CN" altLang="en-US" sz="18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algn="l">
              <a:lnSpc>
                <a:spcPts val="3200"/>
              </a:lnSpc>
              <a:buFont typeface="Wingdings" panose="05000000000000000000"/>
              <a:buChar char="n"/>
            </a:pPr>
            <a:r>
              <a:rPr lang="zh-CN" altLang="en-US" sz="18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课桌的生成工艺流程。</a:t>
            </a:r>
            <a:endParaRPr lang="zh-CN" altLang="en-US" sz="18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algn="l">
              <a:lnSpc>
                <a:spcPts val="3200"/>
              </a:lnSpc>
              <a:buFont typeface="Wingdings" panose="05000000000000000000"/>
              <a:buChar char="n"/>
            </a:pPr>
            <a:r>
              <a:rPr lang="zh-CN" altLang="en-US" sz="18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制陶的工艺流程。</a:t>
            </a:r>
            <a:endParaRPr lang="zh-CN" altLang="en-US" sz="18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algn="l">
              <a:lnSpc>
                <a:spcPts val="3200"/>
              </a:lnSpc>
              <a:buFont typeface="Wingdings" panose="05000000000000000000"/>
              <a:buChar char="n"/>
            </a:pPr>
            <a:r>
              <a:rPr lang="zh-CN" altLang="en-US" sz="18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某种农作物育种的工作流程。</a:t>
            </a:r>
            <a:endParaRPr lang="zh-CN" altLang="en-US" sz="18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algn="l">
              <a:lnSpc>
                <a:spcPts val="3200"/>
              </a:lnSpc>
              <a:buFont typeface="Wingdings" panose="05000000000000000000"/>
              <a:buChar char="n"/>
            </a:pPr>
            <a:r>
              <a:rPr lang="zh-CN" altLang="en-US" sz="18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服装加工的工艺流程。</a:t>
            </a:r>
            <a:endParaRPr lang="zh-CN" altLang="en-US" sz="18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4"/>
          <p:cNvSpPr txBox="1"/>
          <p:nvPr/>
        </p:nvSpPr>
        <p:spPr>
          <a:xfrm>
            <a:off x="1111806" y="40851"/>
            <a:ext cx="6383188" cy="655645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2600"/>
              </a:lnSpc>
            </a:pPr>
            <a:r>
              <a:rPr lang="zh-CN" altLang="en-US" sz="2400" b="1" i="0" dirty="0">
                <a:solidFill>
                  <a:srgbClr val="F2F2F2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二、流程的描述</a:t>
            </a:r>
            <a:endParaRPr lang="zh-CN" altLang="en-US" sz="2400" b="1" i="0" dirty="0">
              <a:solidFill>
                <a:srgbClr val="F2F2F2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9722"/>
          <a:stretch>
            <a:fillRect/>
          </a:stretch>
        </p:blipFill>
        <p:spPr>
          <a:xfrm>
            <a:off x="0" y="-211"/>
            <a:ext cx="9144000" cy="737512"/>
          </a:xfrm>
          <a:prstGeom prst="rect">
            <a:avLst/>
          </a:prstGeom>
          <a:effectLst>
            <a:glow rad="228600">
              <a:srgbClr val="5B9BD5">
                <a:alpha val="0"/>
              </a:srgbClr>
            </a:glow>
          </a:effectLst>
        </p:spPr>
      </p:pic>
      <p:sp>
        <p:nvSpPr>
          <p:cNvPr id="3" name="文本1"/>
          <p:cNvSpPr txBox="1"/>
          <p:nvPr/>
        </p:nvSpPr>
        <p:spPr>
          <a:xfrm>
            <a:off x="1111806" y="40851"/>
            <a:ext cx="6383188" cy="655645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2600"/>
              </a:lnSpc>
            </a:pPr>
            <a:r>
              <a:rPr lang="zh-CN" altLang="en-US" sz="2400" b="1" i="0" dirty="0">
                <a:solidFill>
                  <a:srgbClr val="F2F2F2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总结</a:t>
            </a:r>
            <a:endParaRPr lang="zh-CN" altLang="en-US" sz="2400" b="1" i="0" dirty="0">
              <a:solidFill>
                <a:srgbClr val="F2F2F2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4" name="组合2"/>
          <p:cNvGrpSpPr/>
          <p:nvPr/>
        </p:nvGrpSpPr>
        <p:grpSpPr>
          <a:xfrm>
            <a:off x="-240630" y="927097"/>
            <a:ext cx="8713788" cy="3740471"/>
            <a:chOff x="0" y="0"/>
            <a:chExt cx="8713788" cy="3740471"/>
          </a:xfrm>
        </p:grpSpPr>
        <p:sp>
          <p:nvSpPr>
            <p:cNvPr id="5" name="形状2"/>
            <p:cNvSpPr txBox="1"/>
            <p:nvPr/>
          </p:nvSpPr>
          <p:spPr>
            <a:xfrm>
              <a:off x="0" y="0"/>
              <a:ext cx="8713788" cy="3725863"/>
            </a:xfrm>
            <a:prstGeom prst="rect">
              <a:avLst/>
            </a:prstGeom>
            <a:ln w="9525"/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6" name="形状10"/>
            <p:cNvSpPr txBox="1"/>
            <p:nvPr/>
          </p:nvSpPr>
          <p:spPr>
            <a:xfrm>
              <a:off x="759914" y="1805083"/>
              <a:ext cx="1503378" cy="529038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D7712B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7" name="文本2"/>
            <p:cNvSpPr txBox="1"/>
            <p:nvPr/>
          </p:nvSpPr>
          <p:spPr>
            <a:xfrm>
              <a:off x="735044" y="1821713"/>
              <a:ext cx="1560528" cy="533406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300"/>
                </a:lnSpc>
              </a:pPr>
              <a:r>
                <a:rPr lang="zh-CN" altLang="en-US" sz="12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第二节</a:t>
              </a:r>
              <a:r>
                <a:rPr lang="zh-CN" altLang="en-US" sz="1200" b="0" i="0" dirty="0">
                  <a:solidFill>
                    <a:srgbClr val="000000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</a:rPr>
                <a:t>   </a:t>
              </a:r>
              <a:r>
                <a:rPr lang="zh-CN" altLang="en-US" sz="12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流程的组成与描述</a:t>
              </a:r>
              <a:endParaRPr lang="zh-CN" altLang="en-US" sz="12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9" name="形状11"/>
            <p:cNvSpPr txBox="1"/>
            <p:nvPr/>
          </p:nvSpPr>
          <p:spPr>
            <a:xfrm>
              <a:off x="2828696" y="1123169"/>
              <a:ext cx="1659055" cy="360607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D7712B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0" name="文本3"/>
            <p:cNvSpPr txBox="1"/>
            <p:nvPr/>
          </p:nvSpPr>
          <p:spPr>
            <a:xfrm>
              <a:off x="2887037" y="1134275"/>
              <a:ext cx="1611430" cy="355857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l">
                <a:lnSpc>
                  <a:spcPts val="1300"/>
                </a:lnSpc>
              </a:pPr>
              <a:r>
                <a:rPr lang="zh-CN" altLang="en-US" sz="12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一、流程的基本组成</a:t>
              </a:r>
              <a:endParaRPr lang="zh-CN" altLang="en-US" sz="12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2" name="形状12"/>
            <p:cNvSpPr txBox="1"/>
            <p:nvPr/>
          </p:nvSpPr>
          <p:spPr>
            <a:xfrm>
              <a:off x="5059445" y="250848"/>
              <a:ext cx="2453516" cy="528809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D7712B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3" name="文本4"/>
            <p:cNvSpPr txBox="1"/>
            <p:nvPr/>
          </p:nvSpPr>
          <p:spPr>
            <a:xfrm>
              <a:off x="4992665" y="246631"/>
              <a:ext cx="2139191" cy="528809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l">
                <a:lnSpc>
                  <a:spcPts val="1300"/>
                </a:lnSpc>
              </a:pPr>
              <a:r>
                <a:rPr lang="zh-CN" altLang="en-US" sz="12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（一）流程的基本组成分析</a:t>
              </a:r>
              <a:endParaRPr lang="zh-CN" altLang="en-US" sz="12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" name="形状13"/>
            <p:cNvSpPr txBox="1"/>
            <p:nvPr/>
          </p:nvSpPr>
          <p:spPr>
            <a:xfrm>
              <a:off x="5082940" y="911091"/>
              <a:ext cx="2453516" cy="528809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D7712B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6" name="文本5"/>
            <p:cNvSpPr txBox="1"/>
            <p:nvPr/>
          </p:nvSpPr>
          <p:spPr>
            <a:xfrm>
              <a:off x="5060950" y="891540"/>
              <a:ext cx="2374265" cy="528955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l">
                <a:lnSpc>
                  <a:spcPts val="1300"/>
                </a:lnSpc>
              </a:pPr>
              <a:r>
                <a:rPr lang="zh-CN" altLang="en-US" sz="12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（二）工作流程的基本组成分析</a:t>
              </a:r>
              <a:endParaRPr lang="zh-CN" altLang="en-US" sz="12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8" name="形状14"/>
            <p:cNvSpPr txBox="1"/>
            <p:nvPr/>
          </p:nvSpPr>
          <p:spPr>
            <a:xfrm>
              <a:off x="5082940" y="1601178"/>
              <a:ext cx="2453516" cy="528809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D7712B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9" name="文本6"/>
            <p:cNvSpPr txBox="1"/>
            <p:nvPr/>
          </p:nvSpPr>
          <p:spPr>
            <a:xfrm>
              <a:off x="5071761" y="1601638"/>
              <a:ext cx="2463041" cy="528809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l">
                <a:lnSpc>
                  <a:spcPts val="1300"/>
                </a:lnSpc>
              </a:pPr>
              <a:r>
                <a:rPr lang="zh-CN" altLang="en-US" sz="12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（三）工艺流程的基本组成分析</a:t>
              </a:r>
              <a:endParaRPr lang="zh-CN" altLang="en-US" sz="12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1" name="形状15"/>
            <p:cNvSpPr txBox="1"/>
            <p:nvPr/>
          </p:nvSpPr>
          <p:spPr>
            <a:xfrm>
              <a:off x="2903096" y="2652531"/>
              <a:ext cx="1598733" cy="394040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D7712B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2" name="文本7"/>
            <p:cNvSpPr txBox="1"/>
            <p:nvPr/>
          </p:nvSpPr>
          <p:spPr>
            <a:xfrm>
              <a:off x="2971867" y="2667952"/>
              <a:ext cx="1351083" cy="365465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l">
                <a:lnSpc>
                  <a:spcPts val="1300"/>
                </a:lnSpc>
              </a:pPr>
              <a:r>
                <a:rPr lang="zh-CN" altLang="en-US" sz="12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二、流程的描述</a:t>
              </a:r>
              <a:endParaRPr lang="zh-CN" altLang="en-US" sz="12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4" name="形状16"/>
            <p:cNvSpPr txBox="1"/>
            <p:nvPr/>
          </p:nvSpPr>
          <p:spPr>
            <a:xfrm>
              <a:off x="5123178" y="2516476"/>
              <a:ext cx="1605601" cy="531505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D7712B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5" name="文本8"/>
            <p:cNvSpPr txBox="1"/>
            <p:nvPr/>
          </p:nvSpPr>
          <p:spPr>
            <a:xfrm>
              <a:off x="5124450" y="2501900"/>
              <a:ext cx="1457325" cy="531495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l">
                <a:lnSpc>
                  <a:spcPts val="1300"/>
                </a:lnSpc>
              </a:pPr>
              <a:r>
                <a:rPr lang="zh-CN" altLang="en-US" sz="12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（一）绘制流程图</a:t>
              </a:r>
              <a:endParaRPr lang="zh-CN" altLang="en-US" sz="12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7" name="形状17"/>
            <p:cNvSpPr txBox="1"/>
            <p:nvPr/>
          </p:nvSpPr>
          <p:spPr>
            <a:xfrm>
              <a:off x="5122199" y="3208966"/>
              <a:ext cx="1605601" cy="531505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D7712B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8" name="文本9"/>
            <p:cNvSpPr txBox="1"/>
            <p:nvPr/>
          </p:nvSpPr>
          <p:spPr>
            <a:xfrm>
              <a:off x="5123180" y="3194050"/>
              <a:ext cx="1457960" cy="531495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l">
                <a:lnSpc>
                  <a:spcPts val="1300"/>
                </a:lnSpc>
              </a:pPr>
              <a:r>
                <a:rPr lang="zh-CN" altLang="en-US" sz="12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（二）识读流程图</a:t>
              </a:r>
              <a:endParaRPr lang="zh-CN" altLang="en-US" sz="12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9" name="左大括号 28"/>
          <p:cNvSpPr/>
          <p:nvPr/>
        </p:nvSpPr>
        <p:spPr>
          <a:xfrm>
            <a:off x="2152015" y="2312035"/>
            <a:ext cx="426720" cy="1424940"/>
          </a:xfrm>
          <a:prstGeom prst="leftBrac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左大括号 29"/>
          <p:cNvSpPr/>
          <p:nvPr/>
        </p:nvSpPr>
        <p:spPr>
          <a:xfrm>
            <a:off x="4325620" y="1262380"/>
            <a:ext cx="426720" cy="1779905"/>
          </a:xfrm>
          <a:prstGeom prst="leftBrac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左大括号 30"/>
          <p:cNvSpPr/>
          <p:nvPr/>
        </p:nvSpPr>
        <p:spPr>
          <a:xfrm>
            <a:off x="4358640" y="3459480"/>
            <a:ext cx="426720" cy="1178560"/>
          </a:xfrm>
          <a:prstGeom prst="leftBrace">
            <a:avLst>
              <a:gd name="adj1" fmla="val 8333"/>
              <a:gd name="adj2" fmla="val 31896"/>
            </a:avLst>
          </a:prstGeom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9722"/>
          <a:stretch>
            <a:fillRect/>
          </a:stretch>
        </p:blipFill>
        <p:spPr>
          <a:xfrm>
            <a:off x="0" y="-211"/>
            <a:ext cx="9144000" cy="737512"/>
          </a:xfrm>
          <a:prstGeom prst="rect">
            <a:avLst/>
          </a:prstGeom>
          <a:effectLst>
            <a:glow rad="228600">
              <a:srgbClr val="5B9BD5">
                <a:alpha val="0"/>
              </a:srgbClr>
            </a:glow>
          </a:effectLst>
        </p:spPr>
      </p:pic>
      <p:sp>
        <p:nvSpPr>
          <p:cNvPr id="3" name="文本1"/>
          <p:cNvSpPr txBox="1"/>
          <p:nvPr/>
        </p:nvSpPr>
        <p:spPr>
          <a:xfrm>
            <a:off x="3888772" y="2076421"/>
            <a:ext cx="2476500" cy="991838"/>
          </a:xfrm>
          <a:prstGeom prst="rect">
            <a:avLst/>
          </a:prstGeom>
          <a:noFill/>
        </p:spPr>
        <p:txBody>
          <a:bodyPr anchor="b"/>
          <a:lstStyle/>
          <a:p>
            <a:pPr marL="0" algn="l">
              <a:lnSpc>
                <a:spcPts val="4800"/>
              </a:lnSpc>
            </a:pPr>
            <a:r>
              <a:rPr lang="zh-CN" altLang="en-US" sz="4500" b="0" i="0" dirty="0">
                <a:solidFill>
                  <a:srgbClr val="ED7D31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谢  谢!</a:t>
            </a:r>
            <a:endParaRPr lang="zh-CN" altLang="en-US" sz="4500" b="0" i="0" dirty="0">
              <a:solidFill>
                <a:srgbClr val="ED7D31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9722"/>
          <a:stretch>
            <a:fillRect/>
          </a:stretch>
        </p:blipFill>
        <p:spPr>
          <a:xfrm>
            <a:off x="0" y="-211"/>
            <a:ext cx="9144000" cy="737512"/>
          </a:xfrm>
          <a:prstGeom prst="rect">
            <a:avLst/>
          </a:prstGeom>
          <a:effectLst>
            <a:glow rad="228600">
              <a:srgbClr val="5B9BD5">
                <a:alpha val="0"/>
              </a:srgbClr>
            </a:glow>
          </a:effectLst>
        </p:spPr>
      </p:pic>
      <p:sp>
        <p:nvSpPr>
          <p:cNvPr id="3" name="文本1"/>
          <p:cNvSpPr txBox="1"/>
          <p:nvPr/>
        </p:nvSpPr>
        <p:spPr>
          <a:xfrm>
            <a:off x="1111806" y="40851"/>
            <a:ext cx="6383188" cy="655645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2600"/>
              </a:lnSpc>
            </a:pPr>
            <a:r>
              <a:rPr lang="zh-CN" altLang="en-US" sz="2400" b="1" i="0" dirty="0">
                <a:solidFill>
                  <a:srgbClr val="F2F2F2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教学内容</a:t>
            </a:r>
            <a:endParaRPr lang="zh-CN" altLang="en-US" sz="2400" b="1" i="0" dirty="0">
              <a:solidFill>
                <a:srgbClr val="F2F2F2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4" name="组合1"/>
          <p:cNvGrpSpPr/>
          <p:nvPr/>
        </p:nvGrpSpPr>
        <p:grpSpPr>
          <a:xfrm>
            <a:off x="97260" y="1131589"/>
            <a:ext cx="4206008" cy="3600402"/>
            <a:chOff x="0" y="0"/>
            <a:chExt cx="4206008" cy="3600402"/>
          </a:xfrm>
        </p:grpSpPr>
        <p:sp>
          <p:nvSpPr>
            <p:cNvPr id="5" name="形状1"/>
            <p:cNvSpPr txBox="1"/>
            <p:nvPr/>
          </p:nvSpPr>
          <p:spPr>
            <a:xfrm>
              <a:off x="10249" y="0"/>
              <a:ext cx="4195759" cy="3600402"/>
            </a:xfrm>
            <a:prstGeom prst="rect">
              <a:avLst/>
            </a:prstGeom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6" name="形状7"/>
            <p:cNvSpPr txBox="1"/>
            <p:nvPr/>
          </p:nvSpPr>
          <p:spPr>
            <a:xfrm>
              <a:off x="10886" y="1490791"/>
              <a:ext cx="1599471" cy="618819"/>
            </a:xfrm>
            <a:prstGeom prst="roundRect">
              <a:avLst/>
            </a:prstGeom>
            <a:solidFill>
              <a:srgbClr val="61B32D">
                <a:alpha val="100000"/>
              </a:srgbClr>
            </a:solidFill>
            <a:ln w="12700">
              <a:solidFill>
                <a:srgbClr val="659C3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7" name="文本3"/>
            <p:cNvSpPr txBox="1"/>
            <p:nvPr/>
          </p:nvSpPr>
          <p:spPr>
            <a:xfrm>
              <a:off x="0" y="1501961"/>
              <a:ext cx="1563221" cy="590589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500"/>
                </a:lnSpc>
              </a:pPr>
              <a:r>
                <a:rPr lang="zh-CN" altLang="en-US" sz="1400" b="0" i="0" dirty="0">
                  <a:solidFill>
                    <a:srgbClr val="FFFFFF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第二章</a:t>
              </a:r>
              <a:r>
                <a:rPr lang="zh-CN" altLang="en-US" sz="1400" b="0" i="0" dirty="0">
                  <a:solidFill>
                    <a:srgbClr val="FFFFFF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</a:rPr>
                <a:t> </a:t>
              </a:r>
              <a:r>
                <a:rPr lang="zh-CN" altLang="en-US" sz="1400" b="0" i="0" dirty="0">
                  <a:solidFill>
                    <a:srgbClr val="FFFFFF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流程及其设计</a:t>
              </a:r>
              <a:endParaRPr lang="zh-CN" altLang="en-US" sz="1400" b="0" i="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9" name="形状8"/>
            <p:cNvSpPr txBox="1"/>
            <p:nvPr/>
          </p:nvSpPr>
          <p:spPr>
            <a:xfrm>
              <a:off x="2105415" y="67504"/>
              <a:ext cx="1932251" cy="618820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659C3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0" name="文本4"/>
            <p:cNvSpPr txBox="1"/>
            <p:nvPr/>
          </p:nvSpPr>
          <p:spPr>
            <a:xfrm>
              <a:off x="1896418" y="98327"/>
              <a:ext cx="2010304" cy="582569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500"/>
                </a:lnSpc>
              </a:pPr>
              <a:r>
                <a:rPr lang="zh-CN" altLang="en-US" sz="14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第一节</a:t>
              </a:r>
              <a:r>
                <a:rPr lang="zh-CN" altLang="en-US" sz="1400" b="0" i="0" dirty="0">
                  <a:solidFill>
                    <a:srgbClr val="000000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</a:rPr>
                <a:t>  </a:t>
              </a:r>
              <a:r>
                <a:rPr lang="zh-CN" altLang="en-US" sz="14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了解流程</a:t>
              </a:r>
              <a:endParaRPr lang="zh-CN" altLang="en-US" sz="14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2" name="形状9"/>
            <p:cNvSpPr txBox="1"/>
            <p:nvPr/>
          </p:nvSpPr>
          <p:spPr>
            <a:xfrm>
              <a:off x="2105415" y="779145"/>
              <a:ext cx="1941776" cy="618820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659C3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3" name="文本5"/>
            <p:cNvSpPr txBox="1"/>
            <p:nvPr/>
          </p:nvSpPr>
          <p:spPr>
            <a:xfrm>
              <a:off x="2073667" y="785099"/>
              <a:ext cx="2010304" cy="590589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500"/>
                </a:lnSpc>
              </a:pPr>
              <a:r>
                <a:rPr lang="zh-CN" altLang="en-US" sz="1400" b="0" i="0" dirty="0">
                  <a:solidFill>
                    <a:srgbClr val="FF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第二节</a:t>
              </a:r>
              <a:r>
                <a:rPr lang="zh-CN" altLang="en-US" sz="1400" b="0" i="0" dirty="0">
                  <a:solidFill>
                    <a:srgbClr val="FF0000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</a:rPr>
                <a:t>  </a:t>
              </a:r>
              <a:r>
                <a:rPr lang="zh-CN" altLang="en-US" sz="1400" b="0" i="0" dirty="0">
                  <a:solidFill>
                    <a:srgbClr val="FF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流程的组成与描述</a:t>
              </a:r>
              <a:endParaRPr lang="zh-CN" altLang="en-US" sz="1400" b="0" i="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" name="形状10"/>
            <p:cNvSpPr txBox="1"/>
            <p:nvPr/>
          </p:nvSpPr>
          <p:spPr>
            <a:xfrm>
              <a:off x="2105415" y="1490796"/>
              <a:ext cx="1932251" cy="618820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659C3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6" name="文本6"/>
            <p:cNvSpPr txBox="1"/>
            <p:nvPr/>
          </p:nvSpPr>
          <p:spPr>
            <a:xfrm>
              <a:off x="2011107" y="1521611"/>
              <a:ext cx="2010304" cy="582569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500"/>
                </a:lnSpc>
              </a:pPr>
              <a:r>
                <a:rPr lang="zh-CN" altLang="en-US" sz="14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第三节</a:t>
              </a:r>
              <a:r>
                <a:rPr lang="zh-CN" altLang="en-US" sz="1400" b="0" i="0" dirty="0">
                  <a:solidFill>
                    <a:srgbClr val="000000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</a:rPr>
                <a:t>  </a:t>
              </a:r>
              <a:r>
                <a:rPr lang="zh-CN" altLang="en-US" sz="14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流程的设计</a:t>
              </a:r>
              <a:endParaRPr lang="zh-CN" altLang="en-US" sz="14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8" name="形状11"/>
            <p:cNvSpPr txBox="1"/>
            <p:nvPr/>
          </p:nvSpPr>
          <p:spPr>
            <a:xfrm>
              <a:off x="2105415" y="2202437"/>
              <a:ext cx="1930375" cy="618820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659C3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9" name="文本7"/>
            <p:cNvSpPr txBox="1"/>
            <p:nvPr/>
          </p:nvSpPr>
          <p:spPr>
            <a:xfrm>
              <a:off x="2005896" y="2233253"/>
              <a:ext cx="2037000" cy="582569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500"/>
                </a:lnSpc>
              </a:pPr>
              <a:r>
                <a:rPr lang="zh-CN" altLang="en-US" sz="14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第四节</a:t>
              </a:r>
              <a:r>
                <a:rPr lang="zh-CN" altLang="en-US" sz="1400" b="0" i="0" dirty="0">
                  <a:solidFill>
                    <a:srgbClr val="000000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</a:rPr>
                <a:t>  </a:t>
              </a:r>
              <a:r>
                <a:rPr lang="zh-CN" altLang="en-US" sz="14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流程的优化</a:t>
              </a:r>
              <a:endParaRPr lang="zh-CN" altLang="en-US" sz="14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1" name="形状12"/>
            <p:cNvSpPr txBox="1"/>
            <p:nvPr/>
          </p:nvSpPr>
          <p:spPr>
            <a:xfrm>
              <a:off x="2105415" y="2914079"/>
              <a:ext cx="1909458" cy="618820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659C3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2" name="文本8"/>
            <p:cNvSpPr txBox="1"/>
            <p:nvPr/>
          </p:nvSpPr>
          <p:spPr>
            <a:xfrm>
              <a:off x="2037176" y="2845840"/>
              <a:ext cx="2063708" cy="582569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500"/>
                </a:lnSpc>
              </a:pPr>
              <a:r>
                <a:rPr lang="zh-CN" altLang="en-US" sz="14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综合学习活动</a:t>
              </a:r>
              <a:endParaRPr lang="zh-CN" altLang="en-US" sz="14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3" name="文本2"/>
          <p:cNvSpPr txBox="1"/>
          <p:nvPr/>
        </p:nvSpPr>
        <p:spPr>
          <a:xfrm>
            <a:off x="4112895" y="1096010"/>
            <a:ext cx="4942840" cy="366522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1850" b="1" i="0" dirty="0">
                <a:solidFill>
                  <a:srgbClr val="00B0F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185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学习目标</a:t>
            </a:r>
            <a:endParaRPr lang="zh-CN" altLang="en-US" sz="185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algn="l">
              <a:lnSpc>
                <a:spcPts val="2600"/>
              </a:lnSpc>
              <a:buFont typeface="Wingdings" panose="05000000000000000000"/>
              <a:buChar char="n"/>
            </a:pPr>
            <a:r>
              <a:rPr lang="zh-CN" altLang="en-US" sz="148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理解流程的含义。</a:t>
            </a:r>
            <a:endParaRPr lang="zh-CN" altLang="en-US" sz="148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algn="l">
              <a:lnSpc>
                <a:spcPts val="2600"/>
              </a:lnSpc>
              <a:buFont typeface="Wingdings" panose="05000000000000000000"/>
              <a:buChar char="n"/>
            </a:pPr>
            <a:r>
              <a:rPr lang="zh-CN" altLang="en-US" sz="148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了解流程的基本组成，理解流程的环节和时序的含义。</a:t>
            </a:r>
            <a:endParaRPr lang="zh-CN" altLang="en-US" sz="148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algn="l">
              <a:lnSpc>
                <a:spcPts val="2600"/>
              </a:lnSpc>
              <a:buFont typeface="Wingdings" panose="05000000000000000000"/>
              <a:buChar char="n"/>
            </a:pPr>
            <a:r>
              <a:rPr lang="zh-CN" altLang="en-US" sz="148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会阅读和绘制简单的流程图。</a:t>
            </a:r>
            <a:endParaRPr lang="zh-CN" altLang="en-US" sz="148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algn="l">
              <a:lnSpc>
                <a:spcPts val="2600"/>
              </a:lnSpc>
              <a:buFont typeface="Wingdings" panose="05000000000000000000"/>
              <a:buChar char="n"/>
            </a:pPr>
            <a:r>
              <a:rPr lang="zh-CN" altLang="en-US" sz="148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能分析流程设计的基本要素，体会流程设计的基本思想和方法。</a:t>
            </a:r>
            <a:r>
              <a:rPr lang="zh-CN" altLang="en-US" sz="1480" b="1" i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</a:rPr>
              <a:t> </a:t>
            </a:r>
            <a:r>
              <a:rPr lang="zh-CN" altLang="en-US" sz="148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了解流程设计的基本步骤并实践。</a:t>
            </a:r>
            <a:endParaRPr lang="zh-CN" altLang="en-US" sz="148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algn="l">
              <a:lnSpc>
                <a:spcPts val="2600"/>
              </a:lnSpc>
              <a:buFont typeface="Wingdings" panose="05000000000000000000"/>
              <a:buChar char="n"/>
            </a:pPr>
            <a:r>
              <a:rPr lang="zh-CN" altLang="en-US" sz="148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能分析流程优化过程中的基本要素。</a:t>
            </a:r>
            <a:endParaRPr lang="zh-CN" altLang="en-US" sz="148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algn="l">
              <a:lnSpc>
                <a:spcPts val="2600"/>
              </a:lnSpc>
              <a:buFont typeface="Wingdings" panose="05000000000000000000"/>
              <a:buChar char="n"/>
            </a:pPr>
            <a:r>
              <a:rPr lang="zh-CN" altLang="en-US" sz="148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了解流程优化的基本步骤，学会流程优化的基本方法。</a:t>
            </a:r>
            <a:endParaRPr lang="zh-CN" altLang="en-US" sz="148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" name="左大括号 23"/>
          <p:cNvSpPr/>
          <p:nvPr/>
        </p:nvSpPr>
        <p:spPr>
          <a:xfrm>
            <a:off x="1817370" y="1260475"/>
            <a:ext cx="350520" cy="3276600"/>
          </a:xfrm>
          <a:prstGeom prst="leftBrace">
            <a:avLst/>
          </a:prstGeom>
          <a:ln w="28575" cmpd="sng">
            <a:solidFill>
              <a:srgbClr val="61B32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9722"/>
          <a:stretch>
            <a:fillRect/>
          </a:stretch>
        </p:blipFill>
        <p:spPr>
          <a:xfrm>
            <a:off x="0" y="-211"/>
            <a:ext cx="9144000" cy="737512"/>
          </a:xfrm>
          <a:prstGeom prst="rect">
            <a:avLst/>
          </a:prstGeom>
          <a:effectLst>
            <a:glow rad="228600">
              <a:srgbClr val="5B9BD5">
                <a:alpha val="0"/>
              </a:srgbClr>
            </a:glow>
          </a:effectLst>
        </p:spPr>
      </p:pic>
      <p:sp>
        <p:nvSpPr>
          <p:cNvPr id="3" name="文本1"/>
          <p:cNvSpPr txBox="1"/>
          <p:nvPr/>
        </p:nvSpPr>
        <p:spPr>
          <a:xfrm>
            <a:off x="1111806" y="40851"/>
            <a:ext cx="6383188" cy="655645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2600"/>
              </a:lnSpc>
            </a:pPr>
            <a:r>
              <a:rPr lang="zh-CN" altLang="en-US" sz="2400" b="1" i="0" dirty="0">
                <a:solidFill>
                  <a:srgbClr val="F2F2F2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引入</a:t>
            </a:r>
            <a:endParaRPr lang="zh-CN" altLang="en-US" sz="2400" b="1" i="0" dirty="0">
              <a:solidFill>
                <a:srgbClr val="F2F2F2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文本2"/>
          <p:cNvSpPr txBox="1"/>
          <p:nvPr/>
        </p:nvSpPr>
        <p:spPr>
          <a:xfrm>
            <a:off x="210472" y="807708"/>
            <a:ext cx="4405342" cy="97631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海水制盐的流程</a:t>
            </a:r>
            <a:endParaRPr lang="zh-CN" altLang="en-US" sz="24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" name="图片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024" y="2143122"/>
            <a:ext cx="6217021" cy="2148704"/>
          </a:xfrm>
          <a:prstGeom prst="rect">
            <a:avLst/>
          </a:prstGeom>
        </p:spPr>
      </p:pic>
      <p:grpSp>
        <p:nvGrpSpPr>
          <p:cNvPr id="6" name="组合2"/>
          <p:cNvGrpSpPr/>
          <p:nvPr/>
        </p:nvGrpSpPr>
        <p:grpSpPr>
          <a:xfrm>
            <a:off x="357189" y="1772092"/>
            <a:ext cx="2428862" cy="2869758"/>
            <a:chOff x="0" y="0"/>
            <a:chExt cx="2428862" cy="2869758"/>
          </a:xfrm>
        </p:grpSpPr>
        <p:sp>
          <p:nvSpPr>
            <p:cNvPr id="7" name="形状2"/>
            <p:cNvSpPr txBox="1"/>
            <p:nvPr/>
          </p:nvSpPr>
          <p:spPr>
            <a:xfrm>
              <a:off x="0" y="13846"/>
              <a:ext cx="2428862" cy="2855912"/>
            </a:xfrm>
            <a:prstGeom prst="rect">
              <a:avLst/>
            </a:prstGeom>
            <a:ln w="9525"/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8" name="形状6"/>
            <p:cNvSpPr txBox="1"/>
            <p:nvPr/>
          </p:nvSpPr>
          <p:spPr>
            <a:xfrm>
              <a:off x="747556" y="15240"/>
              <a:ext cx="933749" cy="518749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528CC1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9" name="文本4"/>
            <p:cNvSpPr txBox="1"/>
            <p:nvPr/>
          </p:nvSpPr>
          <p:spPr>
            <a:xfrm>
              <a:off x="732316" y="0"/>
              <a:ext cx="933749" cy="518749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2200"/>
                </a:lnSpc>
              </a:pPr>
              <a:r>
                <a:rPr lang="zh-CN" altLang="en-US" sz="21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纳潮</a:t>
              </a:r>
              <a:endParaRPr lang="zh-CN" altLang="en-US" sz="21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0" name="形状3"/>
            <p:cNvSpPr txBox="1"/>
            <p:nvPr/>
          </p:nvSpPr>
          <p:spPr>
            <a:xfrm rot="5400000">
              <a:off x="1117165" y="546958"/>
              <a:ext cx="194531" cy="233437"/>
            </a:xfrm>
            <a:prstGeom prst="rightArrow">
              <a:avLst/>
            </a:prstGeom>
            <a:solidFill>
              <a:srgbClr val="B5CBE7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1" name="形状7"/>
            <p:cNvSpPr txBox="1"/>
            <p:nvPr/>
          </p:nvSpPr>
          <p:spPr>
            <a:xfrm>
              <a:off x="747556" y="793364"/>
              <a:ext cx="933749" cy="518749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528CC1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2" name="文本5"/>
            <p:cNvSpPr txBox="1"/>
            <p:nvPr/>
          </p:nvSpPr>
          <p:spPr>
            <a:xfrm>
              <a:off x="732316" y="778124"/>
              <a:ext cx="933749" cy="518749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2200"/>
                </a:lnSpc>
              </a:pPr>
              <a:r>
                <a:rPr lang="zh-CN" altLang="en-US" sz="21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制卤</a:t>
              </a:r>
              <a:endParaRPr lang="zh-CN" altLang="en-US" sz="21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3" name="形状4"/>
            <p:cNvSpPr txBox="1"/>
            <p:nvPr/>
          </p:nvSpPr>
          <p:spPr>
            <a:xfrm rot="5400000">
              <a:off x="1117165" y="1325083"/>
              <a:ext cx="194531" cy="233437"/>
            </a:xfrm>
            <a:prstGeom prst="rightArrow">
              <a:avLst/>
            </a:prstGeom>
            <a:solidFill>
              <a:srgbClr val="B5CBE7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4" name="形状8"/>
            <p:cNvSpPr txBox="1"/>
            <p:nvPr/>
          </p:nvSpPr>
          <p:spPr>
            <a:xfrm>
              <a:off x="747556" y="1571489"/>
              <a:ext cx="933749" cy="518749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528CC1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5" name="文本6"/>
            <p:cNvSpPr txBox="1"/>
            <p:nvPr/>
          </p:nvSpPr>
          <p:spPr>
            <a:xfrm>
              <a:off x="732316" y="1556249"/>
              <a:ext cx="933749" cy="518749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2200"/>
                </a:lnSpc>
              </a:pPr>
              <a:r>
                <a:rPr lang="zh-CN" altLang="en-US" sz="21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结晶</a:t>
              </a:r>
              <a:endParaRPr lang="zh-CN" altLang="en-US" sz="21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6" name="形状5"/>
            <p:cNvSpPr txBox="1"/>
            <p:nvPr/>
          </p:nvSpPr>
          <p:spPr>
            <a:xfrm rot="5400000">
              <a:off x="1117165" y="2103207"/>
              <a:ext cx="194531" cy="233437"/>
            </a:xfrm>
            <a:prstGeom prst="rightArrow">
              <a:avLst/>
            </a:prstGeom>
            <a:solidFill>
              <a:srgbClr val="B5CBE7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7" name="形状9"/>
            <p:cNvSpPr txBox="1"/>
            <p:nvPr/>
          </p:nvSpPr>
          <p:spPr>
            <a:xfrm>
              <a:off x="747556" y="2349613"/>
              <a:ext cx="933749" cy="518749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528CC1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8" name="文本7"/>
            <p:cNvSpPr txBox="1"/>
            <p:nvPr/>
          </p:nvSpPr>
          <p:spPr>
            <a:xfrm>
              <a:off x="732316" y="2334373"/>
              <a:ext cx="933749" cy="518749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2200"/>
                </a:lnSpc>
              </a:pPr>
              <a:r>
                <a:rPr lang="zh-CN" altLang="en-US" sz="21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收盐</a:t>
              </a:r>
              <a:endParaRPr lang="zh-CN" altLang="en-US" sz="21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9" name="文本3"/>
          <p:cNvSpPr txBox="1"/>
          <p:nvPr/>
        </p:nvSpPr>
        <p:spPr>
          <a:xfrm>
            <a:off x="3210868" y="1664964"/>
            <a:ext cx="4405342" cy="833442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复杂制盐流程：</a:t>
            </a:r>
            <a:endParaRPr lang="zh-CN" altLang="en-US" sz="24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9722"/>
          <a:stretch>
            <a:fillRect/>
          </a:stretch>
        </p:blipFill>
        <p:spPr>
          <a:xfrm>
            <a:off x="0" y="-211"/>
            <a:ext cx="9144000" cy="737512"/>
          </a:xfrm>
          <a:prstGeom prst="rect">
            <a:avLst/>
          </a:prstGeom>
          <a:effectLst>
            <a:glow rad="228600">
              <a:srgbClr val="5B9BD5">
                <a:alpha val="0"/>
              </a:srgbClr>
            </a:glow>
          </a:effectLst>
        </p:spPr>
      </p:pic>
      <p:sp>
        <p:nvSpPr>
          <p:cNvPr id="3" name="文本1"/>
          <p:cNvSpPr txBox="1"/>
          <p:nvPr/>
        </p:nvSpPr>
        <p:spPr>
          <a:xfrm>
            <a:off x="392935" y="844201"/>
            <a:ext cx="2166966" cy="496624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400"/>
              </a:lnSpc>
            </a:pPr>
            <a:r>
              <a:rPr lang="zh-CN" altLang="en-US" sz="20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流程的组成：</a:t>
            </a:r>
            <a:endParaRPr lang="zh-CN" altLang="en-US" sz="20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2"/>
          <p:cNvSpPr txBox="1"/>
          <p:nvPr/>
        </p:nvSpPr>
        <p:spPr>
          <a:xfrm>
            <a:off x="1111806" y="40851"/>
            <a:ext cx="6383188" cy="655645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2600"/>
              </a:lnSpc>
            </a:pPr>
            <a:r>
              <a:rPr lang="zh-CN" altLang="en-US" sz="2400" b="1" i="0" dirty="0">
                <a:solidFill>
                  <a:srgbClr val="F2F2F2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一、流程的基本组成</a:t>
            </a:r>
            <a:endParaRPr lang="zh-CN" altLang="en-US" sz="2400" b="1" i="0" dirty="0">
              <a:solidFill>
                <a:srgbClr val="F2F2F2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3"/>
          <p:cNvSpPr txBox="1"/>
          <p:nvPr/>
        </p:nvSpPr>
        <p:spPr>
          <a:xfrm>
            <a:off x="751770" y="1736398"/>
            <a:ext cx="3649732" cy="1593146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700"/>
              </a:lnSpc>
              <a:buFont typeface="Wingdings" panose="05000000000000000000"/>
              <a:buChar char="l"/>
            </a:pPr>
            <a:r>
              <a: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流程的目的：</a:t>
            </a:r>
            <a:endParaRPr lang="zh-CN" altLang="en-US" sz="21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algn="l">
              <a:lnSpc>
                <a:spcPts val="3200"/>
              </a:lnSpc>
              <a:buFont typeface="Wingdings" panose="05000000000000000000"/>
              <a:buChar char="n"/>
            </a:pPr>
            <a:r>
              <a:rPr lang="zh-CN" altLang="en-US" sz="18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实现特定的结果</a:t>
            </a:r>
            <a:endParaRPr lang="zh-CN" altLang="en-US" sz="18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algn="l">
              <a:lnSpc>
                <a:spcPts val="3200"/>
              </a:lnSpc>
              <a:buFont typeface="Wingdings" panose="05000000000000000000"/>
              <a:buChar char="n"/>
            </a:pPr>
            <a:r>
              <a:rPr lang="zh-CN" altLang="en-US" sz="18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做出某种产品</a:t>
            </a:r>
            <a:endParaRPr lang="zh-CN" altLang="en-US" sz="18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6" name="组合2"/>
          <p:cNvGrpSpPr/>
          <p:nvPr/>
        </p:nvGrpSpPr>
        <p:grpSpPr>
          <a:xfrm>
            <a:off x="3475587" y="1386392"/>
            <a:ext cx="4824536" cy="2857500"/>
            <a:chOff x="0" y="0"/>
            <a:chExt cx="4824536" cy="2857500"/>
          </a:xfrm>
        </p:grpSpPr>
        <p:sp>
          <p:nvSpPr>
            <p:cNvPr id="7" name="形状2"/>
            <p:cNvSpPr txBox="1"/>
            <p:nvPr/>
          </p:nvSpPr>
          <p:spPr>
            <a:xfrm>
              <a:off x="0" y="0"/>
              <a:ext cx="4824536" cy="2857500"/>
            </a:xfrm>
            <a:prstGeom prst="rect">
              <a:avLst/>
            </a:prstGeom>
            <a:ln w="9525"/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8" name="形状11"/>
            <p:cNvSpPr txBox="1"/>
            <p:nvPr/>
          </p:nvSpPr>
          <p:spPr>
            <a:xfrm>
              <a:off x="444885" y="1460457"/>
              <a:ext cx="845529" cy="422764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659C3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9" name="文本4"/>
            <p:cNvSpPr txBox="1"/>
            <p:nvPr/>
          </p:nvSpPr>
          <p:spPr>
            <a:xfrm>
              <a:off x="414604" y="1456243"/>
              <a:ext cx="845529" cy="422764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300"/>
                </a:lnSpc>
              </a:pPr>
              <a:r>
                <a:rPr lang="zh-CN" altLang="en-US" sz="12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流程</a:t>
              </a:r>
              <a:endParaRPr lang="zh-CN" altLang="en-US" sz="12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1" name="形状12"/>
            <p:cNvSpPr txBox="1"/>
            <p:nvPr/>
          </p:nvSpPr>
          <p:spPr>
            <a:xfrm>
              <a:off x="1588531" y="731187"/>
              <a:ext cx="845529" cy="422764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659C3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2" name="文本5"/>
            <p:cNvSpPr txBox="1"/>
            <p:nvPr/>
          </p:nvSpPr>
          <p:spPr>
            <a:xfrm>
              <a:off x="1547822" y="737391"/>
              <a:ext cx="845529" cy="422764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300"/>
                </a:lnSpc>
              </a:pPr>
              <a:r>
                <a:rPr lang="zh-CN" altLang="en-US" sz="12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环节</a:t>
              </a:r>
              <a:endParaRPr lang="zh-CN" altLang="en-US" sz="12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4" name="形状13"/>
            <p:cNvSpPr txBox="1"/>
            <p:nvPr/>
          </p:nvSpPr>
          <p:spPr>
            <a:xfrm>
              <a:off x="2992821" y="1918"/>
              <a:ext cx="845529" cy="422764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659C3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5" name="文本6"/>
            <p:cNvSpPr txBox="1"/>
            <p:nvPr/>
          </p:nvSpPr>
          <p:spPr>
            <a:xfrm>
              <a:off x="2926042" y="23769"/>
              <a:ext cx="845529" cy="422764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300"/>
                </a:lnSpc>
              </a:pPr>
              <a:r>
                <a:rPr lang="zh-CN" altLang="en-US" sz="12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工作</a:t>
              </a:r>
              <a:endParaRPr lang="zh-CN" altLang="en-US" sz="12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7" name="形状14"/>
            <p:cNvSpPr txBox="1"/>
            <p:nvPr/>
          </p:nvSpPr>
          <p:spPr>
            <a:xfrm>
              <a:off x="2992821" y="488098"/>
              <a:ext cx="845529" cy="422764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659C3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8" name="文本7"/>
            <p:cNvSpPr txBox="1"/>
            <p:nvPr/>
          </p:nvSpPr>
          <p:spPr>
            <a:xfrm>
              <a:off x="2931261" y="494304"/>
              <a:ext cx="845529" cy="422764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300"/>
                </a:lnSpc>
              </a:pPr>
              <a:r>
                <a:rPr lang="zh-CN" altLang="en-US" sz="12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活动</a:t>
              </a:r>
              <a:endParaRPr lang="zh-CN" altLang="en-US" sz="12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0" name="形状15"/>
            <p:cNvSpPr txBox="1"/>
            <p:nvPr/>
          </p:nvSpPr>
          <p:spPr>
            <a:xfrm>
              <a:off x="2992821" y="974277"/>
              <a:ext cx="845529" cy="422764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659C3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1" name="文本8"/>
            <p:cNvSpPr txBox="1"/>
            <p:nvPr/>
          </p:nvSpPr>
          <p:spPr>
            <a:xfrm>
              <a:off x="2926042" y="975269"/>
              <a:ext cx="845529" cy="422764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300"/>
                </a:lnSpc>
              </a:pPr>
              <a:r>
                <a:rPr lang="zh-CN" altLang="en-US" sz="12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工艺环节</a:t>
              </a:r>
              <a:endParaRPr lang="zh-CN" altLang="en-US" sz="12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3" name="形状16"/>
            <p:cNvSpPr txBox="1"/>
            <p:nvPr/>
          </p:nvSpPr>
          <p:spPr>
            <a:xfrm>
              <a:off x="2992821" y="1460457"/>
              <a:ext cx="845529" cy="422764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659C3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4" name="文本9"/>
            <p:cNvSpPr txBox="1"/>
            <p:nvPr/>
          </p:nvSpPr>
          <p:spPr>
            <a:xfrm>
              <a:off x="2931261" y="1456243"/>
              <a:ext cx="845529" cy="422764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300"/>
                </a:lnSpc>
              </a:pPr>
              <a:r>
                <a:rPr lang="zh-CN" altLang="en-US" sz="12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加工环节</a:t>
              </a:r>
              <a:endParaRPr lang="zh-CN" altLang="en-US" sz="12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6" name="形状17"/>
            <p:cNvSpPr txBox="1"/>
            <p:nvPr/>
          </p:nvSpPr>
          <p:spPr>
            <a:xfrm>
              <a:off x="1588531" y="2189726"/>
              <a:ext cx="845529" cy="422764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659C3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7" name="文本10"/>
            <p:cNvSpPr txBox="1"/>
            <p:nvPr/>
          </p:nvSpPr>
          <p:spPr>
            <a:xfrm>
              <a:off x="1568672" y="2190725"/>
              <a:ext cx="845529" cy="422764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300"/>
                </a:lnSpc>
              </a:pPr>
              <a:r>
                <a:rPr lang="zh-CN" altLang="en-US" sz="12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时序</a:t>
              </a:r>
              <a:endParaRPr lang="zh-CN" altLang="en-US" sz="12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9" name="形状18"/>
            <p:cNvSpPr txBox="1"/>
            <p:nvPr/>
          </p:nvSpPr>
          <p:spPr>
            <a:xfrm>
              <a:off x="2992821" y="1946636"/>
              <a:ext cx="1206376" cy="422764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659C3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30" name="文本11"/>
            <p:cNvSpPr txBox="1"/>
            <p:nvPr/>
          </p:nvSpPr>
          <p:spPr>
            <a:xfrm>
              <a:off x="2952112" y="1893193"/>
              <a:ext cx="1311154" cy="52121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300"/>
                </a:lnSpc>
              </a:pPr>
              <a:r>
                <a:rPr lang="zh-CN" altLang="en-US" sz="12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时间的先后顺序</a:t>
              </a:r>
              <a:endParaRPr lang="zh-CN" altLang="en-US" sz="12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2" name="形状19"/>
            <p:cNvSpPr txBox="1"/>
            <p:nvPr/>
          </p:nvSpPr>
          <p:spPr>
            <a:xfrm>
              <a:off x="2992821" y="2432816"/>
              <a:ext cx="1206376" cy="422764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659C3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33" name="文本12"/>
            <p:cNvSpPr txBox="1"/>
            <p:nvPr/>
          </p:nvSpPr>
          <p:spPr>
            <a:xfrm>
              <a:off x="2952112" y="2428603"/>
              <a:ext cx="1206376" cy="422764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300"/>
                </a:lnSpc>
              </a:pPr>
              <a:r>
                <a:rPr lang="zh-CN" altLang="en-US" sz="12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内在逻辑关系</a:t>
              </a:r>
              <a:endParaRPr lang="zh-CN" altLang="en-US" sz="12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34" name="左大括号 33"/>
          <p:cNvSpPr/>
          <p:nvPr/>
        </p:nvSpPr>
        <p:spPr>
          <a:xfrm>
            <a:off x="4814570" y="2425700"/>
            <a:ext cx="203835" cy="1264920"/>
          </a:xfrm>
          <a:prstGeom prst="leftBrace">
            <a:avLst/>
          </a:prstGeom>
          <a:ln w="15875">
            <a:solidFill>
              <a:srgbClr val="61B3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左大括号 34"/>
          <p:cNvSpPr/>
          <p:nvPr/>
        </p:nvSpPr>
        <p:spPr>
          <a:xfrm>
            <a:off x="5978525" y="1468120"/>
            <a:ext cx="454660" cy="1706245"/>
          </a:xfrm>
          <a:prstGeom prst="leftBrace">
            <a:avLst>
              <a:gd name="adj1" fmla="val 8333"/>
              <a:gd name="adj2" fmla="val 51807"/>
            </a:avLst>
          </a:prstGeom>
          <a:ln w="15875">
            <a:solidFill>
              <a:srgbClr val="61B3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6" name="左大括号 35"/>
          <p:cNvSpPr/>
          <p:nvPr/>
        </p:nvSpPr>
        <p:spPr>
          <a:xfrm>
            <a:off x="5977890" y="3407410"/>
            <a:ext cx="422910" cy="769620"/>
          </a:xfrm>
          <a:prstGeom prst="leftBrace">
            <a:avLst/>
          </a:prstGeom>
          <a:ln w="15875">
            <a:solidFill>
              <a:srgbClr val="61B3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9722"/>
          <a:stretch>
            <a:fillRect/>
          </a:stretch>
        </p:blipFill>
        <p:spPr>
          <a:xfrm>
            <a:off x="0" y="-211"/>
            <a:ext cx="9144000" cy="737512"/>
          </a:xfrm>
          <a:prstGeom prst="rect">
            <a:avLst/>
          </a:prstGeom>
          <a:effectLst>
            <a:glow rad="228600">
              <a:srgbClr val="5B9BD5">
                <a:alpha val="0"/>
              </a:srgbClr>
            </a:glow>
          </a:effectLst>
        </p:spPr>
      </p:pic>
      <p:sp>
        <p:nvSpPr>
          <p:cNvPr id="3" name="文本1"/>
          <p:cNvSpPr txBox="1"/>
          <p:nvPr/>
        </p:nvSpPr>
        <p:spPr>
          <a:xfrm>
            <a:off x="210474" y="807710"/>
            <a:ext cx="3548091" cy="538172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400"/>
              </a:lnSpc>
            </a:pPr>
            <a:r>
              <a:rPr lang="zh-CN" altLang="en-US" sz="20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（一）流程的基本组成分析</a:t>
            </a:r>
            <a:endParaRPr lang="zh-CN" altLang="en-US" sz="20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2"/>
          <p:cNvSpPr txBox="1"/>
          <p:nvPr/>
        </p:nvSpPr>
        <p:spPr>
          <a:xfrm>
            <a:off x="572291" y="1345825"/>
            <a:ext cx="2790844" cy="2386682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200"/>
              </a:lnSpc>
              <a:buFont typeface="Wingdings" panose="05000000000000000000"/>
              <a:buChar char="l"/>
            </a:pPr>
            <a:r>
              <a:rPr lang="zh-CN" altLang="en-US" sz="18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氢气还原氧化铜，基本流程</a:t>
            </a:r>
            <a:r>
              <a:rPr lang="zh-CN" altLang="en-US" sz="1800" b="1" i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</a:rPr>
              <a:t>“</a:t>
            </a:r>
            <a:r>
              <a:rPr lang="zh-CN" altLang="en-US" sz="18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一通、二点、三灭、四停</a:t>
            </a:r>
            <a:r>
              <a:rPr lang="zh-CN" altLang="en-US" sz="1800" b="1" i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</a:rPr>
              <a:t>”</a:t>
            </a:r>
            <a:r>
              <a:rPr lang="zh-CN" altLang="en-US" sz="18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18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3200"/>
              </a:lnSpc>
              <a:buFont typeface="Wingdings" panose="05000000000000000000"/>
              <a:buChar char="l"/>
            </a:pPr>
            <a:r>
              <a:rPr lang="zh-CN" altLang="en-US" sz="18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每个环节缺失、顺序错误都会造成实验失败。</a:t>
            </a:r>
            <a:endParaRPr lang="zh-CN" altLang="en-US" sz="18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3"/>
          <p:cNvSpPr txBox="1"/>
          <p:nvPr/>
        </p:nvSpPr>
        <p:spPr>
          <a:xfrm>
            <a:off x="5643439" y="3093472"/>
            <a:ext cx="3171854" cy="925192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时序：用箭头，表示环节之间的先后顺序</a:t>
            </a:r>
            <a:endParaRPr lang="zh-CN" altLang="en-US" sz="2400" b="1" i="0" dirty="0">
              <a:solidFill>
                <a:srgbClr val="FF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4"/>
          <p:cNvSpPr txBox="1"/>
          <p:nvPr/>
        </p:nvSpPr>
        <p:spPr>
          <a:xfrm>
            <a:off x="1111806" y="40851"/>
            <a:ext cx="6383188" cy="655645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2600"/>
              </a:lnSpc>
            </a:pPr>
            <a:r>
              <a:rPr lang="zh-CN" altLang="en-US" sz="2400" b="1" i="0" dirty="0">
                <a:solidFill>
                  <a:srgbClr val="F2F2F2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一、流程的基本组成</a:t>
            </a:r>
            <a:endParaRPr lang="zh-CN" altLang="en-US" sz="2400" b="1" i="0" dirty="0">
              <a:solidFill>
                <a:srgbClr val="F2F2F2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7" name="图片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406" y="2649007"/>
            <a:ext cx="1876425" cy="2019300"/>
          </a:xfrm>
          <a:prstGeom prst="rect">
            <a:avLst/>
          </a:prstGeom>
        </p:spPr>
      </p:pic>
      <p:grpSp>
        <p:nvGrpSpPr>
          <p:cNvPr id="8" name="组合2"/>
          <p:cNvGrpSpPr/>
          <p:nvPr/>
        </p:nvGrpSpPr>
        <p:grpSpPr>
          <a:xfrm>
            <a:off x="3656356" y="1350771"/>
            <a:ext cx="5052291" cy="1298093"/>
            <a:chOff x="0" y="0"/>
            <a:chExt cx="5052291" cy="1298093"/>
          </a:xfrm>
        </p:grpSpPr>
        <p:sp>
          <p:nvSpPr>
            <p:cNvPr id="9" name="形状2"/>
            <p:cNvSpPr txBox="1"/>
            <p:nvPr/>
          </p:nvSpPr>
          <p:spPr>
            <a:xfrm>
              <a:off x="51631" y="12209"/>
              <a:ext cx="5000660" cy="1285884"/>
            </a:xfrm>
            <a:prstGeom prst="rect">
              <a:avLst/>
            </a:prstGeom>
            <a:ln w="9525"/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0" name="形状10"/>
            <p:cNvSpPr txBox="1"/>
            <p:nvPr/>
          </p:nvSpPr>
          <p:spPr>
            <a:xfrm>
              <a:off x="53340" y="53340"/>
              <a:ext cx="462707" cy="1203621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659C3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1" name="文本5"/>
            <p:cNvSpPr txBox="1"/>
            <p:nvPr/>
          </p:nvSpPr>
          <p:spPr>
            <a:xfrm>
              <a:off x="0" y="0"/>
              <a:ext cx="462707" cy="1203621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100"/>
                </a:lnSpc>
              </a:pPr>
              <a:r>
                <a:rPr lang="zh-CN" altLang="en-US" sz="105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在试管底部装入氧化铜</a:t>
              </a:r>
              <a:endParaRPr lang="zh-CN" altLang="en-US" sz="105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2" name="形状3"/>
            <p:cNvSpPr txBox="1"/>
            <p:nvPr/>
          </p:nvSpPr>
          <p:spPr>
            <a:xfrm>
              <a:off x="562318" y="597775"/>
              <a:ext cx="98094" cy="114751"/>
            </a:xfrm>
            <a:prstGeom prst="rightArrow">
              <a:avLst/>
            </a:prstGeom>
            <a:solidFill>
              <a:srgbClr val="BBD3B1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3" name="形状11"/>
            <p:cNvSpPr txBox="1"/>
            <p:nvPr/>
          </p:nvSpPr>
          <p:spPr>
            <a:xfrm>
              <a:off x="701130" y="53340"/>
              <a:ext cx="462707" cy="1203621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659C3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4" name="文本6"/>
            <p:cNvSpPr txBox="1"/>
            <p:nvPr/>
          </p:nvSpPr>
          <p:spPr>
            <a:xfrm>
              <a:off x="647790" y="0"/>
              <a:ext cx="462707" cy="1203621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100"/>
                </a:lnSpc>
              </a:pPr>
              <a:r>
                <a:rPr lang="zh-CN" altLang="en-US" sz="105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将试管安放到铁架台上</a:t>
              </a:r>
              <a:endParaRPr lang="zh-CN" altLang="en-US" sz="105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" name="形状4"/>
            <p:cNvSpPr txBox="1"/>
            <p:nvPr/>
          </p:nvSpPr>
          <p:spPr>
            <a:xfrm>
              <a:off x="1210109" y="597775"/>
              <a:ext cx="98094" cy="114751"/>
            </a:xfrm>
            <a:prstGeom prst="rightArrow">
              <a:avLst/>
            </a:prstGeom>
            <a:solidFill>
              <a:srgbClr val="BBD3B1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6" name="形状12"/>
            <p:cNvSpPr txBox="1"/>
            <p:nvPr/>
          </p:nvSpPr>
          <p:spPr>
            <a:xfrm>
              <a:off x="1348921" y="53340"/>
              <a:ext cx="462707" cy="1203621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659C3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7" name="文本7"/>
            <p:cNvSpPr txBox="1"/>
            <p:nvPr/>
          </p:nvSpPr>
          <p:spPr>
            <a:xfrm>
              <a:off x="1295581" y="0"/>
              <a:ext cx="462707" cy="1203621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100"/>
                </a:lnSpc>
              </a:pPr>
              <a:r>
                <a:rPr lang="zh-CN" altLang="en-US" sz="105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放好酒精灯并调好试管的高度</a:t>
              </a:r>
              <a:endParaRPr lang="zh-CN" altLang="en-US" sz="105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8" name="形状5"/>
            <p:cNvSpPr txBox="1"/>
            <p:nvPr/>
          </p:nvSpPr>
          <p:spPr>
            <a:xfrm>
              <a:off x="1857899" y="597775"/>
              <a:ext cx="98094" cy="114751"/>
            </a:xfrm>
            <a:prstGeom prst="rightArrow">
              <a:avLst/>
            </a:prstGeom>
            <a:solidFill>
              <a:srgbClr val="BBD3B1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9" name="形状13"/>
            <p:cNvSpPr txBox="1"/>
            <p:nvPr/>
          </p:nvSpPr>
          <p:spPr>
            <a:xfrm>
              <a:off x="1996711" y="53340"/>
              <a:ext cx="462707" cy="1203621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659C3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0" name="文本8"/>
            <p:cNvSpPr txBox="1"/>
            <p:nvPr/>
          </p:nvSpPr>
          <p:spPr>
            <a:xfrm>
              <a:off x="1943371" y="0"/>
              <a:ext cx="462707" cy="1203621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100"/>
                </a:lnSpc>
              </a:pPr>
              <a:r>
                <a:rPr lang="zh-CN" altLang="en-US" sz="105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通入氢气</a:t>
              </a:r>
              <a:endParaRPr lang="zh-CN" altLang="en-US" sz="105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1" name="形状6"/>
            <p:cNvSpPr txBox="1"/>
            <p:nvPr/>
          </p:nvSpPr>
          <p:spPr>
            <a:xfrm>
              <a:off x="2505690" y="597775"/>
              <a:ext cx="98094" cy="114751"/>
            </a:xfrm>
            <a:prstGeom prst="rightArrow">
              <a:avLst/>
            </a:prstGeom>
            <a:solidFill>
              <a:srgbClr val="BBD3B1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2" name="形状14"/>
            <p:cNvSpPr txBox="1"/>
            <p:nvPr/>
          </p:nvSpPr>
          <p:spPr>
            <a:xfrm>
              <a:off x="2644502" y="53340"/>
              <a:ext cx="462707" cy="1203621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659C3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3" name="文本9"/>
            <p:cNvSpPr txBox="1"/>
            <p:nvPr/>
          </p:nvSpPr>
          <p:spPr>
            <a:xfrm>
              <a:off x="2591162" y="0"/>
              <a:ext cx="462707" cy="1203621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100"/>
                </a:lnSpc>
              </a:pPr>
              <a:r>
                <a:rPr lang="zh-CN" altLang="en-US" sz="105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点燃酒精灯加热</a:t>
              </a:r>
              <a:endParaRPr lang="zh-CN" altLang="en-US" sz="105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4" name="形状7"/>
            <p:cNvSpPr txBox="1"/>
            <p:nvPr/>
          </p:nvSpPr>
          <p:spPr>
            <a:xfrm>
              <a:off x="3153480" y="597775"/>
              <a:ext cx="98094" cy="114751"/>
            </a:xfrm>
            <a:prstGeom prst="rightArrow">
              <a:avLst/>
            </a:prstGeom>
            <a:solidFill>
              <a:srgbClr val="BBD3B1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5" name="形状15"/>
            <p:cNvSpPr txBox="1"/>
            <p:nvPr/>
          </p:nvSpPr>
          <p:spPr>
            <a:xfrm>
              <a:off x="3292293" y="53340"/>
              <a:ext cx="462707" cy="1203621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659C3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6" name="文本10"/>
            <p:cNvSpPr txBox="1"/>
            <p:nvPr/>
          </p:nvSpPr>
          <p:spPr>
            <a:xfrm>
              <a:off x="3238953" y="0"/>
              <a:ext cx="462707" cy="1203621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100"/>
                </a:lnSpc>
              </a:pPr>
              <a:r>
                <a:rPr lang="zh-CN" altLang="en-US" sz="105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观察反应过程</a:t>
              </a:r>
              <a:endParaRPr lang="zh-CN" altLang="en-US" sz="105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7" name="形状8"/>
            <p:cNvSpPr txBox="1"/>
            <p:nvPr/>
          </p:nvSpPr>
          <p:spPr>
            <a:xfrm>
              <a:off x="3801271" y="597775"/>
              <a:ext cx="98094" cy="114751"/>
            </a:xfrm>
            <a:prstGeom prst="rightArrow">
              <a:avLst/>
            </a:prstGeom>
            <a:solidFill>
              <a:srgbClr val="BBD3B1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8" name="形状16"/>
            <p:cNvSpPr txBox="1"/>
            <p:nvPr/>
          </p:nvSpPr>
          <p:spPr>
            <a:xfrm>
              <a:off x="3940083" y="53340"/>
              <a:ext cx="462707" cy="1203621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659C3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9" name="文本11"/>
            <p:cNvSpPr txBox="1"/>
            <p:nvPr/>
          </p:nvSpPr>
          <p:spPr>
            <a:xfrm>
              <a:off x="3886743" y="0"/>
              <a:ext cx="462707" cy="1203621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100"/>
                </a:lnSpc>
              </a:pPr>
              <a:r>
                <a:rPr lang="zh-CN" altLang="en-US" sz="105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停止加热</a:t>
              </a:r>
              <a:endParaRPr lang="zh-CN" altLang="en-US" sz="105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0" name="形状9"/>
            <p:cNvSpPr txBox="1"/>
            <p:nvPr/>
          </p:nvSpPr>
          <p:spPr>
            <a:xfrm>
              <a:off x="4449061" y="597775"/>
              <a:ext cx="98094" cy="114751"/>
            </a:xfrm>
            <a:prstGeom prst="rightArrow">
              <a:avLst/>
            </a:prstGeom>
            <a:solidFill>
              <a:srgbClr val="BBD3B1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31" name="形状17"/>
            <p:cNvSpPr txBox="1"/>
            <p:nvPr/>
          </p:nvSpPr>
          <p:spPr>
            <a:xfrm>
              <a:off x="4587874" y="53340"/>
              <a:ext cx="462707" cy="1203621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659C3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32" name="文本12"/>
            <p:cNvSpPr txBox="1"/>
            <p:nvPr/>
          </p:nvSpPr>
          <p:spPr>
            <a:xfrm>
              <a:off x="4534534" y="0"/>
              <a:ext cx="462707" cy="1203621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100"/>
                </a:lnSpc>
              </a:pPr>
              <a:r>
                <a:rPr lang="zh-CN" altLang="en-US" sz="105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停止通入氢气</a:t>
              </a:r>
              <a:endParaRPr lang="zh-CN" altLang="en-US" sz="105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9722"/>
          <a:stretch>
            <a:fillRect/>
          </a:stretch>
        </p:blipFill>
        <p:spPr>
          <a:xfrm>
            <a:off x="0" y="-211"/>
            <a:ext cx="9144000" cy="737512"/>
          </a:xfrm>
          <a:prstGeom prst="rect">
            <a:avLst/>
          </a:prstGeom>
          <a:effectLst>
            <a:glow rad="228600">
              <a:srgbClr val="5B9BD5">
                <a:alpha val="0"/>
              </a:srgbClr>
            </a:glow>
          </a:effectLst>
        </p:spPr>
      </p:pic>
      <p:sp>
        <p:nvSpPr>
          <p:cNvPr id="3" name="文本1"/>
          <p:cNvSpPr txBox="1"/>
          <p:nvPr/>
        </p:nvSpPr>
        <p:spPr>
          <a:xfrm>
            <a:off x="210474" y="807710"/>
            <a:ext cx="4405341" cy="496621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400"/>
              </a:lnSpc>
            </a:pPr>
            <a:r>
              <a:rPr lang="zh-CN" altLang="en-US" sz="20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（二）工作流程的基本组成分析</a:t>
            </a:r>
            <a:endParaRPr lang="zh-CN" altLang="en-US" sz="20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2"/>
          <p:cNvSpPr txBox="1"/>
          <p:nvPr/>
        </p:nvSpPr>
        <p:spPr>
          <a:xfrm>
            <a:off x="388810" y="1689478"/>
            <a:ext cx="4048154" cy="188357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700"/>
              </a:lnSpc>
              <a:buFont typeface="Wingdings" panose="05000000000000000000"/>
              <a:buChar char="l"/>
            </a:pPr>
            <a:r>
              <a: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网上购物的流程分析</a:t>
            </a:r>
            <a:endParaRPr lang="zh-CN" altLang="en-US" sz="21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3700"/>
              </a:lnSpc>
              <a:buFont typeface="Wingdings" panose="05000000000000000000"/>
              <a:buChar char="l"/>
            </a:pPr>
            <a:r>
              <a: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医院看病的流程分析</a:t>
            </a:r>
            <a:endParaRPr lang="zh-CN" altLang="en-US" sz="21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3700"/>
              </a:lnSpc>
              <a:buFont typeface="Wingdings" panose="05000000000000000000"/>
              <a:buChar char="l"/>
            </a:pPr>
            <a:r>
              <a: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网上购买火车票的流程分析</a:t>
            </a:r>
            <a:endParaRPr lang="zh-CN" altLang="en-US" sz="21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3"/>
          <p:cNvSpPr txBox="1"/>
          <p:nvPr/>
        </p:nvSpPr>
        <p:spPr>
          <a:xfrm>
            <a:off x="4639485" y="1415063"/>
            <a:ext cx="4119591" cy="863937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600"/>
              </a:lnSpc>
            </a:pPr>
            <a:r>
              <a:rPr lang="zh-CN" altLang="en-US" sz="22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实践活动：分析食堂吃饭的流程，并思考一下问题。</a:t>
            </a:r>
            <a:endParaRPr lang="zh-CN" altLang="en-US" sz="22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4"/>
          <p:cNvSpPr txBox="1"/>
          <p:nvPr/>
        </p:nvSpPr>
        <p:spPr>
          <a:xfrm>
            <a:off x="4632484" y="2211381"/>
            <a:ext cx="4133879" cy="2212466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700"/>
              </a:lnSpc>
              <a:buFont typeface="Wingdings" panose="05000000000000000000"/>
              <a:buChar char="l"/>
            </a:pPr>
            <a:r>
              <a: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在食堂吃饭的流程主要包括哪些环节？</a:t>
            </a:r>
            <a:endParaRPr lang="zh-CN" altLang="en-US" sz="21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3700"/>
              </a:lnSpc>
              <a:buFont typeface="Wingdings" panose="05000000000000000000"/>
              <a:buChar char="l"/>
            </a:pPr>
            <a:r>
              <a: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各个环节之间是否有联系？如果不按照时序会怎样？</a:t>
            </a:r>
            <a:endParaRPr lang="zh-CN" altLang="en-US" sz="21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5"/>
          <p:cNvSpPr txBox="1"/>
          <p:nvPr/>
        </p:nvSpPr>
        <p:spPr>
          <a:xfrm>
            <a:off x="1111806" y="40851"/>
            <a:ext cx="6383188" cy="655645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2600"/>
              </a:lnSpc>
            </a:pPr>
            <a:r>
              <a:rPr lang="zh-CN" altLang="en-US" sz="2400" b="1" i="0" dirty="0">
                <a:solidFill>
                  <a:srgbClr val="F2F2F2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一、流程的基本组成</a:t>
            </a:r>
            <a:endParaRPr lang="zh-CN" altLang="en-US" sz="2400" b="1" i="0" dirty="0">
              <a:solidFill>
                <a:srgbClr val="F2F2F2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9722"/>
          <a:stretch>
            <a:fillRect/>
          </a:stretch>
        </p:blipFill>
        <p:spPr>
          <a:xfrm>
            <a:off x="0" y="-211"/>
            <a:ext cx="9144000" cy="737512"/>
          </a:xfrm>
          <a:prstGeom prst="rect">
            <a:avLst/>
          </a:prstGeom>
          <a:effectLst>
            <a:glow rad="228600">
              <a:srgbClr val="5B9BD5">
                <a:alpha val="0"/>
              </a:srgbClr>
            </a:glow>
          </a:effectLst>
        </p:spPr>
      </p:pic>
      <p:sp>
        <p:nvSpPr>
          <p:cNvPr id="3" name="文本1"/>
          <p:cNvSpPr txBox="1"/>
          <p:nvPr/>
        </p:nvSpPr>
        <p:spPr>
          <a:xfrm>
            <a:off x="210474" y="807710"/>
            <a:ext cx="4405341" cy="496621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400"/>
              </a:lnSpc>
            </a:pPr>
            <a:r>
              <a:rPr lang="zh-CN" altLang="en-US" sz="20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（三）工艺流程的基本组成分析</a:t>
            </a:r>
            <a:endParaRPr lang="zh-CN" altLang="en-US" sz="20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2"/>
          <p:cNvSpPr txBox="1"/>
          <p:nvPr/>
        </p:nvSpPr>
        <p:spPr>
          <a:xfrm>
            <a:off x="389249" y="1415129"/>
            <a:ext cx="4226747" cy="124910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700"/>
              </a:lnSpc>
              <a:buFont typeface="Wingdings" panose="05000000000000000000"/>
              <a:buChar char="l"/>
            </a:pPr>
            <a:r>
              <a: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生产、制造某种产品的过程。</a:t>
            </a:r>
            <a:endParaRPr lang="zh-CN" altLang="en-US" sz="21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3700"/>
              </a:lnSpc>
              <a:buFont typeface="Wingdings" panose="05000000000000000000"/>
              <a:buChar char="l"/>
            </a:pPr>
            <a:r>
              <a: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工艺流程包括技术与工艺特征。</a:t>
            </a:r>
            <a:endParaRPr lang="zh-CN" altLang="en-US" sz="21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3"/>
          <p:cNvSpPr txBox="1"/>
          <p:nvPr/>
        </p:nvSpPr>
        <p:spPr>
          <a:xfrm>
            <a:off x="4747003" y="1845307"/>
            <a:ext cx="2747991" cy="573291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思考造纸流程：</a:t>
            </a:r>
            <a:endParaRPr lang="zh-CN" altLang="en-US" sz="24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4"/>
          <p:cNvSpPr txBox="1"/>
          <p:nvPr/>
        </p:nvSpPr>
        <p:spPr>
          <a:xfrm>
            <a:off x="4823450" y="2205190"/>
            <a:ext cx="3438554" cy="1862157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700"/>
              </a:lnSpc>
              <a:buFont typeface="Wingdings" panose="05000000000000000000"/>
              <a:buChar char="l"/>
            </a:pPr>
            <a:r>
              <a: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汉代造纸的工艺流程</a:t>
            </a:r>
            <a:endParaRPr lang="zh-CN" altLang="en-US" sz="21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3700"/>
              </a:lnSpc>
              <a:buFont typeface="Wingdings" panose="05000000000000000000"/>
              <a:buChar char="l"/>
            </a:pPr>
            <a:r>
              <a: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现代造纸的工艺流程</a:t>
            </a:r>
            <a:endParaRPr lang="zh-CN" altLang="en-US" sz="21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3700"/>
              </a:lnSpc>
              <a:buFont typeface="Wingdings" panose="05000000000000000000"/>
              <a:buChar char="l"/>
            </a:pPr>
            <a:r>
              <a: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手工再生纸的工艺流程</a:t>
            </a:r>
            <a:endParaRPr lang="zh-CN" altLang="en-US" sz="21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5"/>
          <p:cNvSpPr txBox="1"/>
          <p:nvPr/>
        </p:nvSpPr>
        <p:spPr>
          <a:xfrm>
            <a:off x="1111806" y="40851"/>
            <a:ext cx="6383188" cy="655645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2600"/>
              </a:lnSpc>
            </a:pPr>
            <a:r>
              <a:rPr lang="zh-CN" altLang="en-US" sz="2400" b="1" i="0" dirty="0">
                <a:solidFill>
                  <a:srgbClr val="F2F2F2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一、流程的基本组成</a:t>
            </a:r>
            <a:endParaRPr lang="zh-CN" altLang="en-US" sz="2400" b="1" i="0" dirty="0">
              <a:solidFill>
                <a:srgbClr val="F2F2F2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9722"/>
          <a:stretch>
            <a:fillRect/>
          </a:stretch>
        </p:blipFill>
        <p:spPr>
          <a:xfrm>
            <a:off x="0" y="-211"/>
            <a:ext cx="9144000" cy="737512"/>
          </a:xfrm>
          <a:prstGeom prst="rect">
            <a:avLst/>
          </a:prstGeom>
          <a:effectLst>
            <a:glow rad="228600">
              <a:srgbClr val="5B9BD5">
                <a:alpha val="0"/>
              </a:srgbClr>
            </a:glow>
          </a:effectLst>
        </p:spPr>
      </p:pic>
      <p:sp>
        <p:nvSpPr>
          <p:cNvPr id="3" name="文本1"/>
          <p:cNvSpPr txBox="1"/>
          <p:nvPr/>
        </p:nvSpPr>
        <p:spPr>
          <a:xfrm>
            <a:off x="210474" y="807710"/>
            <a:ext cx="4405341" cy="496621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400"/>
              </a:lnSpc>
            </a:pPr>
            <a:r>
              <a:rPr lang="zh-CN" altLang="en-US" sz="20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（三）工艺流程的基本组成分析</a:t>
            </a:r>
            <a:endParaRPr lang="zh-CN" altLang="en-US" sz="20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4" name="组合2"/>
          <p:cNvGrpSpPr/>
          <p:nvPr/>
        </p:nvGrpSpPr>
        <p:grpSpPr>
          <a:xfrm>
            <a:off x="379543" y="1448200"/>
            <a:ext cx="2804740" cy="2994412"/>
            <a:chOff x="0" y="0"/>
            <a:chExt cx="2804740" cy="2994412"/>
          </a:xfrm>
        </p:grpSpPr>
        <p:sp>
          <p:nvSpPr>
            <p:cNvPr id="5" name="形状6"/>
            <p:cNvSpPr txBox="1"/>
            <p:nvPr/>
          </p:nvSpPr>
          <p:spPr>
            <a:xfrm>
              <a:off x="0" y="134836"/>
              <a:ext cx="2804740" cy="2855912"/>
            </a:xfrm>
            <a:prstGeom prst="rect">
              <a:avLst/>
            </a:prstGeom>
            <a:ln w="9525"/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6" name="形状11"/>
            <p:cNvSpPr txBox="1"/>
            <p:nvPr/>
          </p:nvSpPr>
          <p:spPr>
            <a:xfrm>
              <a:off x="881038" y="135184"/>
              <a:ext cx="1042663" cy="407887"/>
            </a:xfrm>
            <a:prstGeom prst="roundRect">
              <a:avLst/>
            </a:prstGeom>
            <a:solidFill>
              <a:srgbClr val="5B9BD5">
                <a:alpha val="100000"/>
              </a:srgbClr>
            </a:solidFill>
            <a:ln w="12700">
              <a:solidFill>
                <a:srgbClr val="FFFFF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7" name="文本3"/>
            <p:cNvSpPr txBox="1"/>
            <p:nvPr/>
          </p:nvSpPr>
          <p:spPr>
            <a:xfrm>
              <a:off x="845343" y="0"/>
              <a:ext cx="1176014" cy="658997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800"/>
                </a:lnSpc>
              </a:pPr>
              <a:r>
                <a:rPr lang="zh-CN" altLang="en-US" sz="1700" b="0" i="0" dirty="0">
                  <a:solidFill>
                    <a:srgbClr val="FFFFFF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浸泡碎纸</a:t>
              </a:r>
              <a:endParaRPr lang="zh-CN" altLang="en-US" sz="1700" b="0" i="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8" name="形状7"/>
            <p:cNvSpPr txBox="1"/>
            <p:nvPr/>
          </p:nvSpPr>
          <p:spPr>
            <a:xfrm rot="5400000">
              <a:off x="1325891" y="553269"/>
              <a:ext cx="152957" cy="183549"/>
            </a:xfrm>
            <a:prstGeom prst="rightArrow">
              <a:avLst/>
            </a:prstGeom>
            <a:solidFill>
              <a:srgbClr val="B5CBE7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9" name="形状12"/>
            <p:cNvSpPr txBox="1"/>
            <p:nvPr/>
          </p:nvSpPr>
          <p:spPr>
            <a:xfrm>
              <a:off x="881038" y="747016"/>
              <a:ext cx="1042663" cy="407887"/>
            </a:xfrm>
            <a:prstGeom prst="roundRect">
              <a:avLst/>
            </a:prstGeom>
            <a:solidFill>
              <a:srgbClr val="5B9BD5">
                <a:alpha val="100000"/>
              </a:srgbClr>
            </a:solidFill>
            <a:ln w="12700">
              <a:solidFill>
                <a:srgbClr val="FFFFF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0" name="文本4"/>
            <p:cNvSpPr txBox="1"/>
            <p:nvPr/>
          </p:nvSpPr>
          <p:spPr>
            <a:xfrm>
              <a:off x="829703" y="606619"/>
              <a:ext cx="1242689" cy="658997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800"/>
                </a:lnSpc>
              </a:pPr>
              <a:r>
                <a:rPr lang="zh-CN" altLang="en-US" sz="1700" b="0" i="0" dirty="0">
                  <a:solidFill>
                    <a:srgbClr val="FFFFFF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搅拌纸浆</a:t>
              </a:r>
              <a:endParaRPr lang="zh-CN" altLang="en-US" sz="1700" b="0" i="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1" name="形状8"/>
            <p:cNvSpPr txBox="1"/>
            <p:nvPr/>
          </p:nvSpPr>
          <p:spPr>
            <a:xfrm rot="5400000">
              <a:off x="1325891" y="1165101"/>
              <a:ext cx="152957" cy="183549"/>
            </a:xfrm>
            <a:prstGeom prst="rightArrow">
              <a:avLst/>
            </a:prstGeom>
            <a:solidFill>
              <a:srgbClr val="B5CBE7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2" name="形状13"/>
            <p:cNvSpPr txBox="1"/>
            <p:nvPr/>
          </p:nvSpPr>
          <p:spPr>
            <a:xfrm>
              <a:off x="881038" y="1358848"/>
              <a:ext cx="1042663" cy="407887"/>
            </a:xfrm>
            <a:prstGeom prst="roundRect">
              <a:avLst/>
            </a:prstGeom>
            <a:solidFill>
              <a:srgbClr val="5B9BD5">
                <a:alpha val="100000"/>
              </a:srgbClr>
            </a:solidFill>
            <a:ln w="12700">
              <a:solidFill>
                <a:srgbClr val="FFFFF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3" name="文本5"/>
            <p:cNvSpPr txBox="1"/>
            <p:nvPr/>
          </p:nvSpPr>
          <p:spPr>
            <a:xfrm>
              <a:off x="808844" y="1213247"/>
              <a:ext cx="1214114" cy="658997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800"/>
                </a:lnSpc>
              </a:pPr>
              <a:r>
                <a:rPr lang="zh-CN" altLang="en-US" sz="1700" b="0" i="0" dirty="0">
                  <a:solidFill>
                    <a:srgbClr val="FFFFFF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混合纸浆</a:t>
              </a:r>
              <a:endParaRPr lang="zh-CN" altLang="en-US" sz="1700" b="0" i="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4" name="形状9"/>
            <p:cNvSpPr txBox="1"/>
            <p:nvPr/>
          </p:nvSpPr>
          <p:spPr>
            <a:xfrm rot="5400000">
              <a:off x="1325891" y="1776933"/>
              <a:ext cx="152957" cy="183549"/>
            </a:xfrm>
            <a:prstGeom prst="rightArrow">
              <a:avLst/>
            </a:prstGeom>
            <a:solidFill>
              <a:srgbClr val="B5CBE7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5" name="形状14"/>
            <p:cNvSpPr txBox="1"/>
            <p:nvPr/>
          </p:nvSpPr>
          <p:spPr>
            <a:xfrm>
              <a:off x="881038" y="1970679"/>
              <a:ext cx="1042663" cy="407887"/>
            </a:xfrm>
            <a:prstGeom prst="roundRect">
              <a:avLst/>
            </a:prstGeom>
            <a:solidFill>
              <a:srgbClr val="5B9BD5">
                <a:alpha val="100000"/>
              </a:srgbClr>
            </a:solidFill>
            <a:ln w="12700">
              <a:solidFill>
                <a:srgbClr val="FFFFF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6" name="文本6"/>
            <p:cNvSpPr txBox="1"/>
            <p:nvPr/>
          </p:nvSpPr>
          <p:spPr>
            <a:xfrm>
              <a:off x="829703" y="1845926"/>
              <a:ext cx="1166489" cy="658997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800"/>
                </a:lnSpc>
              </a:pPr>
              <a:r>
                <a:rPr lang="zh-CN" altLang="en-US" sz="1700" b="0" i="0" dirty="0">
                  <a:solidFill>
                    <a:srgbClr val="FFFFFF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木框抄纸</a:t>
              </a:r>
              <a:endParaRPr lang="zh-CN" altLang="en-US" sz="1700" b="0" i="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7" name="形状10"/>
            <p:cNvSpPr txBox="1"/>
            <p:nvPr/>
          </p:nvSpPr>
          <p:spPr>
            <a:xfrm rot="5400000">
              <a:off x="1325891" y="2388764"/>
              <a:ext cx="152957" cy="183549"/>
            </a:xfrm>
            <a:prstGeom prst="rightArrow">
              <a:avLst/>
            </a:prstGeom>
            <a:solidFill>
              <a:srgbClr val="B5CBE7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8" name="形状15"/>
            <p:cNvSpPr txBox="1"/>
            <p:nvPr/>
          </p:nvSpPr>
          <p:spPr>
            <a:xfrm>
              <a:off x="881038" y="2582511"/>
              <a:ext cx="1042663" cy="407887"/>
            </a:xfrm>
            <a:prstGeom prst="roundRect">
              <a:avLst/>
            </a:prstGeom>
            <a:solidFill>
              <a:srgbClr val="5B9BD5">
                <a:alpha val="100000"/>
              </a:srgbClr>
            </a:solidFill>
            <a:ln w="12700">
              <a:solidFill>
                <a:srgbClr val="FFFFF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9" name="文本7"/>
            <p:cNvSpPr txBox="1"/>
            <p:nvPr/>
          </p:nvSpPr>
          <p:spPr>
            <a:xfrm>
              <a:off x="871413" y="2569664"/>
              <a:ext cx="1042663" cy="42474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800"/>
                </a:lnSpc>
              </a:pPr>
              <a:r>
                <a:rPr lang="zh-CN" altLang="en-US" sz="1700" b="0" i="0" dirty="0">
                  <a:solidFill>
                    <a:srgbClr val="FFFFFF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揭纸</a:t>
              </a:r>
              <a:endParaRPr lang="zh-CN" altLang="en-US" sz="1700" b="0" i="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0" name="文本2"/>
          <p:cNvSpPr txBox="1"/>
          <p:nvPr/>
        </p:nvSpPr>
        <p:spPr>
          <a:xfrm>
            <a:off x="1111806" y="40851"/>
            <a:ext cx="6383188" cy="655645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2600"/>
              </a:lnSpc>
            </a:pPr>
            <a:r>
              <a:rPr lang="zh-CN" altLang="en-US" sz="2400" b="1" i="0" dirty="0">
                <a:solidFill>
                  <a:srgbClr val="F2F2F2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一、流程的基本组成</a:t>
            </a:r>
            <a:endParaRPr lang="zh-CN" altLang="en-US" sz="2400" b="1" i="0" dirty="0">
              <a:solidFill>
                <a:srgbClr val="F2F2F2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1" name="图片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059582"/>
            <a:ext cx="1257300" cy="1076325"/>
          </a:xfrm>
          <a:prstGeom prst="rect">
            <a:avLst/>
          </a:prstGeom>
        </p:spPr>
      </p:pic>
      <p:pic>
        <p:nvPicPr>
          <p:cNvPr id="22" name="图片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2139702"/>
            <a:ext cx="1219200" cy="1190625"/>
          </a:xfrm>
          <a:prstGeom prst="rect">
            <a:avLst/>
          </a:prstGeom>
        </p:spPr>
      </p:pic>
      <p:pic>
        <p:nvPicPr>
          <p:cNvPr id="23" name="图片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51870"/>
            <a:ext cx="1238250" cy="981075"/>
          </a:xfrm>
          <a:prstGeom prst="rect">
            <a:avLst/>
          </a:prstGeom>
        </p:spPr>
      </p:pic>
      <p:pic>
        <p:nvPicPr>
          <p:cNvPr id="24" name="图片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6256" y="3291830"/>
            <a:ext cx="1228725" cy="1152525"/>
          </a:xfrm>
          <a:prstGeom prst="rect">
            <a:avLst/>
          </a:prstGeom>
        </p:spPr>
      </p:pic>
      <p:pic>
        <p:nvPicPr>
          <p:cNvPr id="25" name="图片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4168" y="1779662"/>
            <a:ext cx="1371600" cy="1000125"/>
          </a:xfrm>
          <a:prstGeom prst="rect">
            <a:avLst/>
          </a:prstGeom>
        </p:spPr>
      </p:pic>
      <p:sp>
        <p:nvSpPr>
          <p:cNvPr id="26" name="形状2"/>
          <p:cNvSpPr txBox="1"/>
          <p:nvPr/>
        </p:nvSpPr>
        <p:spPr>
          <a:xfrm flipH="1">
            <a:off x="3741440" y="1597744"/>
            <a:ext cx="830560" cy="541957"/>
          </a:xfrm>
          <a:prstGeom prst="curvedConnector2">
            <a:avLst/>
          </a:prstGeom>
          <a:solidFill>
            <a:srgbClr val="FFFFFF">
              <a:alpha val="0"/>
            </a:srgbClr>
          </a:solidFill>
          <a:ln w="19050">
            <a:solidFill>
              <a:srgbClr val="FFC000">
                <a:alpha val="100000"/>
              </a:srgbClr>
            </a:solidFill>
            <a:prstDash val="solid"/>
            <a:tailEnd type="arrow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27" name="形状3"/>
          <p:cNvSpPr txBox="1"/>
          <p:nvPr/>
        </p:nvSpPr>
        <p:spPr>
          <a:xfrm rot="16200000" flipH="1">
            <a:off x="3750680" y="3321087"/>
            <a:ext cx="812081" cy="830560"/>
          </a:xfrm>
          <a:prstGeom prst="curvedConnector2">
            <a:avLst/>
          </a:prstGeom>
          <a:solidFill>
            <a:srgbClr val="FFFFFF">
              <a:alpha val="0"/>
            </a:srgbClr>
          </a:solidFill>
          <a:ln w="19050">
            <a:solidFill>
              <a:srgbClr val="FFC000">
                <a:alpha val="100000"/>
              </a:srgbClr>
            </a:solidFill>
            <a:prstDash val="solid"/>
            <a:tailEnd type="arrow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28" name="形状4"/>
          <p:cNvSpPr txBox="1"/>
          <p:nvPr/>
        </p:nvSpPr>
        <p:spPr>
          <a:xfrm rot="10800000" flipH="1">
            <a:off x="5810250" y="3868093"/>
            <a:ext cx="1066006" cy="274315"/>
          </a:xfrm>
          <a:prstGeom prst="curvedConnector3">
            <a:avLst/>
          </a:prstGeom>
          <a:solidFill>
            <a:srgbClr val="FFFFFF">
              <a:alpha val="0"/>
            </a:srgbClr>
          </a:solidFill>
          <a:ln w="19050">
            <a:solidFill>
              <a:srgbClr val="FFC000">
                <a:alpha val="100000"/>
              </a:srgbClr>
            </a:solidFill>
            <a:prstDash val="solid"/>
            <a:tailEnd type="arrow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29" name="形状5"/>
          <p:cNvSpPr txBox="1"/>
          <p:nvPr/>
        </p:nvSpPr>
        <p:spPr>
          <a:xfrm rot="10800000">
            <a:off x="7455768" y="2279725"/>
            <a:ext cx="649213" cy="1588368"/>
          </a:xfrm>
          <a:prstGeom prst="curvedConnector3">
            <a:avLst/>
          </a:prstGeom>
          <a:solidFill>
            <a:srgbClr val="FFFFFF">
              <a:alpha val="0"/>
            </a:srgbClr>
          </a:solidFill>
          <a:ln w="19050">
            <a:solidFill>
              <a:srgbClr val="FFC000">
                <a:alpha val="100000"/>
              </a:srgbClr>
            </a:solidFill>
            <a:prstDash val="solid"/>
            <a:tailEnd type="arrow" w="med" len="med"/>
          </a:ln>
        </p:spPr>
        <p:txBody>
          <a:bodyPr anchor="ctr"/>
          <a:lstStyle/>
          <a:p>
            <a:pPr marL="0"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  <p:bldP spid="22" grpId="0" animBg="1"/>
      <p:bldP spid="27" grpId="0" animBg="1"/>
      <p:bldP spid="23" grpId="0" animBg="1"/>
      <p:bldP spid="28" grpId="0" animBg="1"/>
      <p:bldP spid="24" grpId="0" animBg="1"/>
      <p:bldP spid="29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9722"/>
          <a:stretch>
            <a:fillRect/>
          </a:stretch>
        </p:blipFill>
        <p:spPr>
          <a:xfrm>
            <a:off x="0" y="-211"/>
            <a:ext cx="9144000" cy="737512"/>
          </a:xfrm>
          <a:prstGeom prst="rect">
            <a:avLst/>
          </a:prstGeom>
          <a:effectLst>
            <a:glow rad="228600">
              <a:srgbClr val="5B9BD5">
                <a:alpha val="0"/>
              </a:srgbClr>
            </a:glow>
          </a:effectLst>
        </p:spPr>
      </p:pic>
      <p:sp>
        <p:nvSpPr>
          <p:cNvPr id="3" name="文本1"/>
          <p:cNvSpPr txBox="1"/>
          <p:nvPr/>
        </p:nvSpPr>
        <p:spPr>
          <a:xfrm>
            <a:off x="210474" y="807710"/>
            <a:ext cx="4043391" cy="496621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400"/>
              </a:lnSpc>
            </a:pPr>
            <a:r>
              <a:rPr lang="zh-CN" altLang="en-US" sz="20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（三）工艺流程的基本组成分析</a:t>
            </a:r>
            <a:endParaRPr lang="zh-CN" altLang="en-US" sz="20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4" name="组合2"/>
          <p:cNvGrpSpPr/>
          <p:nvPr/>
        </p:nvGrpSpPr>
        <p:grpSpPr>
          <a:xfrm>
            <a:off x="5745264" y="1478527"/>
            <a:ext cx="2904744" cy="2804055"/>
            <a:chOff x="0" y="0"/>
            <a:chExt cx="2904744" cy="2804055"/>
          </a:xfrm>
        </p:grpSpPr>
        <p:sp>
          <p:nvSpPr>
            <p:cNvPr id="5" name="形状2"/>
            <p:cNvSpPr txBox="1"/>
            <p:nvPr/>
          </p:nvSpPr>
          <p:spPr>
            <a:xfrm>
              <a:off x="50872" y="13103"/>
              <a:ext cx="2808312" cy="2736304"/>
            </a:xfrm>
            <a:prstGeom prst="rect">
              <a:avLst/>
            </a:prstGeom>
            <a:ln w="9525"/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6" name="形状13"/>
            <p:cNvSpPr txBox="1"/>
            <p:nvPr/>
          </p:nvSpPr>
          <p:spPr>
            <a:xfrm>
              <a:off x="53340" y="53340"/>
              <a:ext cx="737730" cy="442638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659C3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7" name="文本4"/>
            <p:cNvSpPr txBox="1"/>
            <p:nvPr/>
          </p:nvSpPr>
          <p:spPr>
            <a:xfrm>
              <a:off x="0" y="0"/>
              <a:ext cx="737730" cy="44263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100"/>
                </a:lnSpc>
              </a:pPr>
              <a:r>
                <a:rPr lang="zh-CN" altLang="en-US" sz="11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原木</a:t>
              </a:r>
              <a:endParaRPr lang="zh-CN" altLang="en-US" sz="11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8" name="形状3"/>
            <p:cNvSpPr txBox="1"/>
            <p:nvPr/>
          </p:nvSpPr>
          <p:spPr>
            <a:xfrm>
              <a:off x="855990" y="183180"/>
              <a:ext cx="156398" cy="182957"/>
            </a:xfrm>
            <a:prstGeom prst="rightArrow">
              <a:avLst/>
            </a:prstGeom>
            <a:solidFill>
              <a:srgbClr val="BBD3B1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9" name="形状14"/>
            <p:cNvSpPr txBox="1"/>
            <p:nvPr/>
          </p:nvSpPr>
          <p:spPr>
            <a:xfrm>
              <a:off x="1086162" y="53340"/>
              <a:ext cx="737730" cy="442638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659C3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0" name="文本5"/>
            <p:cNvSpPr txBox="1"/>
            <p:nvPr/>
          </p:nvSpPr>
          <p:spPr>
            <a:xfrm>
              <a:off x="1058885" y="37053"/>
              <a:ext cx="794880" cy="493671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100"/>
                </a:lnSpc>
              </a:pPr>
              <a:r>
                <a:rPr lang="zh-CN" altLang="en-US" sz="11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去掉树皮</a:t>
              </a:r>
              <a:endParaRPr lang="zh-CN" altLang="en-US" sz="11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1" name="形状4"/>
            <p:cNvSpPr txBox="1"/>
            <p:nvPr/>
          </p:nvSpPr>
          <p:spPr>
            <a:xfrm>
              <a:off x="1888813" y="183180"/>
              <a:ext cx="156398" cy="182957"/>
            </a:xfrm>
            <a:prstGeom prst="rightArrow">
              <a:avLst/>
            </a:prstGeom>
            <a:solidFill>
              <a:srgbClr val="BBD3B1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2" name="形状15"/>
            <p:cNvSpPr txBox="1"/>
            <p:nvPr/>
          </p:nvSpPr>
          <p:spPr>
            <a:xfrm>
              <a:off x="2118985" y="53340"/>
              <a:ext cx="737730" cy="442638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659C3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3" name="文本6"/>
            <p:cNvSpPr txBox="1"/>
            <p:nvPr/>
          </p:nvSpPr>
          <p:spPr>
            <a:xfrm>
              <a:off x="2065649" y="16194"/>
              <a:ext cx="813930" cy="493671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100"/>
                </a:lnSpc>
              </a:pPr>
              <a:r>
                <a:rPr lang="zh-CN" altLang="en-US" sz="11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切成木屑</a:t>
              </a:r>
              <a:endParaRPr lang="zh-CN" altLang="en-US" sz="11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4" name="形状5"/>
            <p:cNvSpPr txBox="1"/>
            <p:nvPr/>
          </p:nvSpPr>
          <p:spPr>
            <a:xfrm rot="5400000">
              <a:off x="2409651" y="547619"/>
              <a:ext cx="156398" cy="182957"/>
            </a:xfrm>
            <a:prstGeom prst="rightArrow">
              <a:avLst/>
            </a:prstGeom>
            <a:solidFill>
              <a:srgbClr val="BBD3B1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5" name="形状16"/>
            <p:cNvSpPr txBox="1"/>
            <p:nvPr/>
          </p:nvSpPr>
          <p:spPr>
            <a:xfrm>
              <a:off x="2118985" y="791070"/>
              <a:ext cx="737730" cy="442638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659C3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6" name="文本7"/>
            <p:cNvSpPr txBox="1"/>
            <p:nvPr/>
          </p:nvSpPr>
          <p:spPr>
            <a:xfrm>
              <a:off x="2081289" y="774773"/>
              <a:ext cx="804405" cy="493671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100"/>
                </a:lnSpc>
              </a:pPr>
              <a:r>
                <a:rPr lang="zh-CN" altLang="en-US" sz="11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蒸煮分离纤维</a:t>
              </a:r>
              <a:endParaRPr lang="zh-CN" altLang="en-US" sz="11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7" name="形状6"/>
            <p:cNvSpPr txBox="1"/>
            <p:nvPr/>
          </p:nvSpPr>
          <p:spPr>
            <a:xfrm rot="10800000">
              <a:off x="1897666" y="920911"/>
              <a:ext cx="156398" cy="182957"/>
            </a:xfrm>
            <a:prstGeom prst="rightArrow">
              <a:avLst/>
            </a:prstGeom>
            <a:solidFill>
              <a:srgbClr val="BBD3B1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8" name="形状17"/>
            <p:cNvSpPr txBox="1"/>
            <p:nvPr/>
          </p:nvSpPr>
          <p:spPr>
            <a:xfrm>
              <a:off x="1086162" y="791070"/>
              <a:ext cx="737730" cy="442638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659C3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9" name="文本8"/>
            <p:cNvSpPr txBox="1"/>
            <p:nvPr/>
          </p:nvSpPr>
          <p:spPr>
            <a:xfrm>
              <a:off x="1079744" y="789861"/>
              <a:ext cx="737730" cy="44263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100"/>
                </a:lnSpc>
              </a:pPr>
              <a:r>
                <a:rPr lang="zh-CN" altLang="en-US" sz="11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洗涤</a:t>
              </a:r>
              <a:endParaRPr lang="zh-CN" altLang="en-US" sz="11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0" name="形状7"/>
            <p:cNvSpPr txBox="1"/>
            <p:nvPr/>
          </p:nvSpPr>
          <p:spPr>
            <a:xfrm rot="10800000">
              <a:off x="864843" y="920911"/>
              <a:ext cx="156398" cy="182957"/>
            </a:xfrm>
            <a:prstGeom prst="rightArrow">
              <a:avLst/>
            </a:prstGeom>
            <a:solidFill>
              <a:srgbClr val="BBD3B1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1" name="形状18"/>
            <p:cNvSpPr txBox="1"/>
            <p:nvPr/>
          </p:nvSpPr>
          <p:spPr>
            <a:xfrm>
              <a:off x="53340" y="791070"/>
              <a:ext cx="737730" cy="442638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659C3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2" name="文本9"/>
            <p:cNvSpPr txBox="1"/>
            <p:nvPr/>
          </p:nvSpPr>
          <p:spPr>
            <a:xfrm>
              <a:off x="26070" y="815931"/>
              <a:ext cx="737730" cy="44263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100"/>
                </a:lnSpc>
              </a:pPr>
              <a:r>
                <a:rPr lang="zh-CN" altLang="en-US" sz="11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漂白</a:t>
              </a:r>
              <a:endParaRPr lang="zh-CN" altLang="en-US" sz="11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3" name="形状8"/>
            <p:cNvSpPr txBox="1"/>
            <p:nvPr/>
          </p:nvSpPr>
          <p:spPr>
            <a:xfrm rot="5400000">
              <a:off x="344006" y="1285350"/>
              <a:ext cx="156398" cy="182957"/>
            </a:xfrm>
            <a:prstGeom prst="rightArrow">
              <a:avLst/>
            </a:prstGeom>
            <a:solidFill>
              <a:srgbClr val="BBD3B1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4" name="形状19"/>
            <p:cNvSpPr txBox="1"/>
            <p:nvPr/>
          </p:nvSpPr>
          <p:spPr>
            <a:xfrm>
              <a:off x="53340" y="1528801"/>
              <a:ext cx="737730" cy="442638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659C3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5" name="文本10"/>
            <p:cNvSpPr txBox="1"/>
            <p:nvPr/>
          </p:nvSpPr>
          <p:spPr>
            <a:xfrm>
              <a:off x="26070" y="1511951"/>
              <a:ext cx="737730" cy="44263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100"/>
                </a:lnSpc>
              </a:pPr>
              <a:r>
                <a:rPr lang="zh-CN" altLang="en-US" sz="11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打纸浆</a:t>
              </a:r>
              <a:endParaRPr lang="zh-CN" altLang="en-US" sz="11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6" name="形状9"/>
            <p:cNvSpPr txBox="1"/>
            <p:nvPr/>
          </p:nvSpPr>
          <p:spPr>
            <a:xfrm>
              <a:off x="855990" y="1658641"/>
              <a:ext cx="156398" cy="182957"/>
            </a:xfrm>
            <a:prstGeom prst="rightArrow">
              <a:avLst/>
            </a:prstGeom>
            <a:solidFill>
              <a:srgbClr val="BBD3B1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7" name="形状20"/>
            <p:cNvSpPr txBox="1"/>
            <p:nvPr/>
          </p:nvSpPr>
          <p:spPr>
            <a:xfrm>
              <a:off x="1086162" y="1528801"/>
              <a:ext cx="737730" cy="442638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659C3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8" name="文本11"/>
            <p:cNvSpPr txBox="1"/>
            <p:nvPr/>
          </p:nvSpPr>
          <p:spPr>
            <a:xfrm>
              <a:off x="1022394" y="1431493"/>
              <a:ext cx="842505" cy="645252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100"/>
                </a:lnSpc>
              </a:pPr>
              <a:r>
                <a:rPr lang="zh-CN" altLang="en-US" sz="11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在网带上晾干水分</a:t>
              </a:r>
              <a:endParaRPr lang="zh-CN" altLang="en-US" sz="11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9" name="形状10"/>
            <p:cNvSpPr txBox="1"/>
            <p:nvPr/>
          </p:nvSpPr>
          <p:spPr>
            <a:xfrm>
              <a:off x="1888813" y="1658641"/>
              <a:ext cx="156398" cy="182957"/>
            </a:xfrm>
            <a:prstGeom prst="rightArrow">
              <a:avLst/>
            </a:prstGeom>
            <a:solidFill>
              <a:srgbClr val="BBD3B1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30" name="形状21"/>
            <p:cNvSpPr txBox="1"/>
            <p:nvPr/>
          </p:nvSpPr>
          <p:spPr>
            <a:xfrm>
              <a:off x="2118985" y="1528801"/>
              <a:ext cx="737730" cy="442638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659C3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31" name="文本12"/>
            <p:cNvSpPr txBox="1"/>
            <p:nvPr/>
          </p:nvSpPr>
          <p:spPr>
            <a:xfrm>
              <a:off x="2102139" y="1496863"/>
              <a:ext cx="737730" cy="493670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100"/>
                </a:lnSpc>
              </a:pPr>
              <a:r>
                <a:rPr lang="zh-CN" altLang="en-US" sz="11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压水滚筒压榨</a:t>
              </a:r>
              <a:endParaRPr lang="zh-CN" altLang="en-US" sz="11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2" name="形状11"/>
            <p:cNvSpPr txBox="1"/>
            <p:nvPr/>
          </p:nvSpPr>
          <p:spPr>
            <a:xfrm rot="5400000">
              <a:off x="2409651" y="2023080"/>
              <a:ext cx="156398" cy="182957"/>
            </a:xfrm>
            <a:prstGeom prst="rightArrow">
              <a:avLst/>
            </a:prstGeom>
            <a:solidFill>
              <a:srgbClr val="BBD3B1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33" name="形状22"/>
            <p:cNvSpPr txBox="1"/>
            <p:nvPr/>
          </p:nvSpPr>
          <p:spPr>
            <a:xfrm>
              <a:off x="2118985" y="2266531"/>
              <a:ext cx="737730" cy="442638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659C3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34" name="文本13"/>
            <p:cNvSpPr txBox="1"/>
            <p:nvPr/>
          </p:nvSpPr>
          <p:spPr>
            <a:xfrm>
              <a:off x="2081289" y="2158803"/>
              <a:ext cx="823455" cy="645252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100"/>
                </a:lnSpc>
              </a:pPr>
              <a:r>
                <a:rPr lang="zh-CN" altLang="en-US" sz="11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热滚筒把纸烘干</a:t>
              </a:r>
              <a:endParaRPr lang="zh-CN" altLang="en-US" sz="11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5" name="形状12"/>
            <p:cNvSpPr txBox="1"/>
            <p:nvPr/>
          </p:nvSpPr>
          <p:spPr>
            <a:xfrm rot="10800000">
              <a:off x="1897666" y="2396372"/>
              <a:ext cx="156398" cy="182957"/>
            </a:xfrm>
            <a:prstGeom prst="rightArrow">
              <a:avLst/>
            </a:prstGeom>
            <a:solidFill>
              <a:srgbClr val="BBD3B1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36" name="形状23"/>
            <p:cNvSpPr txBox="1"/>
            <p:nvPr/>
          </p:nvSpPr>
          <p:spPr>
            <a:xfrm>
              <a:off x="1086162" y="2266531"/>
              <a:ext cx="737730" cy="442638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659C3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37" name="文本14"/>
            <p:cNvSpPr txBox="1"/>
            <p:nvPr/>
          </p:nvSpPr>
          <p:spPr>
            <a:xfrm>
              <a:off x="1022394" y="2239804"/>
              <a:ext cx="842505" cy="493671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100"/>
                </a:lnSpc>
              </a:pPr>
              <a:r>
                <a:rPr lang="zh-CN" altLang="en-US" sz="11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卷取成纸</a:t>
              </a:r>
              <a:endParaRPr lang="zh-CN" altLang="en-US" sz="11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38" name="文本2"/>
          <p:cNvSpPr txBox="1"/>
          <p:nvPr/>
        </p:nvSpPr>
        <p:spPr>
          <a:xfrm>
            <a:off x="385428" y="1491390"/>
            <a:ext cx="2528916" cy="465993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100"/>
              </a:lnSpc>
            </a:pPr>
            <a:r>
              <a:rPr lang="zh-CN" altLang="en-US" sz="18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现代造纸的工艺流程</a:t>
            </a:r>
            <a:endParaRPr lang="zh-CN" altLang="en-US" sz="18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9" name="文本3"/>
          <p:cNvSpPr txBox="1"/>
          <p:nvPr/>
        </p:nvSpPr>
        <p:spPr>
          <a:xfrm>
            <a:off x="1111806" y="40851"/>
            <a:ext cx="6383188" cy="655645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2600"/>
              </a:lnSpc>
            </a:pPr>
            <a:r>
              <a:rPr lang="zh-CN" altLang="en-US" sz="2400" b="1" i="0" dirty="0">
                <a:solidFill>
                  <a:srgbClr val="F2F2F2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一、流程的基本组成</a:t>
            </a:r>
            <a:endParaRPr lang="zh-CN" altLang="en-US" sz="2400" b="1" i="0" dirty="0">
              <a:solidFill>
                <a:srgbClr val="F2F2F2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40" name="图片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05" y="2026977"/>
            <a:ext cx="4968552" cy="2449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4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1349</Words>
  <Application>WPS 演示</Application>
  <PresentationFormat>宽屏</PresentationFormat>
  <Paragraphs>265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Arial</vt:lpstr>
      <vt:lpstr>宋体</vt:lpstr>
      <vt:lpstr>Wingdings</vt:lpstr>
      <vt:lpstr>黑体</vt:lpstr>
      <vt:lpstr>Calibri</vt:lpstr>
      <vt:lpstr>Wingdings</vt:lpstr>
      <vt:lpstr>微软雅黑</vt:lpstr>
      <vt:lpstr>Arial Unicode MS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2-2流程的组成与描述</dc:title>
  <dc:creator>后来</dc:creator>
  <cp:lastModifiedBy>admin</cp:lastModifiedBy>
  <cp:revision>5</cp:revision>
  <dcterms:created xsi:type="dcterms:W3CDTF">2025-03-18T04:29:00Z</dcterms:created>
  <dcterms:modified xsi:type="dcterms:W3CDTF">2025-03-18T09:27:06Z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licationName">
    <vt:lpwstr>EasiNote5</vt:lpwstr>
  </property>
  <property fmtid="{D5CDD505-2E9C-101B-9397-08002B2CF9AE}" pid="3" name="ApplicationVersion">
    <vt:lpwstr>5.2.4.8615</vt:lpwstr>
  </property>
  <property fmtid="{D5CDD505-2E9C-101B-9397-08002B2CF9AE}" pid="4" name="EasiNoteCoursewareInfo">
    <vt:lpwstr>75256751-fa7e-493c-9a0b-334ddea240e5:10</vt:lpwstr>
  </property>
  <property fmtid="{D5CDD505-2E9C-101B-9397-08002B2CF9AE}" pid="5" name="EasiNoteDocumentName">
    <vt:lpwstr>2-2流程的组成与描述</vt:lpwstr>
  </property>
  <property fmtid="{D5CDD505-2E9C-101B-9397-08002B2CF9AE}" pid="6" name="EasiNoteAuthor">
    <vt:lpwstr>ynsutyqpjrhuyylmtjrots1465177241</vt:lpwstr>
  </property>
  <property fmtid="{D5CDD505-2E9C-101B-9397-08002B2CF9AE}" pid="7" name="EasiNoteUpstreamCoursewareInfo_0">
    <vt:lpwstr>75256751-fa7e-493c-9a0b-334ddea240e5</vt:lpwstr>
  </property>
  <property fmtid="{D5CDD505-2E9C-101B-9397-08002B2CF9AE}" pid="8" name="ICV">
    <vt:lpwstr>888718D67D0D472084E69F32CE9D1EDE</vt:lpwstr>
  </property>
  <property fmtid="{D5CDD505-2E9C-101B-9397-08002B2CF9AE}" pid="9" name="KSOProductBuildVer">
    <vt:lpwstr>2052-11.8.2.12094</vt:lpwstr>
  </property>
</Properties>
</file>