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B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2"/>
          <p:cNvPicPr>
            <a:picLocks noChangeAspect="1"/>
          </p:cNvPicPr>
          <p:nvPr/>
        </p:nvPicPr>
        <p:blipFill>
          <a:blip r:embed="rId1"/>
          <a:srcRect t="4179"/>
          <a:stretch>
            <a:fillRect/>
          </a:stretch>
        </p:blipFill>
        <p:spPr>
          <a:xfrm>
            <a:off x="3875626" y="0"/>
            <a:ext cx="5268374" cy="5143500"/>
          </a:xfrm>
          <a:prstGeom prst="rect">
            <a:avLst/>
          </a:prstGeom>
        </p:spPr>
      </p:pic>
      <p:pic>
        <p:nvPicPr>
          <p:cNvPr id="3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83518"/>
            <a:ext cx="3456384" cy="2030931"/>
          </a:xfrm>
          <a:prstGeom prst="rect">
            <a:avLst/>
          </a:prstGeom>
        </p:spPr>
      </p:pic>
      <p:sp>
        <p:nvSpPr>
          <p:cNvPr id="4" name="文本1"/>
          <p:cNvSpPr txBox="1"/>
          <p:nvPr/>
        </p:nvSpPr>
        <p:spPr>
          <a:xfrm>
            <a:off x="-3810" y="2665096"/>
            <a:ext cx="6418684" cy="781042"/>
          </a:xfrm>
          <a:prstGeom prst="rect">
            <a:avLst/>
          </a:prstGeom>
          <a:noFill/>
        </p:spPr>
        <p:txBody>
          <a:bodyPr anchor="b"/>
          <a:lstStyle/>
          <a:p>
            <a:pPr marL="0" algn="ctr">
              <a:lnSpc>
                <a:spcPts val="3900"/>
              </a:lnSpc>
            </a:pPr>
            <a:r>
              <a:rPr lang="zh-CN" altLang="en-US" sz="3600" b="1" i="0" dirty="0">
                <a:solidFill>
                  <a:srgbClr val="61B32D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第二章 流程及其设计</a:t>
            </a:r>
            <a:endParaRPr lang="zh-CN" altLang="en-US" sz="3600" b="1" i="0" dirty="0">
              <a:solidFill>
                <a:srgbClr val="61B32D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2"/>
          <p:cNvSpPr txBox="1"/>
          <p:nvPr/>
        </p:nvSpPr>
        <p:spPr>
          <a:xfrm>
            <a:off x="-3810" y="3985033"/>
            <a:ext cx="5626596" cy="1060518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6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第三节  流程的设计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c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2" y="807708"/>
            <a:ext cx="4405342" cy="97631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实践活动：用植物色素染布的工艺流程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353349" y="1736398"/>
            <a:ext cx="4048154" cy="248843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1</a:t>
            </a: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）收集相关资料。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2</a:t>
            </a: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）初步方案设计。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3</a:t>
            </a: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）测试并确定设计方案。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4</a:t>
            </a: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）写出流程设计报告。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4676689" y="1446524"/>
            <a:ext cx="4405342" cy="55795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流程设计方案主要内容：</a:t>
            </a:r>
            <a:endParaRPr lang="zh-CN" altLang="en-US" sz="18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二、流程的设计与实践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5"/>
          <p:cNvSpPr txBox="1"/>
          <p:nvPr/>
        </p:nvSpPr>
        <p:spPr>
          <a:xfrm>
            <a:off x="4676747" y="1816095"/>
            <a:ext cx="4133879" cy="269981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  <a:buFont typeface="Wingdings" panose="05000000000000000000"/>
              <a:buChar char="l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问题分析。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100"/>
              </a:lnSpc>
              <a:buFont typeface="Wingdings" panose="05000000000000000000"/>
              <a:buChar char="l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确定流程设计的目标。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100"/>
              </a:lnSpc>
              <a:buFont typeface="Wingdings" panose="05000000000000000000"/>
              <a:buChar char="l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分析流程设计要考虑的因素。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100"/>
              </a:lnSpc>
              <a:buFont typeface="Wingdings" panose="05000000000000000000"/>
              <a:buChar char="l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确定设计流程的步骤。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100"/>
              </a:lnSpc>
              <a:buFont typeface="Wingdings" panose="05000000000000000000"/>
              <a:buChar char="l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流程内容技术试验。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100"/>
              </a:lnSpc>
              <a:buFont typeface="Wingdings" panose="05000000000000000000"/>
              <a:buChar char="l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流程优化改进。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100"/>
              </a:lnSpc>
              <a:buFont typeface="Wingdings" panose="05000000000000000000"/>
              <a:buChar char="l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流程设计总结。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26114" y="1209208"/>
            <a:ext cx="2871816" cy="46599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各组设计方案的比较：</a:t>
            </a:r>
            <a:endParaRPr lang="zh-CN" altLang="en-US" sz="18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4931874" y="1257481"/>
            <a:ext cx="1928841" cy="52864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评价与小结：</a:t>
            </a:r>
            <a:endParaRPr lang="zh-CN" altLang="en-US" sz="18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二、流程的设计与实践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6" name="表格1"/>
          <p:cNvGraphicFramePr>
            <a:graphicFrameLocks noGrp="1"/>
          </p:cNvGraphicFramePr>
          <p:nvPr/>
        </p:nvGraphicFramePr>
        <p:xfrm>
          <a:off x="357188" y="1785938"/>
          <a:ext cx="4142803" cy="2883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160"/>
                <a:gridCol w="1352667"/>
                <a:gridCol w="765538"/>
                <a:gridCol w="756501"/>
                <a:gridCol w="722937"/>
              </a:tblGrid>
              <a:tr h="291106"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编号</a:t>
                      </a:r>
                      <a:endParaRPr lang="zh-CN" altLang="en-US" sz="105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5B9BD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评价指标</a:t>
                      </a:r>
                      <a:endParaRPr lang="zh-CN" altLang="en-US" sz="105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5B9BD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小组自评</a:t>
                      </a:r>
                      <a:endParaRPr lang="zh-CN" altLang="en-US" sz="105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5B9BD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小组互评</a:t>
                      </a:r>
                      <a:endParaRPr lang="zh-CN" altLang="en-US" sz="105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5B9BD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教师评价</a:t>
                      </a:r>
                      <a:endParaRPr lang="zh-CN" altLang="en-US" sz="105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5B9BD5">
                        <a:alpha val="100000"/>
                      </a:srgbClr>
                    </a:solidFill>
                  </a:tcPr>
                </a:tc>
              </a:tr>
              <a:tr h="422962"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</a:rPr>
                        <a:t>1</a:t>
                      </a:r>
                      <a:endParaRPr lang="zh-CN" altLang="en-US" sz="105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环节和时序的合理性</a:t>
                      </a:r>
                      <a:endParaRPr lang="zh-CN" altLang="en-US" sz="105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</a:tr>
              <a:tr h="291106"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</a:rPr>
                        <a:t>2</a:t>
                      </a:r>
                      <a:endParaRPr lang="zh-CN" altLang="en-US" sz="105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染色的均匀性</a:t>
                      </a:r>
                      <a:endParaRPr lang="zh-CN" altLang="en-US" sz="105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</a:tr>
              <a:tr h="291106"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</a:rPr>
                        <a:t>3</a:t>
                      </a:r>
                      <a:endParaRPr lang="zh-CN" altLang="en-US" sz="105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安全性</a:t>
                      </a:r>
                      <a:endParaRPr lang="zh-CN" altLang="en-US" sz="105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</a:tr>
              <a:tr h="291106"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</a:rPr>
                        <a:t>4</a:t>
                      </a:r>
                      <a:endParaRPr lang="zh-CN" altLang="en-US" sz="105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经济性</a:t>
                      </a:r>
                      <a:endParaRPr lang="zh-CN" altLang="en-US" sz="105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</a:tr>
              <a:tr h="291106"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</a:rPr>
                        <a:t>5</a:t>
                      </a:r>
                      <a:endParaRPr lang="zh-CN" altLang="en-US" sz="105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设计特色（创意）</a:t>
                      </a:r>
                      <a:endParaRPr lang="zh-CN" altLang="en-US" sz="105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</a:tr>
              <a:tr h="422962"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</a:rPr>
                        <a:t>6</a:t>
                      </a:r>
                      <a:endParaRPr lang="zh-CN" altLang="en-US" sz="105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流程图绘制的准确性</a:t>
                      </a:r>
                      <a:endParaRPr lang="zh-CN" altLang="en-US" sz="105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</a:tr>
              <a:tr h="291106"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</a:rPr>
                        <a:t>7</a:t>
                      </a:r>
                      <a:endParaRPr lang="zh-CN" altLang="en-US" sz="105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设计报告编写水平</a:t>
                      </a:r>
                      <a:endParaRPr lang="zh-CN" altLang="en-US" sz="105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</a:tr>
              <a:tr h="291106"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</a:rPr>
                        <a:t>8</a:t>
                      </a:r>
                      <a:endParaRPr lang="zh-CN" altLang="en-US" sz="105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00"/>
                        </a:lnSpc>
                      </a:pPr>
                      <a:r>
                        <a:rPr lang="zh-CN" altLang="en-US" sz="105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</a:t>
                      </a:r>
                      <a:endParaRPr lang="zh-CN" altLang="en-US" sz="105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2"/>
          <p:cNvGraphicFramePr>
            <a:graphicFrameLocks noGrp="1"/>
          </p:cNvGraphicFramePr>
          <p:nvPr/>
        </p:nvGraphicFramePr>
        <p:xfrm>
          <a:off x="4932038" y="1785938"/>
          <a:ext cx="35547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85"/>
                <a:gridCol w="888685"/>
                <a:gridCol w="888685"/>
                <a:gridCol w="888685"/>
              </a:tblGrid>
              <a:tr h="370840">
                <a:tc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</a:pPr>
                      <a:r>
                        <a:rPr lang="zh-CN" altLang="en-US" sz="11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10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5B9BD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</a:pPr>
                      <a:r>
                        <a:rPr lang="zh-CN" altLang="en-US" sz="11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优点</a:t>
                      </a:r>
                      <a:endParaRPr lang="zh-CN" altLang="en-US" sz="110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5B9BD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</a:pPr>
                      <a:r>
                        <a:rPr lang="zh-CN" altLang="en-US" sz="11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不足</a:t>
                      </a:r>
                      <a:endParaRPr lang="zh-CN" altLang="en-US" sz="110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5B9BD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</a:pPr>
                      <a:r>
                        <a:rPr lang="zh-CN" altLang="en-US" sz="11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改进建议</a:t>
                      </a:r>
                      <a:endParaRPr lang="zh-CN" altLang="en-US" sz="110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5B9BD5">
                        <a:alpha val="10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</a:pPr>
                      <a:r>
                        <a:rPr lang="zh-CN" altLang="en-US" sz="11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方案</a:t>
                      </a:r>
                      <a:r>
                        <a:rPr lang="zh-CN" altLang="en-US" sz="11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</a:rPr>
                        <a:t>1</a:t>
                      </a:r>
                      <a:endParaRPr lang="zh-CN" altLang="en-US" sz="11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</a:pPr>
                      <a:r>
                        <a:rPr lang="zh-CN" altLang="en-US" sz="11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方案</a:t>
                      </a:r>
                      <a:r>
                        <a:rPr lang="zh-CN" altLang="en-US" sz="11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</a:rPr>
                        <a:t>2</a:t>
                      </a:r>
                      <a:endParaRPr lang="zh-CN" altLang="en-US" sz="11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</a:pPr>
                      <a:r>
                        <a:rPr lang="zh-CN" altLang="en-US" sz="11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方案</a:t>
                      </a:r>
                      <a:r>
                        <a:rPr lang="zh-CN" altLang="en-US" sz="11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</a:rPr>
                        <a:t>3</a:t>
                      </a:r>
                      <a:endParaRPr lang="zh-CN" altLang="en-US" sz="11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</a:pPr>
                      <a:r>
                        <a:rPr lang="zh-CN" altLang="en-US" sz="11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</a:rPr>
                        <a:t>……</a:t>
                      </a:r>
                      <a:endParaRPr lang="zh-CN" altLang="en-US" sz="11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总结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2"/>
          <p:cNvGrpSpPr/>
          <p:nvPr/>
        </p:nvGrpSpPr>
        <p:grpSpPr>
          <a:xfrm>
            <a:off x="1129030" y="1605280"/>
            <a:ext cx="5980430" cy="2241550"/>
            <a:chOff x="779145" y="753745"/>
            <a:chExt cx="5980430" cy="2241550"/>
          </a:xfrm>
        </p:grpSpPr>
        <p:sp>
          <p:nvSpPr>
            <p:cNvPr id="6" name="形状7"/>
            <p:cNvSpPr txBox="1"/>
            <p:nvPr/>
          </p:nvSpPr>
          <p:spPr>
            <a:xfrm>
              <a:off x="779145" y="1763395"/>
              <a:ext cx="1603375" cy="53149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2"/>
            <p:cNvSpPr txBox="1"/>
            <p:nvPr/>
          </p:nvSpPr>
          <p:spPr>
            <a:xfrm>
              <a:off x="779145" y="1763395"/>
              <a:ext cx="1668145" cy="53149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第三节</a:t>
              </a: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  </a:t>
              </a: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流程的设计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形状8"/>
            <p:cNvSpPr txBox="1"/>
            <p:nvPr/>
          </p:nvSpPr>
          <p:spPr>
            <a:xfrm>
              <a:off x="2880995" y="1206500"/>
              <a:ext cx="1522095" cy="55689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3"/>
            <p:cNvSpPr txBox="1"/>
            <p:nvPr/>
          </p:nvSpPr>
          <p:spPr>
            <a:xfrm>
              <a:off x="2793365" y="1188085"/>
              <a:ext cx="1536700" cy="59372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一、流程设计的基本因素和步骤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形状9"/>
            <p:cNvSpPr txBox="1"/>
            <p:nvPr/>
          </p:nvSpPr>
          <p:spPr>
            <a:xfrm>
              <a:off x="5012055" y="753745"/>
              <a:ext cx="1696085" cy="53149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4"/>
            <p:cNvSpPr txBox="1"/>
            <p:nvPr/>
          </p:nvSpPr>
          <p:spPr>
            <a:xfrm>
              <a:off x="4901565" y="753745"/>
              <a:ext cx="1802130" cy="53149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（一）流程设计的基本因素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形状10"/>
            <p:cNvSpPr txBox="1"/>
            <p:nvPr/>
          </p:nvSpPr>
          <p:spPr>
            <a:xfrm>
              <a:off x="5012055" y="1612900"/>
              <a:ext cx="1696720" cy="53149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5"/>
            <p:cNvSpPr txBox="1"/>
            <p:nvPr/>
          </p:nvSpPr>
          <p:spPr>
            <a:xfrm>
              <a:off x="5012055" y="1612900"/>
              <a:ext cx="1747520" cy="53149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（二）流程设计的步骤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形状11"/>
            <p:cNvSpPr txBox="1"/>
            <p:nvPr/>
          </p:nvSpPr>
          <p:spPr>
            <a:xfrm>
              <a:off x="2880995" y="2430145"/>
              <a:ext cx="1522095" cy="56515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6"/>
            <p:cNvSpPr txBox="1"/>
            <p:nvPr/>
          </p:nvSpPr>
          <p:spPr>
            <a:xfrm>
              <a:off x="2793365" y="2430145"/>
              <a:ext cx="1536065" cy="56515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二、流程的设计与实践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1" name="左大括号 20"/>
          <p:cNvSpPr/>
          <p:nvPr/>
        </p:nvSpPr>
        <p:spPr>
          <a:xfrm>
            <a:off x="2830830" y="2136775"/>
            <a:ext cx="377190" cy="1600200"/>
          </a:xfrm>
          <a:prstGeom prst="leftBrace">
            <a:avLst>
              <a:gd name="adj1" fmla="val 8333"/>
              <a:gd name="adj2" fmla="val 50000"/>
            </a:avLst>
          </a:prstGeom>
          <a:ln w="19050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左大括号 21"/>
          <p:cNvSpPr/>
          <p:nvPr/>
        </p:nvSpPr>
        <p:spPr>
          <a:xfrm>
            <a:off x="4832350" y="1616710"/>
            <a:ext cx="377190" cy="1379855"/>
          </a:xfrm>
          <a:prstGeom prst="leftBrace">
            <a:avLst>
              <a:gd name="adj1" fmla="val 8333"/>
              <a:gd name="adj2" fmla="val 50000"/>
            </a:avLst>
          </a:prstGeom>
          <a:ln w="19050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3602041" y="2131295"/>
            <a:ext cx="2486025" cy="881110"/>
          </a:xfrm>
          <a:prstGeom prst="rect">
            <a:avLst/>
          </a:prstGeom>
          <a:noFill/>
        </p:spPr>
        <p:txBody>
          <a:bodyPr anchor="b"/>
          <a:lstStyle/>
          <a:p>
            <a:pPr marL="0" algn="l">
              <a:lnSpc>
                <a:spcPts val="4800"/>
              </a:lnSpc>
            </a:pPr>
            <a:r>
              <a:rPr lang="zh-CN" altLang="en-US" sz="4500" b="0" i="0" dirty="0">
                <a:solidFill>
                  <a:srgbClr val="ED7D3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谢  谢! </a:t>
            </a:r>
            <a:endParaRPr lang="zh-CN" altLang="en-US" sz="4500" b="0" i="0" dirty="0">
              <a:solidFill>
                <a:srgbClr val="ED7D31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教学内容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1"/>
          <p:cNvGrpSpPr/>
          <p:nvPr/>
        </p:nvGrpSpPr>
        <p:grpSpPr>
          <a:xfrm>
            <a:off x="97260" y="1131589"/>
            <a:ext cx="4206008" cy="3600402"/>
            <a:chOff x="0" y="0"/>
            <a:chExt cx="4206008" cy="3600402"/>
          </a:xfrm>
        </p:grpSpPr>
        <p:sp>
          <p:nvSpPr>
            <p:cNvPr id="5" name="形状1"/>
            <p:cNvSpPr txBox="1"/>
            <p:nvPr/>
          </p:nvSpPr>
          <p:spPr>
            <a:xfrm>
              <a:off x="10249" y="0"/>
              <a:ext cx="4195759" cy="3600402"/>
            </a:xfrm>
            <a:prstGeom prst="rect">
              <a:avLst/>
            </a:prstGeom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7"/>
            <p:cNvSpPr txBox="1"/>
            <p:nvPr/>
          </p:nvSpPr>
          <p:spPr>
            <a:xfrm>
              <a:off x="10886" y="1490791"/>
              <a:ext cx="1599471" cy="618819"/>
            </a:xfrm>
            <a:prstGeom prst="roundRect">
              <a:avLst/>
            </a:prstGeom>
            <a:solidFill>
              <a:srgbClr val="61B32D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3"/>
            <p:cNvSpPr txBox="1"/>
            <p:nvPr/>
          </p:nvSpPr>
          <p:spPr>
            <a:xfrm>
              <a:off x="0" y="1501961"/>
              <a:ext cx="1563221" cy="59058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第二章</a:t>
              </a:r>
              <a:r>
                <a:rPr lang="zh-CN" altLang="en-US" sz="1400" b="0" i="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</a:t>
              </a:r>
              <a:r>
                <a:rPr lang="zh-CN" altLang="en-US" sz="1400" b="0" i="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流程及其设计</a:t>
              </a:r>
              <a:endParaRPr lang="zh-CN" altLang="en-US" sz="1400" b="0" i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形状8"/>
            <p:cNvSpPr txBox="1"/>
            <p:nvPr/>
          </p:nvSpPr>
          <p:spPr>
            <a:xfrm>
              <a:off x="2105415" y="67504"/>
              <a:ext cx="1932251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4"/>
            <p:cNvSpPr txBox="1"/>
            <p:nvPr/>
          </p:nvSpPr>
          <p:spPr>
            <a:xfrm>
              <a:off x="1896418" y="98327"/>
              <a:ext cx="2010304" cy="58256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第一节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 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了解流程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形状9"/>
            <p:cNvSpPr txBox="1"/>
            <p:nvPr/>
          </p:nvSpPr>
          <p:spPr>
            <a:xfrm>
              <a:off x="2105415" y="779145"/>
              <a:ext cx="1941776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5"/>
            <p:cNvSpPr txBox="1"/>
            <p:nvPr/>
          </p:nvSpPr>
          <p:spPr>
            <a:xfrm>
              <a:off x="2073667" y="785099"/>
              <a:ext cx="2010304" cy="59058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第二节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 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流程的组成与描述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形状10"/>
            <p:cNvSpPr txBox="1"/>
            <p:nvPr/>
          </p:nvSpPr>
          <p:spPr>
            <a:xfrm>
              <a:off x="2105415" y="1490796"/>
              <a:ext cx="1932251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6"/>
            <p:cNvSpPr txBox="1"/>
            <p:nvPr/>
          </p:nvSpPr>
          <p:spPr>
            <a:xfrm>
              <a:off x="2011107" y="1521611"/>
              <a:ext cx="2010304" cy="58256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第三节</a:t>
              </a:r>
              <a:r>
                <a:rPr lang="zh-CN" altLang="en-US" sz="1400" b="0" i="0" dirty="0">
                  <a:solidFill>
                    <a:srgbClr val="FF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 </a:t>
              </a:r>
              <a:r>
                <a:rPr lang="zh-CN" altLang="en-US" sz="1400" b="0" i="0" dirty="0"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流程的设计</a:t>
              </a:r>
              <a:endParaRPr lang="zh-CN" altLang="en-US" sz="1400" b="0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形状11"/>
            <p:cNvSpPr txBox="1"/>
            <p:nvPr/>
          </p:nvSpPr>
          <p:spPr>
            <a:xfrm>
              <a:off x="2105415" y="2202437"/>
              <a:ext cx="1930375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7"/>
            <p:cNvSpPr txBox="1"/>
            <p:nvPr/>
          </p:nvSpPr>
          <p:spPr>
            <a:xfrm>
              <a:off x="2005896" y="2233253"/>
              <a:ext cx="2037000" cy="58256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第四节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 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流程的优化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形状12"/>
            <p:cNvSpPr txBox="1"/>
            <p:nvPr/>
          </p:nvSpPr>
          <p:spPr>
            <a:xfrm>
              <a:off x="2105415" y="2914079"/>
              <a:ext cx="1909458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文本8"/>
            <p:cNvSpPr txBox="1"/>
            <p:nvPr/>
          </p:nvSpPr>
          <p:spPr>
            <a:xfrm>
              <a:off x="2037176" y="2845840"/>
              <a:ext cx="2063708" cy="58256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综合学习活动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3" name="文本2"/>
          <p:cNvSpPr txBox="1"/>
          <p:nvPr/>
        </p:nvSpPr>
        <p:spPr>
          <a:xfrm>
            <a:off x="4133215" y="958850"/>
            <a:ext cx="4833620" cy="39706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1850" b="1" i="0" dirty="0">
                <a:solidFill>
                  <a:srgbClr val="00B0F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185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学习目标</a:t>
            </a:r>
            <a:endParaRPr lang="zh-CN" altLang="en-US" sz="185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理解流程的含义。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了解流程的基本组成，理解流程的环节和时序的含义。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会阅读和绘制简单的流程图。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能分析流程设计的基本要素，体会流程设计的基本思想和方法。</a:t>
            </a: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 </a:t>
            </a: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了解流程设计的基本步骤并实践。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能分析流程优化过程中的基本要素。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了解流程优化的基本步骤，学会流程优化的基本方法。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左大括号 23"/>
          <p:cNvSpPr/>
          <p:nvPr/>
        </p:nvSpPr>
        <p:spPr>
          <a:xfrm>
            <a:off x="1832610" y="1207135"/>
            <a:ext cx="259080" cy="3429000"/>
          </a:xfrm>
          <a:prstGeom prst="leftBrace">
            <a:avLst/>
          </a:prstGeom>
          <a:ln w="19050">
            <a:solidFill>
              <a:srgbClr val="61B3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185" y="807720"/>
            <a:ext cx="3994150" cy="55753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思考：电饭锅的工作流程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389255" y="1477010"/>
            <a:ext cx="4048125" cy="22853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主要问题：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电饭锅具备多种工作模式，有多种流程设计。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电饭锅工作过程中，需要根据温度及时间进行控制。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4639945" y="1946275"/>
            <a:ext cx="3662680" cy="46101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设计电饭锅的</a:t>
            </a: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 </a:t>
            </a: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工作流程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4639945" y="2357755"/>
            <a:ext cx="4133850" cy="154368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流程设计需要考虑哪些因素？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流程设计的主要方法是什么？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流程设计的主要步骤是什么？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5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引入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2643216" cy="92519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设计流程的作用：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389255" y="1439545"/>
            <a:ext cx="4248150" cy="261493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一般电饭锅为什么设计多种的工作流程？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为什么要考虑影响流程设计的各种因素？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为什么要规范流程设计的步骤。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5146662" y="1732674"/>
            <a:ext cx="2990879" cy="157024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  <a:buFont typeface="Wingdings" panose="05000000000000000000"/>
              <a:buChar char="l"/>
            </a:pP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提高生活质量</a:t>
            </a:r>
            <a:endParaRPr lang="zh-CN" altLang="en-US" sz="2800" b="1" i="0" dirty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5000"/>
              </a:lnSpc>
              <a:buFont typeface="Wingdings" panose="05000000000000000000"/>
              <a:buChar char="l"/>
            </a:pP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提高生产效率</a:t>
            </a:r>
            <a:endParaRPr lang="zh-CN" altLang="en-US" sz="2800" b="1" i="0" dirty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一、流程设计的基本因素和步骤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4405341" cy="49662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（一）流程设计的基本因素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组合2"/>
          <p:cNvGrpSpPr/>
          <p:nvPr/>
        </p:nvGrpSpPr>
        <p:grpSpPr>
          <a:xfrm>
            <a:off x="251517" y="1880178"/>
            <a:ext cx="3857625" cy="1162793"/>
            <a:chOff x="0" y="0"/>
            <a:chExt cx="3857625" cy="1162793"/>
          </a:xfrm>
        </p:grpSpPr>
        <p:sp>
          <p:nvSpPr>
            <p:cNvPr id="5" name="形状2"/>
            <p:cNvSpPr txBox="1"/>
            <p:nvPr/>
          </p:nvSpPr>
          <p:spPr>
            <a:xfrm>
              <a:off x="0" y="60791"/>
              <a:ext cx="3857625" cy="1080120"/>
            </a:xfrm>
            <a:prstGeom prst="rect">
              <a:avLst/>
            </a:prstGeom>
            <a:ln w="9525"/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8"/>
            <p:cNvSpPr txBox="1"/>
            <p:nvPr/>
          </p:nvSpPr>
          <p:spPr>
            <a:xfrm>
              <a:off x="175552" y="61386"/>
              <a:ext cx="674330" cy="404598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5"/>
            <p:cNvSpPr txBox="1"/>
            <p:nvPr/>
          </p:nvSpPr>
          <p:spPr>
            <a:xfrm>
              <a:off x="148276" y="70602"/>
              <a:ext cx="674330" cy="40459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开始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" name="形状3"/>
            <p:cNvSpPr txBox="1"/>
            <p:nvPr/>
          </p:nvSpPr>
          <p:spPr>
            <a:xfrm>
              <a:off x="909224" y="180068"/>
              <a:ext cx="142958" cy="167234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9" name="形状9"/>
            <p:cNvSpPr txBox="1"/>
            <p:nvPr/>
          </p:nvSpPr>
          <p:spPr>
            <a:xfrm>
              <a:off x="1119615" y="61386"/>
              <a:ext cx="674330" cy="404598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6"/>
            <p:cNvSpPr txBox="1"/>
            <p:nvPr/>
          </p:nvSpPr>
          <p:spPr>
            <a:xfrm>
              <a:off x="1076697" y="20860"/>
              <a:ext cx="750532" cy="49367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模式选择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形状4"/>
            <p:cNvSpPr txBox="1"/>
            <p:nvPr/>
          </p:nvSpPr>
          <p:spPr>
            <a:xfrm>
              <a:off x="1853287" y="180068"/>
              <a:ext cx="142958" cy="167234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形状10"/>
            <p:cNvSpPr txBox="1"/>
            <p:nvPr/>
          </p:nvSpPr>
          <p:spPr>
            <a:xfrm>
              <a:off x="2063678" y="61386"/>
              <a:ext cx="674330" cy="404598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7"/>
            <p:cNvSpPr txBox="1"/>
            <p:nvPr/>
          </p:nvSpPr>
          <p:spPr>
            <a:xfrm>
              <a:off x="2010337" y="0"/>
              <a:ext cx="807682" cy="49367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自动洗衣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形状5"/>
            <p:cNvSpPr txBox="1"/>
            <p:nvPr/>
          </p:nvSpPr>
          <p:spPr>
            <a:xfrm>
              <a:off x="2797350" y="180068"/>
              <a:ext cx="142958" cy="167234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形状11"/>
            <p:cNvSpPr txBox="1"/>
            <p:nvPr/>
          </p:nvSpPr>
          <p:spPr>
            <a:xfrm>
              <a:off x="3007741" y="61386"/>
              <a:ext cx="674330" cy="404598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8"/>
            <p:cNvSpPr txBox="1"/>
            <p:nvPr/>
          </p:nvSpPr>
          <p:spPr>
            <a:xfrm>
              <a:off x="2949188" y="5220"/>
              <a:ext cx="788632" cy="49367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排水脱水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形状6"/>
            <p:cNvSpPr txBox="1"/>
            <p:nvPr/>
          </p:nvSpPr>
          <p:spPr>
            <a:xfrm rot="5400000">
              <a:off x="3273428" y="513187"/>
              <a:ext cx="142958" cy="167234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8" name="形状12"/>
            <p:cNvSpPr txBox="1"/>
            <p:nvPr/>
          </p:nvSpPr>
          <p:spPr>
            <a:xfrm>
              <a:off x="3007741" y="735717"/>
              <a:ext cx="674330" cy="404598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9"/>
            <p:cNvSpPr txBox="1"/>
            <p:nvPr/>
          </p:nvSpPr>
          <p:spPr>
            <a:xfrm>
              <a:off x="2943968" y="669122"/>
              <a:ext cx="807682" cy="49367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响铃提醒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形状7"/>
            <p:cNvSpPr txBox="1"/>
            <p:nvPr/>
          </p:nvSpPr>
          <p:spPr>
            <a:xfrm rot="10800000">
              <a:off x="2805442" y="854399"/>
              <a:ext cx="142958" cy="167234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1" name="形状13"/>
            <p:cNvSpPr txBox="1"/>
            <p:nvPr/>
          </p:nvSpPr>
          <p:spPr>
            <a:xfrm>
              <a:off x="2063678" y="735717"/>
              <a:ext cx="674330" cy="404598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文本10"/>
            <p:cNvSpPr txBox="1"/>
            <p:nvPr/>
          </p:nvSpPr>
          <p:spPr>
            <a:xfrm>
              <a:off x="2031187" y="734511"/>
              <a:ext cx="674330" cy="40459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结束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3" name="文本2"/>
          <p:cNvSpPr txBox="1"/>
          <p:nvPr/>
        </p:nvSpPr>
        <p:spPr>
          <a:xfrm>
            <a:off x="319718" y="1370092"/>
            <a:ext cx="4405342" cy="62254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全自动洗衣机的洗衣工作流程设计</a:t>
            </a:r>
            <a:endParaRPr lang="zh-CN" altLang="en-US" sz="18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4" name="组合3"/>
          <p:cNvGrpSpPr/>
          <p:nvPr/>
        </p:nvGrpSpPr>
        <p:grpSpPr>
          <a:xfrm>
            <a:off x="4058695" y="3154090"/>
            <a:ext cx="4978908" cy="1505892"/>
            <a:chOff x="0" y="0"/>
            <a:chExt cx="4978908" cy="1505892"/>
          </a:xfrm>
        </p:grpSpPr>
        <p:sp>
          <p:nvSpPr>
            <p:cNvPr id="25" name="形状14"/>
            <p:cNvSpPr txBox="1"/>
            <p:nvPr/>
          </p:nvSpPr>
          <p:spPr>
            <a:xfrm>
              <a:off x="9249" y="0"/>
              <a:ext cx="4896544" cy="1505892"/>
            </a:xfrm>
            <a:prstGeom prst="rect">
              <a:avLst/>
            </a:prstGeom>
            <a:ln w="9525"/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6" name="形状24"/>
            <p:cNvSpPr txBox="1"/>
            <p:nvPr/>
          </p:nvSpPr>
          <p:spPr>
            <a:xfrm>
              <a:off x="11639" y="160005"/>
              <a:ext cx="741176" cy="44470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7" name="文本11"/>
            <p:cNvSpPr txBox="1"/>
            <p:nvPr/>
          </p:nvSpPr>
          <p:spPr>
            <a:xfrm>
              <a:off x="0" y="148371"/>
              <a:ext cx="741176" cy="44470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开始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形状15"/>
            <p:cNvSpPr txBox="1"/>
            <p:nvPr/>
          </p:nvSpPr>
          <p:spPr>
            <a:xfrm>
              <a:off x="818039" y="290452"/>
              <a:ext cx="157129" cy="183811"/>
            </a:xfrm>
            <a:prstGeom prst="rightArrow">
              <a:avLst/>
            </a:prstGeom>
            <a:solidFill>
              <a:srgbClr val="F4BFA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9" name="形状25"/>
            <p:cNvSpPr txBox="1"/>
            <p:nvPr/>
          </p:nvSpPr>
          <p:spPr>
            <a:xfrm>
              <a:off x="1049286" y="160005"/>
              <a:ext cx="741176" cy="44470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0" name="文本12"/>
            <p:cNvSpPr txBox="1"/>
            <p:nvPr/>
          </p:nvSpPr>
          <p:spPr>
            <a:xfrm>
              <a:off x="1037654" y="169221"/>
              <a:ext cx="741176" cy="44470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进水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形状16"/>
            <p:cNvSpPr txBox="1"/>
            <p:nvPr/>
          </p:nvSpPr>
          <p:spPr>
            <a:xfrm>
              <a:off x="1855686" y="290452"/>
              <a:ext cx="157129" cy="183811"/>
            </a:xfrm>
            <a:prstGeom prst="rightArrow">
              <a:avLst/>
            </a:prstGeom>
            <a:solidFill>
              <a:srgbClr val="F4BFA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2" name="形状26"/>
            <p:cNvSpPr txBox="1"/>
            <p:nvPr/>
          </p:nvSpPr>
          <p:spPr>
            <a:xfrm>
              <a:off x="2086932" y="160005"/>
              <a:ext cx="741176" cy="44470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3" name="文本13"/>
            <p:cNvSpPr txBox="1"/>
            <p:nvPr/>
          </p:nvSpPr>
          <p:spPr>
            <a:xfrm>
              <a:off x="2017957" y="201711"/>
              <a:ext cx="903103" cy="35326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洗涤</a:t>
              </a: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320s</a:t>
              </a: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秒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4" name="形状17"/>
            <p:cNvSpPr txBox="1"/>
            <p:nvPr/>
          </p:nvSpPr>
          <p:spPr>
            <a:xfrm>
              <a:off x="2893332" y="290452"/>
              <a:ext cx="157129" cy="183811"/>
            </a:xfrm>
            <a:prstGeom prst="rightArrow">
              <a:avLst/>
            </a:prstGeom>
            <a:solidFill>
              <a:srgbClr val="F4BFA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5" name="形状27"/>
            <p:cNvSpPr txBox="1"/>
            <p:nvPr/>
          </p:nvSpPr>
          <p:spPr>
            <a:xfrm>
              <a:off x="3124579" y="160005"/>
              <a:ext cx="741176" cy="44470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6" name="文本14"/>
            <p:cNvSpPr txBox="1"/>
            <p:nvPr/>
          </p:nvSpPr>
          <p:spPr>
            <a:xfrm>
              <a:off x="3071241" y="118672"/>
              <a:ext cx="884053" cy="49367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排水脱水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7" name="形状18"/>
            <p:cNvSpPr txBox="1"/>
            <p:nvPr/>
          </p:nvSpPr>
          <p:spPr>
            <a:xfrm>
              <a:off x="3930979" y="290452"/>
              <a:ext cx="157129" cy="183811"/>
            </a:xfrm>
            <a:prstGeom prst="rightArrow">
              <a:avLst/>
            </a:prstGeom>
            <a:solidFill>
              <a:srgbClr val="F4BFA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8" name="形状28"/>
            <p:cNvSpPr txBox="1"/>
            <p:nvPr/>
          </p:nvSpPr>
          <p:spPr>
            <a:xfrm>
              <a:off x="4162226" y="160005"/>
              <a:ext cx="741176" cy="44470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9" name="文本15"/>
            <p:cNvSpPr txBox="1"/>
            <p:nvPr/>
          </p:nvSpPr>
          <p:spPr>
            <a:xfrm>
              <a:off x="4056755" y="139532"/>
              <a:ext cx="922153" cy="49367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进水漂洗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" name="形状19"/>
            <p:cNvSpPr txBox="1"/>
            <p:nvPr/>
          </p:nvSpPr>
          <p:spPr>
            <a:xfrm rot="5400000">
              <a:off x="4454249" y="656593"/>
              <a:ext cx="157129" cy="183811"/>
            </a:xfrm>
            <a:prstGeom prst="rightArrow">
              <a:avLst/>
            </a:prstGeom>
            <a:solidFill>
              <a:srgbClr val="F4BFA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1" name="形状29"/>
            <p:cNvSpPr txBox="1"/>
            <p:nvPr/>
          </p:nvSpPr>
          <p:spPr>
            <a:xfrm>
              <a:off x="4162226" y="901181"/>
              <a:ext cx="741176" cy="44470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2" name="文本16"/>
            <p:cNvSpPr txBox="1"/>
            <p:nvPr/>
          </p:nvSpPr>
          <p:spPr>
            <a:xfrm>
              <a:off x="4108885" y="870280"/>
              <a:ext cx="855478" cy="49367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排水脱水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3" name="形状20"/>
            <p:cNvSpPr txBox="1"/>
            <p:nvPr/>
          </p:nvSpPr>
          <p:spPr>
            <a:xfrm rot="10800000">
              <a:off x="3939873" y="1031628"/>
              <a:ext cx="157129" cy="183811"/>
            </a:xfrm>
            <a:prstGeom prst="rightArrow">
              <a:avLst/>
            </a:prstGeom>
            <a:solidFill>
              <a:srgbClr val="F4BFA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4" name="形状30"/>
            <p:cNvSpPr txBox="1"/>
            <p:nvPr/>
          </p:nvSpPr>
          <p:spPr>
            <a:xfrm>
              <a:off x="3124579" y="901181"/>
              <a:ext cx="741176" cy="44470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5" name="文本17"/>
            <p:cNvSpPr txBox="1"/>
            <p:nvPr/>
          </p:nvSpPr>
          <p:spPr>
            <a:xfrm>
              <a:off x="3071241" y="870280"/>
              <a:ext cx="845953" cy="49367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进水漂洗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" name="形状21"/>
            <p:cNvSpPr txBox="1"/>
            <p:nvPr/>
          </p:nvSpPr>
          <p:spPr>
            <a:xfrm rot="10800000">
              <a:off x="2902226" y="1031628"/>
              <a:ext cx="157129" cy="183811"/>
            </a:xfrm>
            <a:prstGeom prst="rightArrow">
              <a:avLst/>
            </a:prstGeom>
            <a:solidFill>
              <a:srgbClr val="F4BFA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7" name="形状31"/>
            <p:cNvSpPr txBox="1"/>
            <p:nvPr/>
          </p:nvSpPr>
          <p:spPr>
            <a:xfrm>
              <a:off x="2086932" y="901181"/>
              <a:ext cx="741176" cy="44470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8" name="文本18"/>
            <p:cNvSpPr txBox="1"/>
            <p:nvPr/>
          </p:nvSpPr>
          <p:spPr>
            <a:xfrm>
              <a:off x="2017948" y="875490"/>
              <a:ext cx="884053" cy="49367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排水脱水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9" name="形状22"/>
            <p:cNvSpPr txBox="1"/>
            <p:nvPr/>
          </p:nvSpPr>
          <p:spPr>
            <a:xfrm rot="10800000">
              <a:off x="1864580" y="1031628"/>
              <a:ext cx="157129" cy="183811"/>
            </a:xfrm>
            <a:prstGeom prst="rightArrow">
              <a:avLst/>
            </a:prstGeom>
            <a:solidFill>
              <a:srgbClr val="F4BFA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0" name="形状32"/>
            <p:cNvSpPr txBox="1"/>
            <p:nvPr/>
          </p:nvSpPr>
          <p:spPr>
            <a:xfrm>
              <a:off x="1049286" y="901181"/>
              <a:ext cx="741176" cy="44470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1" name="文本19"/>
            <p:cNvSpPr txBox="1"/>
            <p:nvPr/>
          </p:nvSpPr>
          <p:spPr>
            <a:xfrm>
              <a:off x="985514" y="854640"/>
              <a:ext cx="922153" cy="49367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响铃提醒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2" name="形状23"/>
            <p:cNvSpPr txBox="1"/>
            <p:nvPr/>
          </p:nvSpPr>
          <p:spPr>
            <a:xfrm rot="10800000">
              <a:off x="826933" y="1031628"/>
              <a:ext cx="157129" cy="183811"/>
            </a:xfrm>
            <a:prstGeom prst="rightArrow">
              <a:avLst/>
            </a:prstGeom>
            <a:solidFill>
              <a:srgbClr val="F4BFA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3" name="形状33"/>
            <p:cNvSpPr txBox="1"/>
            <p:nvPr/>
          </p:nvSpPr>
          <p:spPr>
            <a:xfrm>
              <a:off x="11639" y="901181"/>
              <a:ext cx="741176" cy="44470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4" name="文本20"/>
            <p:cNvSpPr txBox="1"/>
            <p:nvPr/>
          </p:nvSpPr>
          <p:spPr>
            <a:xfrm>
              <a:off x="0" y="889547"/>
              <a:ext cx="741176" cy="44470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结束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55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一、流程设计的基本因素和步骤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6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81" y="2666276"/>
            <a:ext cx="1461849" cy="1993430"/>
          </a:xfrm>
          <a:prstGeom prst="rect">
            <a:avLst/>
          </a:prstGeom>
        </p:spPr>
      </p:pic>
      <p:sp>
        <p:nvSpPr>
          <p:cNvPr id="57" name="文本4"/>
          <p:cNvSpPr txBox="1"/>
          <p:nvPr/>
        </p:nvSpPr>
        <p:spPr>
          <a:xfrm>
            <a:off x="4285107" y="1754105"/>
            <a:ext cx="4294956" cy="141463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200"/>
              </a:lnSpc>
            </a:pPr>
            <a:r>
              <a:rPr lang="zh-CN" altLang="en-US" sz="1665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选择不同的模式并启动运行，</a:t>
            </a:r>
            <a:r>
              <a:rPr lang="zh-CN" altLang="en-US" sz="1665" b="1" i="0" dirty="0">
                <a:solidFill>
                  <a:srgbClr val="0070C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“</a:t>
            </a:r>
            <a:r>
              <a:rPr lang="zh-CN" altLang="en-US" sz="1665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自动洗衣</a:t>
            </a:r>
            <a:r>
              <a:rPr lang="zh-CN" altLang="en-US" sz="1665" b="1" i="0" dirty="0">
                <a:solidFill>
                  <a:srgbClr val="0070C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”</a:t>
            </a:r>
            <a:r>
              <a:rPr lang="zh-CN" altLang="en-US" sz="1665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的环节不同。</a:t>
            </a:r>
            <a:endParaRPr lang="zh-CN" altLang="en-US" sz="1665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200"/>
              </a:lnSpc>
            </a:pPr>
            <a:r>
              <a:rPr lang="zh-CN" altLang="en-US" sz="1665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可以对其分成若干个子环节，也可以细化出更多环节，这样流程更加复杂。</a:t>
            </a:r>
            <a:endParaRPr lang="zh-CN" altLang="en-US" sz="1665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6" grpId="0" animBg="1"/>
      <p:bldP spid="57" grpId="0" animBg="1"/>
      <p:bldP spid="4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4405341" cy="49662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（一）流程设计的基本因素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391725" y="2162185"/>
            <a:ext cx="1486643" cy="12382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“320</a:t>
            </a: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秒</a:t>
            </a: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”</a:t>
            </a: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的洗衣环节，反复交换波轮转动方向。</a:t>
            </a:r>
            <a:endParaRPr lang="zh-CN" altLang="en-US" sz="18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" name="组合2"/>
          <p:cNvGrpSpPr/>
          <p:nvPr/>
        </p:nvGrpSpPr>
        <p:grpSpPr>
          <a:xfrm>
            <a:off x="4028154" y="2427734"/>
            <a:ext cx="4864326" cy="1728192"/>
            <a:chOff x="0" y="0"/>
            <a:chExt cx="4864326" cy="1728192"/>
          </a:xfrm>
        </p:grpSpPr>
        <p:sp>
          <p:nvSpPr>
            <p:cNvPr id="6" name="形状2"/>
            <p:cNvSpPr txBox="1"/>
            <p:nvPr/>
          </p:nvSpPr>
          <p:spPr>
            <a:xfrm>
              <a:off x="39790" y="0"/>
              <a:ext cx="4824536" cy="1728192"/>
            </a:xfrm>
            <a:prstGeom prst="rect">
              <a:avLst/>
            </a:prstGeom>
            <a:ln w="9525"/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10"/>
            <p:cNvSpPr txBox="1"/>
            <p:nvPr/>
          </p:nvSpPr>
          <p:spPr>
            <a:xfrm>
              <a:off x="41910" y="122512"/>
              <a:ext cx="926979" cy="556187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959595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文本5"/>
            <p:cNvSpPr txBox="1"/>
            <p:nvPr/>
          </p:nvSpPr>
          <p:spPr>
            <a:xfrm>
              <a:off x="0" y="80602"/>
              <a:ext cx="926979" cy="55618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开始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形状3"/>
            <p:cNvSpPr txBox="1"/>
            <p:nvPr/>
          </p:nvSpPr>
          <p:spPr>
            <a:xfrm>
              <a:off x="1050464" y="285660"/>
              <a:ext cx="196519" cy="229891"/>
            </a:xfrm>
            <a:prstGeom prst="rightArrow">
              <a:avLst/>
            </a:prstGeom>
            <a:solidFill>
              <a:srgbClr val="CFCFC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11"/>
            <p:cNvSpPr txBox="1"/>
            <p:nvPr/>
          </p:nvSpPr>
          <p:spPr>
            <a:xfrm>
              <a:off x="1339682" y="122512"/>
              <a:ext cx="926979" cy="556187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959595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文本6"/>
            <p:cNvSpPr txBox="1"/>
            <p:nvPr/>
          </p:nvSpPr>
          <p:spPr>
            <a:xfrm>
              <a:off x="1297772" y="80602"/>
              <a:ext cx="926979" cy="55618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进水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形状4"/>
            <p:cNvSpPr txBox="1"/>
            <p:nvPr/>
          </p:nvSpPr>
          <p:spPr>
            <a:xfrm>
              <a:off x="2348236" y="285660"/>
              <a:ext cx="196519" cy="229891"/>
            </a:xfrm>
            <a:prstGeom prst="rightArrow">
              <a:avLst/>
            </a:prstGeom>
            <a:solidFill>
              <a:srgbClr val="CFCFC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12"/>
            <p:cNvSpPr txBox="1"/>
            <p:nvPr/>
          </p:nvSpPr>
          <p:spPr>
            <a:xfrm>
              <a:off x="2637453" y="122512"/>
              <a:ext cx="926979" cy="556187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959595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文本7"/>
            <p:cNvSpPr txBox="1"/>
            <p:nvPr/>
          </p:nvSpPr>
          <p:spPr>
            <a:xfrm>
              <a:off x="2574684" y="120748"/>
              <a:ext cx="1050808" cy="59058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洗涤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192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秒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形状5"/>
            <p:cNvSpPr txBox="1"/>
            <p:nvPr/>
          </p:nvSpPr>
          <p:spPr>
            <a:xfrm>
              <a:off x="3646008" y="285660"/>
              <a:ext cx="196519" cy="229891"/>
            </a:xfrm>
            <a:prstGeom prst="rightArrow">
              <a:avLst/>
            </a:prstGeom>
            <a:solidFill>
              <a:srgbClr val="CFCFC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形状13"/>
            <p:cNvSpPr txBox="1"/>
            <p:nvPr/>
          </p:nvSpPr>
          <p:spPr>
            <a:xfrm>
              <a:off x="3935225" y="122512"/>
              <a:ext cx="926979" cy="556187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959595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文本8"/>
            <p:cNvSpPr txBox="1"/>
            <p:nvPr/>
          </p:nvSpPr>
          <p:spPr>
            <a:xfrm>
              <a:off x="3893315" y="80602"/>
              <a:ext cx="926979" cy="55618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排水脱水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形状6"/>
            <p:cNvSpPr txBox="1"/>
            <p:nvPr/>
          </p:nvSpPr>
          <p:spPr>
            <a:xfrm rot="5400000">
              <a:off x="4300455" y="743588"/>
              <a:ext cx="196519" cy="229891"/>
            </a:xfrm>
            <a:prstGeom prst="rightArrow">
              <a:avLst/>
            </a:prstGeom>
            <a:solidFill>
              <a:srgbClr val="CFCFC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形状14"/>
            <p:cNvSpPr txBox="1"/>
            <p:nvPr/>
          </p:nvSpPr>
          <p:spPr>
            <a:xfrm>
              <a:off x="3935225" y="1049491"/>
              <a:ext cx="926979" cy="556187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959595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0" name="文本9"/>
            <p:cNvSpPr txBox="1"/>
            <p:nvPr/>
          </p:nvSpPr>
          <p:spPr>
            <a:xfrm>
              <a:off x="3893315" y="1007581"/>
              <a:ext cx="926979" cy="55618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进水漂洗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形状7"/>
            <p:cNvSpPr txBox="1"/>
            <p:nvPr/>
          </p:nvSpPr>
          <p:spPr>
            <a:xfrm rot="10800000">
              <a:off x="3657131" y="1212640"/>
              <a:ext cx="196519" cy="229891"/>
            </a:xfrm>
            <a:prstGeom prst="rightArrow">
              <a:avLst/>
            </a:prstGeom>
            <a:solidFill>
              <a:srgbClr val="CFCFC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形状15"/>
            <p:cNvSpPr txBox="1"/>
            <p:nvPr/>
          </p:nvSpPr>
          <p:spPr>
            <a:xfrm>
              <a:off x="2637453" y="1049491"/>
              <a:ext cx="926979" cy="556187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959595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3" name="文本10"/>
            <p:cNvSpPr txBox="1"/>
            <p:nvPr/>
          </p:nvSpPr>
          <p:spPr>
            <a:xfrm>
              <a:off x="2595543" y="1007581"/>
              <a:ext cx="926979" cy="55618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排水脱水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形状8"/>
            <p:cNvSpPr txBox="1"/>
            <p:nvPr/>
          </p:nvSpPr>
          <p:spPr>
            <a:xfrm rot="10800000">
              <a:off x="2359360" y="1212640"/>
              <a:ext cx="196519" cy="229891"/>
            </a:xfrm>
            <a:prstGeom prst="rightArrow">
              <a:avLst/>
            </a:prstGeom>
            <a:solidFill>
              <a:srgbClr val="CFCFC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5" name="形状16"/>
            <p:cNvSpPr txBox="1"/>
            <p:nvPr/>
          </p:nvSpPr>
          <p:spPr>
            <a:xfrm>
              <a:off x="1339682" y="1049491"/>
              <a:ext cx="926979" cy="556187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959595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6" name="文本11"/>
            <p:cNvSpPr txBox="1"/>
            <p:nvPr/>
          </p:nvSpPr>
          <p:spPr>
            <a:xfrm>
              <a:off x="1297772" y="1007581"/>
              <a:ext cx="926979" cy="55618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响铃提醒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形状9"/>
            <p:cNvSpPr txBox="1"/>
            <p:nvPr/>
          </p:nvSpPr>
          <p:spPr>
            <a:xfrm rot="10800000">
              <a:off x="1061588" y="1212640"/>
              <a:ext cx="196519" cy="229891"/>
            </a:xfrm>
            <a:prstGeom prst="rightArrow">
              <a:avLst/>
            </a:prstGeom>
            <a:solidFill>
              <a:srgbClr val="CFCFC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8" name="形状17"/>
            <p:cNvSpPr txBox="1"/>
            <p:nvPr/>
          </p:nvSpPr>
          <p:spPr>
            <a:xfrm>
              <a:off x="41910" y="1049491"/>
              <a:ext cx="926979" cy="556187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959595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9" name="文本12"/>
            <p:cNvSpPr txBox="1"/>
            <p:nvPr/>
          </p:nvSpPr>
          <p:spPr>
            <a:xfrm>
              <a:off x="0" y="1007581"/>
              <a:ext cx="926979" cy="55618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结束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0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一、流程设计的基本因素和步骤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1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195" y="1284075"/>
            <a:ext cx="1872208" cy="3698503"/>
          </a:xfrm>
          <a:prstGeom prst="rect">
            <a:avLst/>
          </a:prstGeom>
        </p:spPr>
      </p:pic>
      <p:sp>
        <p:nvSpPr>
          <p:cNvPr id="32" name="文本4"/>
          <p:cNvSpPr txBox="1"/>
          <p:nvPr/>
        </p:nvSpPr>
        <p:spPr>
          <a:xfrm>
            <a:off x="4280154" y="1802140"/>
            <a:ext cx="4438974" cy="46599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从经济的角度进行流程设计：</a:t>
            </a:r>
            <a:endParaRPr lang="zh-CN" altLang="en-US" sz="18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4405341" cy="49662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（一）流程设计的基本因素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567785" y="1415148"/>
            <a:ext cx="4048154" cy="251412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工作流程主要因素：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工作效率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工作质量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工作规范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……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4344724" y="1415377"/>
            <a:ext cx="4133878" cy="30480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500"/>
              </a:lnSpc>
              <a:buFont typeface="Wingdings" panose="05000000000000000000"/>
              <a:buChar char="l"/>
            </a:pPr>
            <a:r>
              <a:rPr lang="zh-CN" altLang="en-US" sz="194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工艺流程主要因素：</a:t>
            </a:r>
            <a:endParaRPr lang="zh-CN" altLang="en-US" sz="194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000"/>
              </a:lnSpc>
              <a:buFont typeface="Wingdings" panose="05000000000000000000"/>
              <a:buChar char="n"/>
            </a:pPr>
            <a:r>
              <a:rPr lang="zh-CN" altLang="en-US" sz="1665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设备条件和工艺水平</a:t>
            </a:r>
            <a:endParaRPr lang="zh-CN" altLang="en-US" sz="1665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000"/>
              </a:lnSpc>
              <a:buFont typeface="Wingdings" panose="05000000000000000000"/>
              <a:buChar char="n"/>
            </a:pPr>
            <a:r>
              <a:rPr lang="zh-CN" altLang="en-US" sz="1665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安全生产</a:t>
            </a:r>
            <a:endParaRPr lang="zh-CN" altLang="en-US" sz="1665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000"/>
              </a:lnSpc>
              <a:buFont typeface="Wingdings" panose="05000000000000000000"/>
              <a:buChar char="n"/>
            </a:pPr>
            <a:r>
              <a:rPr lang="zh-CN" altLang="en-US" sz="1665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节约资源</a:t>
            </a:r>
            <a:endParaRPr lang="zh-CN" altLang="en-US" sz="1665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000"/>
              </a:lnSpc>
              <a:buFont typeface="Wingdings" panose="05000000000000000000"/>
              <a:buChar char="n"/>
            </a:pPr>
            <a:r>
              <a:rPr lang="zh-CN" altLang="en-US" sz="1665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提高产品质量</a:t>
            </a:r>
            <a:endParaRPr lang="zh-CN" altLang="en-US" sz="1665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000"/>
              </a:lnSpc>
              <a:buFont typeface="Wingdings" panose="05000000000000000000"/>
              <a:buChar char="n"/>
            </a:pPr>
            <a:r>
              <a:rPr lang="zh-CN" altLang="en-US" sz="1665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保护环境</a:t>
            </a:r>
            <a:endParaRPr lang="zh-CN" altLang="en-US" sz="1665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000"/>
              </a:lnSpc>
              <a:buFont typeface="Wingdings" panose="05000000000000000000"/>
              <a:buChar char="n"/>
            </a:pPr>
            <a:r>
              <a:rPr lang="zh-CN" altLang="en-US" sz="1665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……</a:t>
            </a:r>
            <a:endParaRPr lang="zh-CN" altLang="en-US" sz="1665" b="1" i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一、流程设计的基本因素和步骤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4405341" cy="49662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（二）流程设计的步骤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378371" y="1681763"/>
            <a:ext cx="2999384" cy="53030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600"/>
              </a:lnSpc>
            </a:pPr>
            <a:r>
              <a:rPr lang="zh-CN" altLang="en-US" sz="222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大米的工艺流程设计</a:t>
            </a:r>
            <a:endParaRPr lang="zh-CN" altLang="en-US" sz="222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" name="组合2"/>
          <p:cNvGrpSpPr/>
          <p:nvPr/>
        </p:nvGrpSpPr>
        <p:grpSpPr>
          <a:xfrm>
            <a:off x="3956381" y="1779662"/>
            <a:ext cx="4864091" cy="1152128"/>
            <a:chOff x="0" y="0"/>
            <a:chExt cx="4864091" cy="1152128"/>
          </a:xfrm>
        </p:grpSpPr>
        <p:sp>
          <p:nvSpPr>
            <p:cNvPr id="6" name="形状3"/>
            <p:cNvSpPr txBox="1"/>
            <p:nvPr/>
          </p:nvSpPr>
          <p:spPr>
            <a:xfrm>
              <a:off x="39555" y="0"/>
              <a:ext cx="4824536" cy="1152128"/>
            </a:xfrm>
            <a:prstGeom prst="rect">
              <a:avLst/>
            </a:prstGeom>
            <a:ln w="9525"/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8"/>
            <p:cNvSpPr txBox="1"/>
            <p:nvPr/>
          </p:nvSpPr>
          <p:spPr>
            <a:xfrm>
              <a:off x="41910" y="356981"/>
              <a:ext cx="730276" cy="43816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528CC1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文本5"/>
            <p:cNvSpPr txBox="1"/>
            <p:nvPr/>
          </p:nvSpPr>
          <p:spPr>
            <a:xfrm>
              <a:off x="0" y="315071"/>
              <a:ext cx="730276" cy="43816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稻谷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形状4"/>
            <p:cNvSpPr txBox="1"/>
            <p:nvPr/>
          </p:nvSpPr>
          <p:spPr>
            <a:xfrm>
              <a:off x="845214" y="485509"/>
              <a:ext cx="154818" cy="181108"/>
            </a:xfrm>
            <a:prstGeom prst="rightArrow">
              <a:avLst/>
            </a:prstGeom>
            <a:solidFill>
              <a:srgbClr val="B5CBE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9"/>
            <p:cNvSpPr txBox="1"/>
            <p:nvPr/>
          </p:nvSpPr>
          <p:spPr>
            <a:xfrm>
              <a:off x="1064297" y="356981"/>
              <a:ext cx="730276" cy="43816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528CC1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文本6"/>
            <p:cNvSpPr txBox="1"/>
            <p:nvPr/>
          </p:nvSpPr>
          <p:spPr>
            <a:xfrm>
              <a:off x="1022387" y="315071"/>
              <a:ext cx="730276" cy="43816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清理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形状5"/>
            <p:cNvSpPr txBox="1"/>
            <p:nvPr/>
          </p:nvSpPr>
          <p:spPr>
            <a:xfrm>
              <a:off x="1867601" y="485509"/>
              <a:ext cx="154818" cy="181108"/>
            </a:xfrm>
            <a:prstGeom prst="rightArrow">
              <a:avLst/>
            </a:prstGeom>
            <a:solidFill>
              <a:srgbClr val="B5CBE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10"/>
            <p:cNvSpPr txBox="1"/>
            <p:nvPr/>
          </p:nvSpPr>
          <p:spPr>
            <a:xfrm>
              <a:off x="2086684" y="356981"/>
              <a:ext cx="730276" cy="43816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528CC1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文本7"/>
            <p:cNvSpPr txBox="1"/>
            <p:nvPr/>
          </p:nvSpPr>
          <p:spPr>
            <a:xfrm>
              <a:off x="2044774" y="315071"/>
              <a:ext cx="730276" cy="43816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砻谷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形状6"/>
            <p:cNvSpPr txBox="1"/>
            <p:nvPr/>
          </p:nvSpPr>
          <p:spPr>
            <a:xfrm>
              <a:off x="2889988" y="485509"/>
              <a:ext cx="154818" cy="181108"/>
            </a:xfrm>
            <a:prstGeom prst="rightArrow">
              <a:avLst/>
            </a:prstGeom>
            <a:solidFill>
              <a:srgbClr val="B5CBE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形状11"/>
            <p:cNvSpPr txBox="1"/>
            <p:nvPr/>
          </p:nvSpPr>
          <p:spPr>
            <a:xfrm>
              <a:off x="3109071" y="356981"/>
              <a:ext cx="730276" cy="43816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528CC1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文本8"/>
            <p:cNvSpPr txBox="1"/>
            <p:nvPr/>
          </p:nvSpPr>
          <p:spPr>
            <a:xfrm>
              <a:off x="3067161" y="315071"/>
              <a:ext cx="730276" cy="43816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碾米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形状7"/>
            <p:cNvSpPr txBox="1"/>
            <p:nvPr/>
          </p:nvSpPr>
          <p:spPr>
            <a:xfrm>
              <a:off x="3912375" y="485509"/>
              <a:ext cx="154818" cy="181108"/>
            </a:xfrm>
            <a:prstGeom prst="rightArrow">
              <a:avLst/>
            </a:prstGeom>
            <a:solidFill>
              <a:srgbClr val="B5CBE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形状12"/>
            <p:cNvSpPr txBox="1"/>
            <p:nvPr/>
          </p:nvSpPr>
          <p:spPr>
            <a:xfrm>
              <a:off x="4131458" y="356981"/>
              <a:ext cx="730276" cy="43816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528CC1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0" name="文本9"/>
            <p:cNvSpPr txBox="1"/>
            <p:nvPr/>
          </p:nvSpPr>
          <p:spPr>
            <a:xfrm>
              <a:off x="4089548" y="315071"/>
              <a:ext cx="730276" cy="43816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成品米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1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一、流程设计的基本因素和步骤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2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11710"/>
            <a:ext cx="1728192" cy="1298031"/>
          </a:xfrm>
          <a:prstGeom prst="rect">
            <a:avLst/>
          </a:prstGeom>
        </p:spPr>
      </p:pic>
      <p:pic>
        <p:nvPicPr>
          <p:cNvPr id="23" name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435846"/>
            <a:ext cx="1821552" cy="1368152"/>
          </a:xfrm>
          <a:prstGeom prst="rect">
            <a:avLst/>
          </a:prstGeom>
        </p:spPr>
      </p:pic>
      <p:sp>
        <p:nvSpPr>
          <p:cNvPr id="24" name="形状2"/>
          <p:cNvSpPr txBox="1"/>
          <p:nvPr/>
        </p:nvSpPr>
        <p:spPr>
          <a:xfrm rot="5400000">
            <a:off x="2339752" y="2427734"/>
            <a:ext cx="792088" cy="792088"/>
          </a:xfrm>
          <a:prstGeom prst="bentArrow">
            <a:avLst/>
          </a:prstGeom>
          <a:solidFill>
            <a:srgbClr val="72A7DB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5" name="文本4"/>
          <p:cNvSpPr txBox="1"/>
          <p:nvPr/>
        </p:nvSpPr>
        <p:spPr>
          <a:xfrm>
            <a:off x="5283060" y="2795588"/>
            <a:ext cx="1975447" cy="146035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200"/>
              </a:lnSpc>
              <a:buFont typeface="Arial" panose="020B0604020202020204"/>
              <a:buAutoNum type="arabicPeriod"/>
            </a:pP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环节确定</a:t>
            </a:r>
            <a:endParaRPr lang="zh-CN" altLang="en-US" sz="18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200"/>
              </a:lnSpc>
              <a:buFont typeface="Arial" panose="020B0604020202020204"/>
              <a:buAutoNum type="arabicPeriod"/>
            </a:pP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时序确定</a:t>
            </a:r>
            <a:endParaRPr lang="zh-CN" altLang="en-US" sz="18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200"/>
              </a:lnSpc>
              <a:buFont typeface="Arial" panose="020B0604020202020204"/>
              <a:buAutoNum type="arabicPeriod"/>
            </a:pP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画出流程图</a:t>
            </a:r>
            <a:endParaRPr lang="zh-CN" altLang="en-US" sz="18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4" grpId="0" animBg="1"/>
      <p:bldP spid="23" grpId="0" animBg="1"/>
      <p:bldP spid="25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4405341" cy="49662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（二）流程设计的步骤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389249" y="1496597"/>
            <a:ext cx="4048154" cy="215027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  <a:buFont typeface="Wingdings" panose="05000000000000000000"/>
              <a:buChar char="l"/>
            </a:pPr>
            <a:r>
              <a:rPr lang="zh-CN" altLang="en-US" sz="16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明确任务和了解其背景，分析其内在性质、规律和相互关系，确定流程的环节和时序，画出流程图，并进行必要的说明。</a:t>
            </a:r>
            <a:endParaRPr lang="zh-CN" altLang="en-US" sz="16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800"/>
              </a:lnSpc>
              <a:buFont typeface="Wingdings" panose="05000000000000000000"/>
              <a:buChar char="l"/>
            </a:pPr>
            <a:r>
              <a:rPr lang="zh-CN" altLang="en-US" sz="16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客观条件、经济效益、顾客的要求、安全和环保等因素。</a:t>
            </a:r>
            <a:endParaRPr lang="zh-CN" altLang="en-US" sz="16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4568190" y="1536906"/>
            <a:ext cx="3128991" cy="49662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设计一个流程一般步骤：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4615529" y="1957549"/>
            <a:ext cx="4133879" cy="256224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  <a:buFont typeface="Arial" panose="020B0604020202020204"/>
              <a:buAutoNum type="circleNumDbPlain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了解设计的目的，明确设计目标。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100"/>
              </a:lnSpc>
              <a:buFont typeface="Arial" panose="020B0604020202020204"/>
              <a:buAutoNum type="circleNumDbPlain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</a:t>
            </a: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 </a:t>
            </a: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流程的各种因素，确定流程的各个环节。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100"/>
              </a:lnSpc>
              <a:buFont typeface="Arial" panose="020B0604020202020204"/>
              <a:buAutoNum type="circleNumDbPlain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根据各环节之间的关系，确定时序，初步画出</a:t>
            </a: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 </a:t>
            </a: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流程图。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100"/>
              </a:lnSpc>
              <a:buFont typeface="Arial" panose="020B0604020202020204"/>
              <a:buAutoNum type="circleNumDbPlain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模拟或测试流程的运行情况并进行改进。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100"/>
              </a:lnSpc>
              <a:buFont typeface="Arial" panose="020B0604020202020204"/>
              <a:buAutoNum type="circleNumDbPlain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写出说明书。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5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一、流程设计的基本因素和步骤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1330</Words>
  <Application>WPS 演示</Application>
  <PresentationFormat>宽屏</PresentationFormat>
  <Paragraphs>267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黑体</vt:lpstr>
      <vt:lpstr>Calibri</vt:lpstr>
      <vt:lpstr>Wingdings</vt:lpstr>
      <vt:lpstr>Arial</vt:lpstr>
      <vt:lpstr>等线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2-3流程的设计</dc:title>
  <dc:creator>后来</dc:creator>
  <cp:lastModifiedBy>admin</cp:lastModifiedBy>
  <cp:revision>4</cp:revision>
  <dcterms:created xsi:type="dcterms:W3CDTF">2025-03-18T04:30:00Z</dcterms:created>
  <dcterms:modified xsi:type="dcterms:W3CDTF">2025-03-19T06:06:24Z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EasiNote5</vt:lpwstr>
  </property>
  <property fmtid="{D5CDD505-2E9C-101B-9397-08002B2CF9AE}" pid="3" name="ApplicationVersion">
    <vt:lpwstr>5.2.4.8615</vt:lpwstr>
  </property>
  <property fmtid="{D5CDD505-2E9C-101B-9397-08002B2CF9AE}" pid="4" name="EasiNoteCoursewareInfo">
    <vt:lpwstr>431bf3cc-3c41-421a-8817-f0b6a3ef6aa2:8</vt:lpwstr>
  </property>
  <property fmtid="{D5CDD505-2E9C-101B-9397-08002B2CF9AE}" pid="5" name="EasiNoteDocumentName">
    <vt:lpwstr>2-3流程的设计</vt:lpwstr>
  </property>
  <property fmtid="{D5CDD505-2E9C-101B-9397-08002B2CF9AE}" pid="6" name="EasiNoteAuthor">
    <vt:lpwstr>ynsutyqpjrhuyylmtjrots1465177241</vt:lpwstr>
  </property>
  <property fmtid="{D5CDD505-2E9C-101B-9397-08002B2CF9AE}" pid="7" name="EasiNoteUpstreamCoursewareInfo_0">
    <vt:lpwstr>431bf3cc-3c41-421a-8817-f0b6a3ef6aa2</vt:lpwstr>
  </property>
  <property fmtid="{D5CDD505-2E9C-101B-9397-08002B2CF9AE}" pid="8" name="ICV">
    <vt:lpwstr>38A9E743DF874A65BCF0DCF9C5D54397</vt:lpwstr>
  </property>
  <property fmtid="{D5CDD505-2E9C-101B-9397-08002B2CF9AE}" pid="9" name="KSOProductBuildVer">
    <vt:lpwstr>2052-11.8.2.12094</vt:lpwstr>
  </property>
</Properties>
</file>