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2"/>
          <p:cNvPicPr>
            <a:picLocks noChangeAspect="1"/>
          </p:cNvPicPr>
          <p:nvPr/>
        </p:nvPicPr>
        <p:blipFill>
          <a:blip r:embed="rId1"/>
          <a:srcRect t="4179"/>
          <a:stretch>
            <a:fillRect/>
          </a:stretch>
        </p:blipFill>
        <p:spPr>
          <a:xfrm>
            <a:off x="3875626" y="0"/>
            <a:ext cx="5268374" cy="5143500"/>
          </a:xfrm>
          <a:prstGeom prst="rect">
            <a:avLst/>
          </a:prstGeom>
        </p:spPr>
      </p:pic>
      <p:pic>
        <p:nvPicPr>
          <p:cNvPr id="3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83518"/>
            <a:ext cx="3456384" cy="2030931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>
            <a:off x="-3810" y="2665096"/>
            <a:ext cx="6418684" cy="781042"/>
          </a:xfrm>
          <a:prstGeom prst="rect">
            <a:avLst/>
          </a:prstGeom>
          <a:noFill/>
        </p:spPr>
        <p:txBody>
          <a:bodyPr anchor="b"/>
          <a:lstStyle/>
          <a:p>
            <a:pPr marL="0" algn="ctr">
              <a:lnSpc>
                <a:spcPts val="3900"/>
              </a:lnSpc>
            </a:pPr>
            <a:r>
              <a:rPr lang="zh-CN" altLang="en-US" sz="3600" b="1" i="0" dirty="0">
                <a:solidFill>
                  <a:srgbClr val="61B32D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第二章 流程及其设计</a:t>
            </a:r>
            <a:endParaRPr lang="zh-CN" altLang="en-US" sz="3600" b="1" i="0" dirty="0">
              <a:solidFill>
                <a:srgbClr val="61B32D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2"/>
          <p:cNvSpPr txBox="1"/>
          <p:nvPr/>
        </p:nvSpPr>
        <p:spPr>
          <a:xfrm>
            <a:off x="-3810" y="3985033"/>
            <a:ext cx="5626596" cy="1060518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6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第四节  流程的优化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c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194834" y="696106"/>
            <a:ext cx="4405341" cy="5578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流程优化一般的步骤：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表格1"/>
          <p:cNvGraphicFramePr>
            <a:graphicFrameLocks noGrp="1"/>
          </p:cNvGraphicFramePr>
          <p:nvPr/>
        </p:nvGraphicFramePr>
        <p:xfrm>
          <a:off x="576024" y="1197407"/>
          <a:ext cx="7992885" cy="3834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1440159"/>
                <a:gridCol w="5976663"/>
              </a:tblGrid>
              <a:tr h="442869">
                <a:tc>
                  <a:txBody>
                    <a:bodyPr/>
                    <a:lstStyle/>
                    <a:p>
                      <a:pPr marL="0" algn="ctr">
                        <a:lnSpc>
                          <a:spcPts val="1600"/>
                        </a:lnSpc>
                      </a:pPr>
                      <a:r>
                        <a:rPr lang="zh-CN" altLang="en-US" sz="14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4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600"/>
                        </a:lnSpc>
                      </a:pPr>
                      <a:r>
                        <a:rPr lang="zh-CN" altLang="en-US" sz="14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步骤</a:t>
                      </a:r>
                      <a:endParaRPr lang="zh-CN" altLang="en-US" sz="14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600"/>
                        </a:lnSpc>
                      </a:pPr>
                      <a:r>
                        <a:rPr lang="zh-CN" altLang="en-US" sz="14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内容</a:t>
                      </a:r>
                      <a:endParaRPr lang="zh-CN" altLang="en-US" sz="14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</a:tr>
              <a:tr h="779099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1</a:t>
                      </a: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分析流程的现状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了解流程各个环节的意义、作用以及前后顺序的关系，然后分析与流程有关的各种因素，如环境、设备、资源、工艺条件等。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</a:tr>
              <a:tr h="779099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2</a:t>
                      </a: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确定优化的目标和要求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在充分了解和分析流程的现状以及各种与流程有关的因素之后，根据实际需要进行综合考虑，权衡利弊，确定优化的目标和要求。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</a:tr>
              <a:tr h="503850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3</a:t>
                      </a: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确定优化的方案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根据流程优化的目标和要求，结合流程现状分析，确定流程优化的方案。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</a:tr>
              <a:tr h="1329599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</a:rPr>
                        <a:t>4</a:t>
                      </a: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流程改进的实施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流程改进实施的方法一般有以下３种：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200" b="0" i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①对流程的环节进行合并、删减、重排和简化等。</a:t>
                      </a:r>
                      <a:endParaRPr lang="zh-CN" altLang="en-US" sz="1200" b="0" i="0" dirty="0">
                        <a:solidFill>
                          <a:srgbClr val="FF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200" b="0" i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②对流程的时序进行调整。</a:t>
                      </a:r>
                      <a:endParaRPr lang="zh-CN" altLang="en-US" sz="1200" b="0" i="0" dirty="0">
                        <a:solidFill>
                          <a:srgbClr val="FF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algn="l">
                        <a:lnSpc>
                          <a:spcPts val="2100"/>
                        </a:lnSpc>
                      </a:pPr>
                      <a:r>
                        <a:rPr lang="zh-CN" altLang="en-US" sz="1200" b="0" i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③对流程的环节和时序都进行调整。</a:t>
                      </a:r>
                      <a:endParaRPr lang="zh-CN" altLang="en-US" sz="1200" b="0" i="0" dirty="0">
                        <a:solidFill>
                          <a:srgbClr val="FF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文本2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二、流程优化的步骤和方法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1524924" y="807710"/>
            <a:ext cx="4745517" cy="680876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做饭的流程优化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247710" y="1298084"/>
            <a:ext cx="4405342" cy="62254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按照顺序完成，共</a:t>
            </a: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6</a:t>
            </a: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个环节。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二、流程优化的步骤和方法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247710" y="2810252"/>
            <a:ext cx="4405342" cy="62254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洗菜和切菜环节可以合并。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436" y="3296583"/>
            <a:ext cx="6504279" cy="914434"/>
          </a:xfrm>
          <a:prstGeom prst="rect">
            <a:avLst/>
          </a:prstGeom>
        </p:spPr>
      </p:pic>
      <p:pic>
        <p:nvPicPr>
          <p:cNvPr id="8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779662"/>
            <a:ext cx="7425009" cy="936104"/>
          </a:xfrm>
          <a:prstGeom prst="rect">
            <a:avLst/>
          </a:prstGeom>
        </p:spPr>
      </p:pic>
      <p:sp>
        <p:nvSpPr>
          <p:cNvPr id="9" name="文本5"/>
          <p:cNvSpPr txBox="1"/>
          <p:nvPr/>
        </p:nvSpPr>
        <p:spPr>
          <a:xfrm>
            <a:off x="319718" y="4322420"/>
            <a:ext cx="3898404" cy="68087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流程优化方法</a:t>
            </a:r>
            <a:r>
              <a:rPr lang="zh-CN" altLang="en-US" sz="1800" b="1" i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1</a:t>
            </a:r>
            <a:r>
              <a:rPr lang="zh-CN" altLang="en-US" sz="18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：合并环节</a:t>
            </a:r>
            <a:endParaRPr lang="zh-CN" altLang="en-US" sz="1800" b="1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2" y="807708"/>
            <a:ext cx="9012714" cy="680876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做饭的流程优化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247710" y="1370092"/>
            <a:ext cx="4405342" cy="62254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按照顺序完成，需要</a:t>
            </a: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48</a:t>
            </a: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分钟。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二、流程优化的步骤和方法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859782"/>
            <a:ext cx="5235352" cy="1458927"/>
          </a:xfrm>
          <a:prstGeom prst="rect">
            <a:avLst/>
          </a:prstGeom>
        </p:spPr>
      </p:pic>
      <p:sp>
        <p:nvSpPr>
          <p:cNvPr id="7" name="文本4"/>
          <p:cNvSpPr txBox="1"/>
          <p:nvPr/>
        </p:nvSpPr>
        <p:spPr>
          <a:xfrm>
            <a:off x="247710" y="2450212"/>
            <a:ext cx="4405342" cy="62254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调整时序，需要</a:t>
            </a: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38</a:t>
            </a: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分钟。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707654"/>
            <a:ext cx="6146229" cy="864096"/>
          </a:xfrm>
          <a:prstGeom prst="rect">
            <a:avLst/>
          </a:prstGeom>
        </p:spPr>
      </p:pic>
      <p:sp>
        <p:nvSpPr>
          <p:cNvPr id="9" name="文本5"/>
          <p:cNvSpPr txBox="1"/>
          <p:nvPr/>
        </p:nvSpPr>
        <p:spPr>
          <a:xfrm>
            <a:off x="319718" y="4394428"/>
            <a:ext cx="4510980" cy="68087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流程优化方法</a:t>
            </a:r>
            <a:r>
              <a:rPr lang="zh-CN" altLang="en-US" sz="1800" b="1" i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2</a:t>
            </a:r>
            <a:r>
              <a:rPr lang="zh-CN" altLang="en-US" sz="18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：调整时序，同时进行</a:t>
            </a:r>
            <a:endParaRPr lang="zh-CN" altLang="en-US" sz="1800" b="1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2" y="807708"/>
            <a:ext cx="9012714" cy="680876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做饭的流程优化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247710" y="1370092"/>
            <a:ext cx="4405342" cy="62254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流程可以继续优化：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二、流程优化的步骤和方法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247710" y="2450212"/>
            <a:ext cx="2782788" cy="62254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调整时序，需要</a:t>
            </a: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28</a:t>
            </a: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分钟。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5"/>
          <p:cNvSpPr txBox="1"/>
          <p:nvPr/>
        </p:nvSpPr>
        <p:spPr>
          <a:xfrm>
            <a:off x="319718" y="4394428"/>
            <a:ext cx="4510980" cy="68087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流程优化方法</a:t>
            </a:r>
            <a:r>
              <a:rPr lang="zh-CN" altLang="en-US" sz="1800" b="1" i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3</a:t>
            </a:r>
            <a:r>
              <a:rPr lang="zh-CN" altLang="en-US" sz="18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：通过时长，调整时序</a:t>
            </a:r>
            <a:endParaRPr lang="zh-CN" altLang="en-US" sz="1800" b="1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491630"/>
            <a:ext cx="4374426" cy="1219014"/>
          </a:xfrm>
          <a:prstGeom prst="rect">
            <a:avLst/>
          </a:prstGeom>
        </p:spPr>
      </p:pic>
      <p:pic>
        <p:nvPicPr>
          <p:cNvPr id="9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931790"/>
            <a:ext cx="4428102" cy="131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  <p:bldP spid="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2" y="807708"/>
            <a:ext cx="9012714" cy="680876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做饭的流程优化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247710" y="1370092"/>
            <a:ext cx="4405342" cy="62254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流程可以继续优化：</a:t>
            </a:r>
            <a:endParaRPr lang="zh-CN" altLang="en-US" sz="18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二、流程优化的步骤和方法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175698" y="2666238"/>
            <a:ext cx="3979469" cy="60371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100"/>
              </a:lnSpc>
            </a:pPr>
            <a:r>
              <a:rPr lang="zh-CN" altLang="en-US" sz="153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电饭锅和肉菜半成品的使用，需要</a:t>
            </a:r>
            <a:r>
              <a:rPr lang="zh-CN" altLang="en-US" sz="1530" b="1" i="0" dirty="0">
                <a:solidFill>
                  <a:srgbClr val="0070C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18</a:t>
            </a:r>
            <a:r>
              <a:rPr lang="zh-CN" altLang="en-US" sz="153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分钟。</a:t>
            </a:r>
            <a:endParaRPr lang="zh-CN" altLang="en-US" sz="153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5"/>
          <p:cNvSpPr txBox="1"/>
          <p:nvPr/>
        </p:nvSpPr>
        <p:spPr>
          <a:xfrm>
            <a:off x="319718" y="4394428"/>
            <a:ext cx="4510980" cy="68087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流程优化方法</a:t>
            </a:r>
            <a:r>
              <a:rPr lang="zh-CN" altLang="en-US" sz="1800" b="1" i="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4</a:t>
            </a:r>
            <a:r>
              <a:rPr lang="zh-CN" altLang="en-US" sz="18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：减少环节或环节的时长</a:t>
            </a:r>
            <a:endParaRPr lang="zh-CN" altLang="en-US" sz="1800" b="1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275606"/>
            <a:ext cx="4847516" cy="1440160"/>
          </a:xfrm>
          <a:prstGeom prst="rect">
            <a:avLst/>
          </a:prstGeom>
        </p:spPr>
      </p:pic>
      <p:pic>
        <p:nvPicPr>
          <p:cNvPr id="9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479" y="2850397"/>
            <a:ext cx="3943350" cy="1435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  <p:bldP spid="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6071797" cy="5578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实践活动：优化某学校新生报到的流程。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4639628" y="1586116"/>
            <a:ext cx="4405342" cy="69455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对已有流程进行优化：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4639628" y="1982972"/>
            <a:ext cx="4133878" cy="255079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600"/>
              </a:lnSpc>
              <a:buFont typeface="Arial" panose="020B0604020202020204"/>
              <a:buAutoNum type="arabicPeriod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对背景材料及该校新生报到的流程进行分析，确定优化的目标和内容。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600"/>
              </a:lnSpc>
              <a:buFont typeface="Arial" panose="020B0604020202020204"/>
              <a:buAutoNum type="arabicPeriod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围绕优化的目标，进行调查研究和讨论，确定新流程的各个环节。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600"/>
              </a:lnSpc>
              <a:buFont typeface="Arial" panose="020B0604020202020204"/>
              <a:buAutoNum type="arabicPeriod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绘制新的流程图。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600"/>
              </a:lnSpc>
              <a:buFont typeface="Arial" panose="020B0604020202020204"/>
              <a:buAutoNum type="arabicPeriod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写出分析报告。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buFont typeface="Wingdings" panose="05000000000000000000"/>
              <a:buChar char="l"/>
            </a:pPr>
          </a:p>
        </p:txBody>
      </p:sp>
      <p:sp>
        <p:nvSpPr>
          <p:cNvPr id="6" name="文本4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二、流程优化的步骤和方法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39" y="1785938"/>
            <a:ext cx="2677923" cy="2855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总结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2"/>
          <p:cNvGrpSpPr/>
          <p:nvPr/>
        </p:nvGrpSpPr>
        <p:grpSpPr>
          <a:xfrm>
            <a:off x="325755" y="930275"/>
            <a:ext cx="8104505" cy="3745480"/>
            <a:chOff x="0" y="0"/>
            <a:chExt cx="8713788" cy="3745161"/>
          </a:xfrm>
        </p:grpSpPr>
        <p:sp>
          <p:nvSpPr>
            <p:cNvPr id="5" name="形状2"/>
            <p:cNvSpPr txBox="1"/>
            <p:nvPr/>
          </p:nvSpPr>
          <p:spPr>
            <a:xfrm>
              <a:off x="0" y="0"/>
              <a:ext cx="8713788" cy="3725863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11"/>
            <p:cNvSpPr txBox="1"/>
            <p:nvPr/>
          </p:nvSpPr>
          <p:spPr>
            <a:xfrm>
              <a:off x="882701" y="1460192"/>
              <a:ext cx="1571415" cy="574691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2"/>
            <p:cNvSpPr txBox="1"/>
            <p:nvPr/>
          </p:nvSpPr>
          <p:spPr>
            <a:xfrm>
              <a:off x="828844" y="1457201"/>
              <a:ext cx="1625600" cy="54097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第四节</a:t>
              </a: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 </a:t>
              </a: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流程的优化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形状12"/>
            <p:cNvSpPr txBox="1"/>
            <p:nvPr/>
          </p:nvSpPr>
          <p:spPr>
            <a:xfrm>
              <a:off x="3114371" y="455316"/>
              <a:ext cx="2195411" cy="75093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3059163" y="493947"/>
              <a:ext cx="2151423" cy="70694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一、流程优化的目的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形状13"/>
            <p:cNvSpPr txBox="1"/>
            <p:nvPr/>
          </p:nvSpPr>
          <p:spPr>
            <a:xfrm>
              <a:off x="6049365" y="126135"/>
              <a:ext cx="1536255" cy="574443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4"/>
            <p:cNvSpPr txBox="1"/>
            <p:nvPr/>
          </p:nvSpPr>
          <p:spPr>
            <a:xfrm>
              <a:off x="6004627" y="201301"/>
              <a:ext cx="1502605" cy="540793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提高效率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形状14"/>
            <p:cNvSpPr txBox="1"/>
            <p:nvPr/>
          </p:nvSpPr>
          <p:spPr>
            <a:xfrm>
              <a:off x="6049365" y="990223"/>
              <a:ext cx="1536255" cy="574443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5"/>
            <p:cNvSpPr txBox="1"/>
            <p:nvPr/>
          </p:nvSpPr>
          <p:spPr>
            <a:xfrm>
              <a:off x="5983776" y="955910"/>
              <a:ext cx="1502605" cy="540793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提高质量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形状15"/>
            <p:cNvSpPr txBox="1"/>
            <p:nvPr/>
          </p:nvSpPr>
          <p:spPr>
            <a:xfrm>
              <a:off x="3114371" y="2358378"/>
              <a:ext cx="2212650" cy="759145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6"/>
            <p:cNvSpPr txBox="1"/>
            <p:nvPr/>
          </p:nvSpPr>
          <p:spPr>
            <a:xfrm>
              <a:off x="3075041" y="2392032"/>
              <a:ext cx="2168180" cy="71467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二、流程优化的步骤和方法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形状16"/>
            <p:cNvSpPr txBox="1"/>
            <p:nvPr/>
          </p:nvSpPr>
          <p:spPr>
            <a:xfrm>
              <a:off x="6064764" y="1859757"/>
              <a:ext cx="1408489" cy="366999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文本7"/>
            <p:cNvSpPr txBox="1"/>
            <p:nvPr/>
          </p:nvSpPr>
          <p:spPr>
            <a:xfrm>
              <a:off x="6113921" y="1869916"/>
              <a:ext cx="1310175" cy="35557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合并环节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形状17"/>
            <p:cNvSpPr txBox="1"/>
            <p:nvPr/>
          </p:nvSpPr>
          <p:spPr>
            <a:xfrm>
              <a:off x="6045647" y="2360729"/>
              <a:ext cx="1872068" cy="366999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5" name="文本8"/>
            <p:cNvSpPr txBox="1"/>
            <p:nvPr/>
          </p:nvSpPr>
          <p:spPr>
            <a:xfrm>
              <a:off x="5811324" y="2376869"/>
              <a:ext cx="2314429" cy="35585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调整时序，同时进行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形状18"/>
            <p:cNvSpPr txBox="1"/>
            <p:nvPr/>
          </p:nvSpPr>
          <p:spPr>
            <a:xfrm>
              <a:off x="6064764" y="2875035"/>
              <a:ext cx="1853634" cy="366999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8" name="文本9"/>
            <p:cNvSpPr txBox="1"/>
            <p:nvPr/>
          </p:nvSpPr>
          <p:spPr>
            <a:xfrm>
              <a:off x="5824537" y="2884098"/>
              <a:ext cx="2314429" cy="35585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通过时长，调整时序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形状19"/>
            <p:cNvSpPr txBox="1"/>
            <p:nvPr/>
          </p:nvSpPr>
          <p:spPr>
            <a:xfrm>
              <a:off x="6064081" y="3358229"/>
              <a:ext cx="1854317" cy="366999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1" name="文本10"/>
            <p:cNvSpPr txBox="1"/>
            <p:nvPr/>
          </p:nvSpPr>
          <p:spPr>
            <a:xfrm>
              <a:off x="5842162" y="3389304"/>
              <a:ext cx="2314429" cy="35585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减少环节或环节的时长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2" name="左大括号 31"/>
          <p:cNvSpPr/>
          <p:nvPr/>
        </p:nvSpPr>
        <p:spPr>
          <a:xfrm>
            <a:off x="2671445" y="1489710"/>
            <a:ext cx="551180" cy="2503170"/>
          </a:xfrm>
          <a:prstGeom prst="leftBrace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左大括号 32"/>
          <p:cNvSpPr/>
          <p:nvPr/>
        </p:nvSpPr>
        <p:spPr>
          <a:xfrm>
            <a:off x="5299075" y="1042035"/>
            <a:ext cx="603250" cy="1438275"/>
          </a:xfrm>
          <a:prstGeom prst="leftBrace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左大括号 33"/>
          <p:cNvSpPr/>
          <p:nvPr/>
        </p:nvSpPr>
        <p:spPr>
          <a:xfrm>
            <a:off x="5314950" y="2825750"/>
            <a:ext cx="459105" cy="1841500"/>
          </a:xfrm>
          <a:prstGeom prst="leftBrace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3628111" y="2136543"/>
            <a:ext cx="2247900" cy="871585"/>
          </a:xfrm>
          <a:prstGeom prst="rect">
            <a:avLst/>
          </a:prstGeom>
          <a:noFill/>
        </p:spPr>
        <p:txBody>
          <a:bodyPr anchor="b"/>
          <a:lstStyle/>
          <a:p>
            <a:pPr marL="0" algn="l">
              <a:lnSpc>
                <a:spcPts val="4800"/>
              </a:lnSpc>
            </a:pPr>
            <a:r>
              <a:rPr lang="zh-CN" altLang="en-US" sz="4500" b="0" i="0" dirty="0">
                <a:solidFill>
                  <a:srgbClr val="ED7D3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谢  谢!</a:t>
            </a:r>
            <a:endParaRPr lang="zh-CN" altLang="en-US" sz="4500" b="0" i="0" dirty="0">
              <a:solidFill>
                <a:srgbClr val="ED7D31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教学内容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1"/>
          <p:cNvGrpSpPr/>
          <p:nvPr/>
        </p:nvGrpSpPr>
        <p:grpSpPr>
          <a:xfrm>
            <a:off x="97260" y="1131589"/>
            <a:ext cx="4206008" cy="3600402"/>
            <a:chOff x="0" y="0"/>
            <a:chExt cx="4206008" cy="3600402"/>
          </a:xfrm>
        </p:grpSpPr>
        <p:sp>
          <p:nvSpPr>
            <p:cNvPr id="5" name="形状1"/>
            <p:cNvSpPr txBox="1"/>
            <p:nvPr/>
          </p:nvSpPr>
          <p:spPr>
            <a:xfrm>
              <a:off x="10249" y="0"/>
              <a:ext cx="4195759" cy="3600402"/>
            </a:xfrm>
            <a:prstGeom prst="rect">
              <a:avLst/>
            </a:prstGeom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7"/>
            <p:cNvSpPr txBox="1"/>
            <p:nvPr/>
          </p:nvSpPr>
          <p:spPr>
            <a:xfrm>
              <a:off x="10886" y="1490791"/>
              <a:ext cx="1599471" cy="618819"/>
            </a:xfrm>
            <a:prstGeom prst="roundRect">
              <a:avLst/>
            </a:prstGeom>
            <a:solidFill>
              <a:srgbClr val="61B32D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3"/>
            <p:cNvSpPr txBox="1"/>
            <p:nvPr/>
          </p:nvSpPr>
          <p:spPr>
            <a:xfrm>
              <a:off x="0" y="1501961"/>
              <a:ext cx="1563221" cy="59058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第二章</a:t>
              </a:r>
              <a:r>
                <a:rPr lang="zh-CN" altLang="en-US" sz="1400" b="0" i="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</a:t>
              </a:r>
              <a:r>
                <a:rPr lang="zh-CN" altLang="en-US" sz="14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流程及其设计</a:t>
              </a:r>
              <a:endParaRPr lang="zh-CN" altLang="en-US" sz="1400" b="0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形状8"/>
            <p:cNvSpPr txBox="1"/>
            <p:nvPr/>
          </p:nvSpPr>
          <p:spPr>
            <a:xfrm>
              <a:off x="2105415" y="67504"/>
              <a:ext cx="1932251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4"/>
            <p:cNvSpPr txBox="1"/>
            <p:nvPr/>
          </p:nvSpPr>
          <p:spPr>
            <a:xfrm>
              <a:off x="1896418" y="98327"/>
              <a:ext cx="2010304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第一节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了解流程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形状9"/>
            <p:cNvSpPr txBox="1"/>
            <p:nvPr/>
          </p:nvSpPr>
          <p:spPr>
            <a:xfrm>
              <a:off x="2105415" y="779145"/>
              <a:ext cx="1941776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5"/>
            <p:cNvSpPr txBox="1"/>
            <p:nvPr/>
          </p:nvSpPr>
          <p:spPr>
            <a:xfrm>
              <a:off x="2073667" y="785099"/>
              <a:ext cx="2010304" cy="59058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第二节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流程的组成与描述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形状10"/>
            <p:cNvSpPr txBox="1"/>
            <p:nvPr/>
          </p:nvSpPr>
          <p:spPr>
            <a:xfrm>
              <a:off x="2105415" y="1490796"/>
              <a:ext cx="1932251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6"/>
            <p:cNvSpPr txBox="1"/>
            <p:nvPr/>
          </p:nvSpPr>
          <p:spPr>
            <a:xfrm>
              <a:off x="2011107" y="1521611"/>
              <a:ext cx="2010304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第三节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流程的设计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形状11"/>
            <p:cNvSpPr txBox="1"/>
            <p:nvPr/>
          </p:nvSpPr>
          <p:spPr>
            <a:xfrm>
              <a:off x="2105415" y="2202437"/>
              <a:ext cx="1930375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7"/>
            <p:cNvSpPr txBox="1"/>
            <p:nvPr/>
          </p:nvSpPr>
          <p:spPr>
            <a:xfrm>
              <a:off x="2005896" y="2233253"/>
              <a:ext cx="2037000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第四节</a:t>
              </a:r>
              <a:r>
                <a:rPr lang="zh-CN" altLang="en-US" sz="1400" b="0" i="0" dirty="0">
                  <a:solidFill>
                    <a:srgbClr val="FF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流程的优化</a:t>
              </a:r>
              <a:endParaRPr lang="zh-CN" altLang="en-US" sz="1400" b="0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形状12"/>
            <p:cNvSpPr txBox="1"/>
            <p:nvPr/>
          </p:nvSpPr>
          <p:spPr>
            <a:xfrm>
              <a:off x="2105415" y="2914079"/>
              <a:ext cx="1909458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文本8"/>
            <p:cNvSpPr txBox="1"/>
            <p:nvPr/>
          </p:nvSpPr>
          <p:spPr>
            <a:xfrm>
              <a:off x="2037176" y="2845840"/>
              <a:ext cx="2063708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综合学习活动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3" name="文本2"/>
          <p:cNvSpPr txBox="1"/>
          <p:nvPr/>
        </p:nvSpPr>
        <p:spPr>
          <a:xfrm>
            <a:off x="4061460" y="1131570"/>
            <a:ext cx="4892040" cy="36652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1850" b="1" i="0" dirty="0">
                <a:solidFill>
                  <a:srgbClr val="00B0F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185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学习目标</a:t>
            </a:r>
            <a:endParaRPr lang="zh-CN" altLang="en-US" sz="185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理解流程的含义。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了解流程的基本组成，理解流程的环节和时序的含义。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会阅读和绘制简单的流程图。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能分析流程设计的基本要素，体会流程设计的基本思想和方法。</a:t>
            </a: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 </a:t>
            </a: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了解流程设计的基本步骤并实践。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能分析流程优化过程中的基本要素。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了解流程优化的基本步骤，学会流程优化的基本方法。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左大括号 23"/>
          <p:cNvSpPr/>
          <p:nvPr/>
        </p:nvSpPr>
        <p:spPr>
          <a:xfrm>
            <a:off x="1707515" y="1276985"/>
            <a:ext cx="483870" cy="3335655"/>
          </a:xfrm>
          <a:prstGeom prst="leftBrace">
            <a:avLst/>
          </a:prstGeom>
          <a:ln w="15875" cmpd="sng">
            <a:solidFill>
              <a:srgbClr val="61B32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引入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210474" y="807710"/>
            <a:ext cx="4405341" cy="5578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某汽车保养的工作流程：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组合2"/>
          <p:cNvGrpSpPr/>
          <p:nvPr/>
        </p:nvGrpSpPr>
        <p:grpSpPr>
          <a:xfrm>
            <a:off x="312306" y="1265577"/>
            <a:ext cx="8515595" cy="1073844"/>
            <a:chOff x="0" y="0"/>
            <a:chExt cx="8515595" cy="1073844"/>
          </a:xfrm>
        </p:grpSpPr>
        <p:sp>
          <p:nvSpPr>
            <p:cNvPr id="6" name="形状3"/>
            <p:cNvSpPr txBox="1"/>
            <p:nvPr/>
          </p:nvSpPr>
          <p:spPr>
            <a:xfrm>
              <a:off x="52311" y="0"/>
              <a:ext cx="8463284" cy="1073844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14"/>
            <p:cNvSpPr txBox="1"/>
            <p:nvPr/>
          </p:nvSpPr>
          <p:spPr>
            <a:xfrm>
              <a:off x="53344" y="232846"/>
              <a:ext cx="564081" cy="608150"/>
            </a:xfrm>
            <a:prstGeom prst="roundRect">
              <a:avLst/>
            </a:prstGeom>
            <a:solidFill>
              <a:srgbClr val="EAF6FD">
                <a:alpha val="100000"/>
              </a:srgbClr>
            </a:solidFill>
            <a:ln w="12700">
              <a:solidFill>
                <a:srgbClr val="45B9E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文本4"/>
            <p:cNvSpPr txBox="1"/>
            <p:nvPr/>
          </p:nvSpPr>
          <p:spPr>
            <a:xfrm>
              <a:off x="0" y="137294"/>
              <a:ext cx="668855" cy="79684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拧松轮胎紧固螺丝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形状4"/>
            <p:cNvSpPr txBox="1"/>
            <p:nvPr/>
          </p:nvSpPr>
          <p:spPr>
            <a:xfrm>
              <a:off x="621983" y="504057"/>
              <a:ext cx="223284" cy="65729"/>
            </a:xfrm>
            <a:prstGeom prst="rightArrow">
              <a:avLst/>
            </a:prstGeom>
            <a:solidFill>
              <a:srgbClr val="FD5D3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15"/>
            <p:cNvSpPr txBox="1"/>
            <p:nvPr/>
          </p:nvSpPr>
          <p:spPr>
            <a:xfrm>
              <a:off x="843057" y="232846"/>
              <a:ext cx="564081" cy="608150"/>
            </a:xfrm>
            <a:prstGeom prst="roundRect">
              <a:avLst/>
            </a:prstGeom>
            <a:solidFill>
              <a:srgbClr val="EAF6FD">
                <a:alpha val="100000"/>
              </a:srgbClr>
            </a:solidFill>
            <a:ln w="12700">
              <a:solidFill>
                <a:srgbClr val="45B9E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文本5"/>
            <p:cNvSpPr txBox="1"/>
            <p:nvPr/>
          </p:nvSpPr>
          <p:spPr>
            <a:xfrm>
              <a:off x="852278" y="242069"/>
              <a:ext cx="564081" cy="60815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顶起车辆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形状5"/>
            <p:cNvSpPr txBox="1"/>
            <p:nvPr/>
          </p:nvSpPr>
          <p:spPr>
            <a:xfrm>
              <a:off x="1415657" y="497778"/>
              <a:ext cx="215363" cy="78286"/>
            </a:xfrm>
            <a:prstGeom prst="rightArrow">
              <a:avLst/>
            </a:prstGeom>
            <a:solidFill>
              <a:srgbClr val="FD5D3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16"/>
            <p:cNvSpPr txBox="1"/>
            <p:nvPr/>
          </p:nvSpPr>
          <p:spPr>
            <a:xfrm>
              <a:off x="1632771" y="232846"/>
              <a:ext cx="564081" cy="608150"/>
            </a:xfrm>
            <a:prstGeom prst="roundRect">
              <a:avLst/>
            </a:prstGeom>
            <a:solidFill>
              <a:srgbClr val="EAF6FD">
                <a:alpha val="100000"/>
              </a:srgbClr>
            </a:solidFill>
            <a:ln w="12700">
              <a:solidFill>
                <a:srgbClr val="45B9E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文本6"/>
            <p:cNvSpPr txBox="1"/>
            <p:nvPr/>
          </p:nvSpPr>
          <p:spPr>
            <a:xfrm>
              <a:off x="1631566" y="247279"/>
              <a:ext cx="564081" cy="60815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卸下轮胎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形状6"/>
            <p:cNvSpPr txBox="1"/>
            <p:nvPr/>
          </p:nvSpPr>
          <p:spPr>
            <a:xfrm>
              <a:off x="2205371" y="497778"/>
              <a:ext cx="215363" cy="78286"/>
            </a:xfrm>
            <a:prstGeom prst="rightArrow">
              <a:avLst/>
            </a:prstGeom>
            <a:solidFill>
              <a:srgbClr val="FD5D3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形状17"/>
            <p:cNvSpPr txBox="1"/>
            <p:nvPr/>
          </p:nvSpPr>
          <p:spPr>
            <a:xfrm>
              <a:off x="2422485" y="232846"/>
              <a:ext cx="564081" cy="608150"/>
            </a:xfrm>
            <a:prstGeom prst="roundRect">
              <a:avLst/>
            </a:prstGeom>
            <a:solidFill>
              <a:srgbClr val="EAF6FD">
                <a:alpha val="100000"/>
              </a:srgbClr>
            </a:solidFill>
            <a:ln w="12700">
              <a:solidFill>
                <a:srgbClr val="45B9E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文本7"/>
            <p:cNvSpPr txBox="1"/>
            <p:nvPr/>
          </p:nvSpPr>
          <p:spPr>
            <a:xfrm>
              <a:off x="2390003" y="152934"/>
              <a:ext cx="668855" cy="79684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检查并清理刹车片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形状7"/>
            <p:cNvSpPr txBox="1"/>
            <p:nvPr/>
          </p:nvSpPr>
          <p:spPr>
            <a:xfrm>
              <a:off x="2995085" y="497778"/>
              <a:ext cx="215363" cy="78286"/>
            </a:xfrm>
            <a:prstGeom prst="rightArrow">
              <a:avLst/>
            </a:prstGeom>
            <a:solidFill>
              <a:srgbClr val="FD5D3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形状18"/>
            <p:cNvSpPr txBox="1"/>
            <p:nvPr/>
          </p:nvSpPr>
          <p:spPr>
            <a:xfrm>
              <a:off x="3212198" y="232846"/>
              <a:ext cx="564081" cy="608150"/>
            </a:xfrm>
            <a:prstGeom prst="roundRect">
              <a:avLst/>
            </a:prstGeom>
            <a:solidFill>
              <a:srgbClr val="EAF6FD">
                <a:alpha val="100000"/>
              </a:srgbClr>
            </a:solidFill>
            <a:ln w="12700">
              <a:solidFill>
                <a:srgbClr val="45B9E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文本8"/>
            <p:cNvSpPr txBox="1"/>
            <p:nvPr/>
          </p:nvSpPr>
          <p:spPr>
            <a:xfrm>
              <a:off x="3231842" y="236849"/>
              <a:ext cx="564081" cy="60815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润滑工作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形状8"/>
            <p:cNvSpPr txBox="1"/>
            <p:nvPr/>
          </p:nvSpPr>
          <p:spPr>
            <a:xfrm>
              <a:off x="3784798" y="497778"/>
              <a:ext cx="215363" cy="78286"/>
            </a:xfrm>
            <a:prstGeom prst="rightArrow">
              <a:avLst/>
            </a:prstGeom>
            <a:solidFill>
              <a:srgbClr val="FD5D3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形状19"/>
            <p:cNvSpPr txBox="1"/>
            <p:nvPr/>
          </p:nvSpPr>
          <p:spPr>
            <a:xfrm>
              <a:off x="4001912" y="232846"/>
              <a:ext cx="564081" cy="608150"/>
            </a:xfrm>
            <a:prstGeom prst="roundRect">
              <a:avLst/>
            </a:prstGeom>
            <a:solidFill>
              <a:srgbClr val="EAF6FD">
                <a:alpha val="100000"/>
              </a:srgbClr>
            </a:solidFill>
            <a:ln w="12700">
              <a:solidFill>
                <a:srgbClr val="45B9E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3" name="文本9"/>
            <p:cNvSpPr txBox="1"/>
            <p:nvPr/>
          </p:nvSpPr>
          <p:spPr>
            <a:xfrm>
              <a:off x="4026770" y="236849"/>
              <a:ext cx="564081" cy="60815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更换机油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形状9"/>
            <p:cNvSpPr txBox="1"/>
            <p:nvPr/>
          </p:nvSpPr>
          <p:spPr>
            <a:xfrm>
              <a:off x="4574512" y="497778"/>
              <a:ext cx="215363" cy="78286"/>
            </a:xfrm>
            <a:prstGeom prst="rightArrow">
              <a:avLst/>
            </a:prstGeom>
            <a:solidFill>
              <a:srgbClr val="FD5D3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5" name="形状20"/>
            <p:cNvSpPr txBox="1"/>
            <p:nvPr/>
          </p:nvSpPr>
          <p:spPr>
            <a:xfrm>
              <a:off x="4791626" y="232846"/>
              <a:ext cx="564081" cy="608150"/>
            </a:xfrm>
            <a:prstGeom prst="roundRect">
              <a:avLst/>
            </a:prstGeom>
            <a:solidFill>
              <a:srgbClr val="EAF6FD">
                <a:alpha val="100000"/>
              </a:srgbClr>
            </a:solidFill>
            <a:ln w="12700">
              <a:solidFill>
                <a:srgbClr val="45B9E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6" name="文本10"/>
            <p:cNvSpPr txBox="1"/>
            <p:nvPr/>
          </p:nvSpPr>
          <p:spPr>
            <a:xfrm>
              <a:off x="4811268" y="247279"/>
              <a:ext cx="564081" cy="60815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轮胎检查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形状10"/>
            <p:cNvSpPr txBox="1"/>
            <p:nvPr/>
          </p:nvSpPr>
          <p:spPr>
            <a:xfrm>
              <a:off x="5364226" y="497778"/>
              <a:ext cx="215363" cy="78286"/>
            </a:xfrm>
            <a:prstGeom prst="rightArrow">
              <a:avLst/>
            </a:prstGeom>
            <a:solidFill>
              <a:srgbClr val="FD5D3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8" name="形状21"/>
            <p:cNvSpPr txBox="1"/>
            <p:nvPr/>
          </p:nvSpPr>
          <p:spPr>
            <a:xfrm>
              <a:off x="5581339" y="232846"/>
              <a:ext cx="564081" cy="608150"/>
            </a:xfrm>
            <a:prstGeom prst="roundRect">
              <a:avLst/>
            </a:prstGeom>
            <a:solidFill>
              <a:srgbClr val="EAF6FD">
                <a:alpha val="100000"/>
              </a:srgbClr>
            </a:solidFill>
            <a:ln w="12700">
              <a:solidFill>
                <a:srgbClr val="45B9E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9" name="文本11"/>
            <p:cNvSpPr txBox="1"/>
            <p:nvPr/>
          </p:nvSpPr>
          <p:spPr>
            <a:xfrm>
              <a:off x="5527995" y="45863"/>
              <a:ext cx="649805" cy="948423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调换轮胎并拧上螺丝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形状11"/>
            <p:cNvSpPr txBox="1"/>
            <p:nvPr/>
          </p:nvSpPr>
          <p:spPr>
            <a:xfrm>
              <a:off x="6153939" y="497778"/>
              <a:ext cx="215363" cy="78286"/>
            </a:xfrm>
            <a:prstGeom prst="rightArrow">
              <a:avLst/>
            </a:prstGeom>
            <a:solidFill>
              <a:srgbClr val="FD5D3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1" name="形状22"/>
            <p:cNvSpPr txBox="1"/>
            <p:nvPr/>
          </p:nvSpPr>
          <p:spPr>
            <a:xfrm>
              <a:off x="6371053" y="232846"/>
              <a:ext cx="564081" cy="608150"/>
            </a:xfrm>
            <a:prstGeom prst="roundRect">
              <a:avLst/>
            </a:prstGeom>
            <a:solidFill>
              <a:srgbClr val="EAF6FD">
                <a:alpha val="100000"/>
              </a:srgbClr>
            </a:solidFill>
            <a:ln w="12700">
              <a:solidFill>
                <a:srgbClr val="45B9E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2" name="文本12"/>
            <p:cNvSpPr txBox="1"/>
            <p:nvPr/>
          </p:nvSpPr>
          <p:spPr>
            <a:xfrm>
              <a:off x="6380273" y="247279"/>
              <a:ext cx="564081" cy="60815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放下车辆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形状12"/>
            <p:cNvSpPr txBox="1"/>
            <p:nvPr/>
          </p:nvSpPr>
          <p:spPr>
            <a:xfrm>
              <a:off x="6943653" y="497778"/>
              <a:ext cx="215363" cy="78286"/>
            </a:xfrm>
            <a:prstGeom prst="rightArrow">
              <a:avLst/>
            </a:prstGeom>
            <a:solidFill>
              <a:srgbClr val="FD5D3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4" name="形状23"/>
            <p:cNvSpPr txBox="1"/>
            <p:nvPr/>
          </p:nvSpPr>
          <p:spPr>
            <a:xfrm>
              <a:off x="7160767" y="232846"/>
              <a:ext cx="564081" cy="608150"/>
            </a:xfrm>
            <a:prstGeom prst="roundRect">
              <a:avLst/>
            </a:prstGeom>
            <a:solidFill>
              <a:srgbClr val="EAF6FD">
                <a:alpha val="100000"/>
              </a:srgbClr>
            </a:solidFill>
            <a:ln w="12700">
              <a:solidFill>
                <a:srgbClr val="45B9E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5" name="文本13"/>
            <p:cNvSpPr txBox="1"/>
            <p:nvPr/>
          </p:nvSpPr>
          <p:spPr>
            <a:xfrm>
              <a:off x="7123071" y="132083"/>
              <a:ext cx="659330" cy="79684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拧紧轮胎紧固螺丝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6" name="形状13"/>
            <p:cNvSpPr txBox="1"/>
            <p:nvPr/>
          </p:nvSpPr>
          <p:spPr>
            <a:xfrm>
              <a:off x="7733367" y="497778"/>
              <a:ext cx="215363" cy="78286"/>
            </a:xfrm>
            <a:prstGeom prst="rightArrow">
              <a:avLst/>
            </a:prstGeom>
            <a:solidFill>
              <a:srgbClr val="FD5D31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7" name="形状24"/>
            <p:cNvSpPr txBox="1"/>
            <p:nvPr/>
          </p:nvSpPr>
          <p:spPr>
            <a:xfrm>
              <a:off x="7950480" y="232846"/>
              <a:ext cx="564081" cy="608150"/>
            </a:xfrm>
            <a:prstGeom prst="roundRect">
              <a:avLst/>
            </a:prstGeom>
            <a:solidFill>
              <a:srgbClr val="EAF6FD">
                <a:alpha val="100000"/>
              </a:srgbClr>
            </a:solidFill>
            <a:ln w="12700">
              <a:solidFill>
                <a:srgbClr val="45B9E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8" name="文本14"/>
            <p:cNvSpPr txBox="1"/>
            <p:nvPr/>
          </p:nvSpPr>
          <p:spPr>
            <a:xfrm>
              <a:off x="7897140" y="179506"/>
              <a:ext cx="564081" cy="60815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100"/>
                </a:lnSpc>
              </a:pPr>
              <a:r>
                <a:rPr lang="zh-CN" altLang="en-US" sz="11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清洁打蜡</a:t>
              </a:r>
              <a:endParaRPr lang="zh-CN" altLang="en-US" sz="1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9" name="文本3"/>
          <p:cNvSpPr txBox="1"/>
          <p:nvPr/>
        </p:nvSpPr>
        <p:spPr>
          <a:xfrm>
            <a:off x="312182" y="2450106"/>
            <a:ext cx="2399557" cy="557946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600"/>
              </a:lnSpc>
            </a:pPr>
            <a:r>
              <a:rPr lang="zh-CN" altLang="en-US" sz="222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优化后的流程：</a:t>
            </a:r>
            <a:endParaRPr lang="zh-CN" altLang="en-US" sz="222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0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02" y="2866968"/>
            <a:ext cx="7472884" cy="1829502"/>
          </a:xfrm>
          <a:prstGeom prst="rect">
            <a:avLst/>
          </a:prstGeom>
        </p:spPr>
      </p:pic>
      <p:sp>
        <p:nvSpPr>
          <p:cNvPr id="41" name="形状2"/>
          <p:cNvSpPr txBox="1"/>
          <p:nvPr/>
        </p:nvSpPr>
        <p:spPr>
          <a:xfrm>
            <a:off x="5116537" y="4225552"/>
            <a:ext cx="144016" cy="9525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9525">
            <a:solidFill>
              <a:srgbClr val="FD5D31">
                <a:alpha val="100000"/>
              </a:srgbClr>
            </a:solidFill>
            <a:prstDash val="solid"/>
            <a:tailEnd type="triangle" w="med" len="med"/>
          </a:ln>
        </p:spPr>
        <p:txBody>
          <a:bodyPr anchor="ctr"/>
          <a:lstStyle/>
          <a:p>
            <a:pPr marL="0"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  <p:bldP spid="40" grpId="0" animBg="1"/>
      <p:bldP spid="41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引入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210472" y="807708"/>
            <a:ext cx="4405342" cy="97631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某汽车保养的工作流程：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4505630" y="1306554"/>
            <a:ext cx="3934916" cy="112660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168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两个流程不同部分的对比，优化后的流程用时更少，提高了效率：</a:t>
            </a:r>
            <a:endParaRPr lang="zh-CN" altLang="en-US" sz="168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3"/>
          <p:cNvPicPr>
            <a:picLocks noChangeAspect="1"/>
          </p:cNvPicPr>
          <p:nvPr/>
        </p:nvPicPr>
        <p:blipFill>
          <a:blip r:embed="rId2"/>
          <a:srcRect l="26036" r="40284"/>
          <a:stretch>
            <a:fillRect/>
          </a:stretch>
        </p:blipFill>
        <p:spPr>
          <a:xfrm>
            <a:off x="648052" y="1895027"/>
            <a:ext cx="2950757" cy="2142032"/>
          </a:xfrm>
          <a:prstGeom prst="rect">
            <a:avLst/>
          </a:prstGeom>
        </p:spPr>
      </p:pic>
      <p:sp>
        <p:nvSpPr>
          <p:cNvPr id="7" name="文本4"/>
          <p:cNvSpPr txBox="1"/>
          <p:nvPr/>
        </p:nvSpPr>
        <p:spPr>
          <a:xfrm>
            <a:off x="4567990" y="2109397"/>
            <a:ext cx="4133878" cy="219019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  <a:buFont typeface="Wingdings" panose="05000000000000000000"/>
              <a:buChar char="l"/>
            </a:pPr>
            <a:r>
              <a:rPr lang="zh-CN" altLang="en-US" sz="162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部分环节同时进行，总用时减少。</a:t>
            </a:r>
            <a:endParaRPr lang="zh-CN" altLang="en-US" sz="1625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900"/>
              </a:lnSpc>
              <a:buFont typeface="Wingdings" panose="05000000000000000000"/>
              <a:buChar char="l"/>
            </a:pPr>
            <a:r>
              <a:rPr lang="zh-CN" altLang="en-US" sz="162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部分环节不能同时进行。</a:t>
            </a:r>
            <a:endParaRPr lang="zh-CN" altLang="en-US" sz="1625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900"/>
              </a:lnSpc>
              <a:buFont typeface="Wingdings" panose="05000000000000000000"/>
              <a:buChar char="l"/>
            </a:pPr>
            <a:r>
              <a:rPr lang="zh-CN" altLang="en-US" sz="162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需要考虑完成每个环节所需的时间。</a:t>
            </a:r>
            <a:endParaRPr lang="zh-CN" altLang="en-US" sz="1625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900"/>
              </a:lnSpc>
              <a:buFont typeface="Wingdings" panose="05000000000000000000"/>
              <a:buChar char="l"/>
            </a:pPr>
            <a:r>
              <a:rPr lang="zh-CN" altLang="en-US" sz="162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同时进行的环节，会带来什么新的问题？</a:t>
            </a:r>
            <a:endParaRPr lang="zh-CN" altLang="en-US" sz="1625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4405341" cy="274852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9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流程的优化：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800"/>
              </a:lnSpc>
              <a:buFont typeface="Arial" panose="020B0604020202020204"/>
              <a:buChar char=" "/>
            </a:pPr>
            <a:r>
              <a:rPr lang="zh-CN" altLang="en-US" sz="186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生活、生产中的许多流程需要根据人们的需求不断革新，这种针对目标要求对现有流程进行梳理、改进和完善的过程，就是流程的优化。</a:t>
            </a:r>
            <a:endParaRPr lang="zh-CN" altLang="en-US" sz="186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4847749" y="2034778"/>
            <a:ext cx="4405341" cy="49662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流程优化需要考虑的问题：</a:t>
            </a:r>
            <a:endParaRPr lang="zh-CN" altLang="en-US" sz="20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4848015" y="2474328"/>
            <a:ext cx="4133879" cy="188539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优化的基本因素有哪些？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优化的方法有哪些？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优化的步骤是什么？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一、流程优化的目的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5"/>
          <p:cNvSpPr txBox="1"/>
          <p:nvPr/>
        </p:nvSpPr>
        <p:spPr>
          <a:xfrm>
            <a:off x="350996" y="3599431"/>
            <a:ext cx="4405342" cy="76029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目的：个性化、便捷性、优质体验</a:t>
            </a:r>
            <a:endParaRPr lang="zh-CN" altLang="en-US" sz="2000" b="1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4405341" cy="5578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某商场销售流程的改进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88791" y="1256786"/>
            <a:ext cx="4048154" cy="115004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200"/>
              </a:lnSpc>
              <a:buFont typeface="Wingdings" panose="05000000000000000000"/>
              <a:buChar char="l"/>
            </a:pPr>
            <a:r>
              <a:rPr lang="zh-CN" altLang="en-US" sz="1785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传统商场销售模式，销售流程分析。</a:t>
            </a:r>
            <a:endParaRPr lang="zh-CN" altLang="en-US" sz="1785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200"/>
              </a:lnSpc>
              <a:buFont typeface="Wingdings" panose="05000000000000000000"/>
              <a:buChar char="l"/>
            </a:pPr>
            <a:r>
              <a:rPr lang="zh-CN" altLang="en-US" sz="1785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如何通过优化流程提高效率。</a:t>
            </a:r>
            <a:endParaRPr lang="zh-CN" altLang="en-US" sz="1785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一、流程优化的目的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61" y="2518067"/>
            <a:ext cx="3385518" cy="1905000"/>
          </a:xfrm>
          <a:prstGeom prst="rect">
            <a:avLst/>
          </a:prstGeom>
        </p:spPr>
      </p:pic>
      <p:pic>
        <p:nvPicPr>
          <p:cNvPr id="7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447" y="869623"/>
            <a:ext cx="2736304" cy="375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4405341" cy="5578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某商场销售流程的改进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299304" y="1298343"/>
            <a:ext cx="3253214" cy="119234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现在超市销售模式，最大的变化是什么？</a:t>
            </a:r>
            <a:endParaRPr lang="zh-CN" altLang="en-US" sz="21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一、流程优化的目的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472" y="1444714"/>
            <a:ext cx="2288474" cy="2857500"/>
          </a:xfrm>
          <a:prstGeom prst="rect">
            <a:avLst/>
          </a:prstGeom>
        </p:spPr>
      </p:pic>
      <p:pic>
        <p:nvPicPr>
          <p:cNvPr id="7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36" y="2530002"/>
            <a:ext cx="3048000" cy="1819275"/>
          </a:xfrm>
          <a:prstGeom prst="rect">
            <a:avLst/>
          </a:prstGeom>
        </p:spPr>
      </p:pic>
      <p:sp>
        <p:nvSpPr>
          <p:cNvPr id="8" name="文本4"/>
          <p:cNvSpPr txBox="1"/>
          <p:nvPr/>
        </p:nvSpPr>
        <p:spPr>
          <a:xfrm>
            <a:off x="6090399" y="2228440"/>
            <a:ext cx="2867368" cy="182498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600"/>
              </a:lnSpc>
              <a:buFont typeface="Wingdings" panose="05000000000000000000"/>
              <a:buChar char="l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哪些环节进行了合并和简化？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600"/>
              </a:lnSpc>
              <a:buFont typeface="Wingdings" panose="05000000000000000000"/>
              <a:buChar char="l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哪些环节取消了？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600"/>
              </a:lnSpc>
              <a:buFont typeface="Wingdings" panose="05000000000000000000"/>
              <a:buChar char="l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时序有哪些调整？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600"/>
              </a:lnSpc>
              <a:buFont typeface="Wingdings" panose="05000000000000000000"/>
              <a:buChar char="l"/>
            </a:pPr>
            <a:r>
              <a:rPr lang="zh-CN" altLang="en-US" sz="147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新的购物流程有哪些缺点？</a:t>
            </a:r>
            <a:endParaRPr lang="zh-CN" altLang="en-US" sz="147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5"/>
          <p:cNvSpPr txBox="1"/>
          <p:nvPr/>
        </p:nvSpPr>
        <p:spPr>
          <a:xfrm>
            <a:off x="6008350" y="1298084"/>
            <a:ext cx="2998812" cy="98258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900"/>
              </a:lnSpc>
            </a:pPr>
            <a:r>
              <a:rPr lang="zh-CN" altLang="en-US" sz="222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思考：新的销售模式流程优化的内容。</a:t>
            </a:r>
            <a:endParaRPr lang="zh-CN" altLang="en-US" sz="222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5684" y="854631"/>
            <a:ext cx="4405341" cy="5578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印刷流程优化：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7247144" y="1946481"/>
            <a:ext cx="1812484" cy="242274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000"/>
              </a:lnSpc>
              <a:buFont typeface="Wingdings" panose="05000000000000000000"/>
              <a:buChar char="l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能够快速和直观地判断产品质量。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000"/>
              </a:lnSpc>
              <a:buFont typeface="Wingdings" panose="05000000000000000000"/>
              <a:buChar char="l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能够提高经济效益</a:t>
            </a:r>
            <a:r>
              <a:rPr lang="zh-CN" altLang="en-US" sz="14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14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一、流程优化的目的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638"/>
            <a:ext cx="6932654" cy="1307937"/>
          </a:xfrm>
          <a:prstGeom prst="rect">
            <a:avLst/>
          </a:prstGeom>
        </p:spPr>
      </p:pic>
      <p:pic>
        <p:nvPicPr>
          <p:cNvPr id="7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147814"/>
            <a:ext cx="7086711" cy="1298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4908261" cy="5578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实践活动：回家开门的流程优化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58559" y="1365542"/>
            <a:ext cx="7213654" cy="198443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分析目前回家开门的流程，存在哪些问题？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进行流程优化，如何设计环节？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优化后的流程，是否实现流程设计的目的？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一、流程优化的目的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92" y="3394472"/>
            <a:ext cx="7452320" cy="862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1506</Words>
  <Application>WPS 演示</Application>
  <PresentationFormat>宽屏</PresentationFormat>
  <Paragraphs>225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黑体</vt:lpstr>
      <vt:lpstr>Calibri</vt:lpstr>
      <vt:lpstr>Wingdings</vt:lpstr>
      <vt:lpstr>Arial</vt:lpstr>
      <vt:lpstr>等线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2-4流程的优化</dc:title>
  <dc:creator>后来</dc:creator>
  <cp:lastModifiedBy>admin</cp:lastModifiedBy>
  <cp:revision>4</cp:revision>
  <dcterms:created xsi:type="dcterms:W3CDTF">2025-03-18T04:30:00Z</dcterms:created>
  <dcterms:modified xsi:type="dcterms:W3CDTF">2025-03-19T08:20:50Z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5.2.4.8615</vt:lpwstr>
  </property>
  <property fmtid="{D5CDD505-2E9C-101B-9397-08002B2CF9AE}" pid="4" name="EasiNoteCoursewareInfo">
    <vt:lpwstr>de7aa2a8-7248-4206-9d9a-4bb45608ad5f:8</vt:lpwstr>
  </property>
  <property fmtid="{D5CDD505-2E9C-101B-9397-08002B2CF9AE}" pid="5" name="EasiNoteDocumentName">
    <vt:lpwstr>2-4流程的优化</vt:lpwstr>
  </property>
  <property fmtid="{D5CDD505-2E9C-101B-9397-08002B2CF9AE}" pid="6" name="EasiNoteAuthor">
    <vt:lpwstr>ynsutyqpjrhuyylmtjrots1465177241</vt:lpwstr>
  </property>
  <property fmtid="{D5CDD505-2E9C-101B-9397-08002B2CF9AE}" pid="7" name="EasiNoteUpstreamCoursewareInfo_0">
    <vt:lpwstr>de7aa2a8-7248-4206-9d9a-4bb45608ad5f</vt:lpwstr>
  </property>
  <property fmtid="{D5CDD505-2E9C-101B-9397-08002B2CF9AE}" pid="8" name="ICV">
    <vt:lpwstr>F9FDC774C5464A13A080ADD2DD5F2889</vt:lpwstr>
  </property>
  <property fmtid="{D5CDD505-2E9C-101B-9397-08002B2CF9AE}" pid="9" name="KSOProductBuildVer">
    <vt:lpwstr>2052-11.8.2.12094</vt:lpwstr>
  </property>
</Properties>
</file>