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30"/>
  </p:handoutMasterIdLst>
  <p:sldIdLst>
    <p:sldId id="256" r:id="rId4"/>
    <p:sldId id="257" r:id="rId5"/>
    <p:sldId id="34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4" r:id="rId14"/>
    <p:sldId id="353" r:id="rId15"/>
    <p:sldId id="355" r:id="rId16"/>
    <p:sldId id="356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23" r:id="rId27"/>
    <p:sldId id="369" r:id="rId28"/>
    <p:sldId id="324" r:id="rId29"/>
  </p:sldIdLst>
  <p:sldSz cx="9144000" cy="5143500" type="screen16x9"/>
  <p:notesSz cx="10020300" cy="68878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6" autoAdjust="0"/>
    <p:restoredTop sz="86369" autoAdjust="0"/>
  </p:normalViewPr>
  <p:slideViewPr>
    <p:cSldViewPr>
      <p:cViewPr varScale="1">
        <p:scale>
          <a:sx n="105" d="100"/>
          <a:sy n="105" d="100"/>
        </p:scale>
        <p:origin x="4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>
              <a:solidFill>
                <a:schemeClr val="bg1"/>
              </a:solidFill>
            </a:rPr>
            <a:t>第四章 控制及</a:t>
          </a:r>
          <a:r>
            <a:rPr lang="zh-CN" altLang="en-US" sz="1400" dirty="0">
              <a:solidFill>
                <a:schemeClr val="bg1"/>
              </a:solidFill>
            </a:rPr>
            <a:t>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第一节  了解控制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第二节  控制系统的组成和描述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第三节  简单控制系统的设计</a:t>
          </a: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/>
            <a:t>第四节  控制中的干扰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400">
              <a:solidFill>
                <a:schemeClr val="tx1"/>
              </a:solidFill>
            </a:rPr>
            <a:t>第三节  简单控制系统的设计</a:t>
          </a:r>
          <a:endParaRPr lang="zh-CN" altLang="en-US" sz="1400" dirty="0"/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4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4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400"/>
            <a:t>二、设计实例</a:t>
          </a:r>
          <a:endParaRPr lang="zh-CN" altLang="en-US" sz="1400" dirty="0"/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8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8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400" dirty="0"/>
            <a:t>一、</a:t>
          </a:r>
          <a:r>
            <a:rPr lang="zh-CN" altLang="en-US" sz="1400"/>
            <a:t>控制系统设计概论</a:t>
          </a:r>
          <a:endParaRPr lang="zh-CN" altLang="en-US" sz="1400" dirty="0"/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8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800"/>
        </a:p>
      </dgm:t>
    </dgm:pt>
    <dgm:pt modelId="{1ED9D82F-7701-4FC6-B798-0AE79C574629}">
      <dgm:prSet phldrT="[文本]" custT="1"/>
      <dgm:spPr/>
      <dgm:t>
        <a:bodyPr/>
        <a:lstStyle/>
        <a:p>
          <a:r>
            <a:rPr lang="en-US" altLang="zh-CN" sz="1400"/>
            <a:t>LED</a:t>
          </a:r>
          <a:r>
            <a:rPr lang="zh-CN" altLang="en-US" sz="1400"/>
            <a:t>数码显示器的设计</a:t>
          </a:r>
          <a:endParaRPr lang="zh-CN" altLang="en-US" sz="1400" dirty="0"/>
        </a:p>
      </dgm:t>
    </dgm:pt>
    <dgm:pt modelId="{1040CA5F-872E-437B-9E56-E4FC62695B75}" cxnId="{D986C4F3-4F23-4A10-A907-437AA75FB292}" type="parTrans">
      <dgm:prSet custT="1"/>
      <dgm:spPr/>
      <dgm:t>
        <a:bodyPr/>
        <a:lstStyle/>
        <a:p>
          <a:endParaRPr lang="zh-CN" altLang="en-US" sz="800"/>
        </a:p>
      </dgm:t>
    </dgm:pt>
    <dgm:pt modelId="{03FFCFD9-B4CB-499A-94AE-0D2F75EE042B}" cxnId="{D986C4F3-4F23-4A10-A907-437AA75FB292}" type="sibTrans">
      <dgm:prSet/>
      <dgm:spPr/>
      <dgm:t>
        <a:bodyPr/>
        <a:lstStyle/>
        <a:p>
          <a:endParaRPr lang="zh-CN" altLang="en-US" sz="2800"/>
        </a:p>
      </dgm:t>
    </dgm:pt>
    <dgm:pt modelId="{52CD4212-2E01-41E0-8B07-9EBD7A3FD1A5}">
      <dgm:prSet phldrT="[文本]" custT="1"/>
      <dgm:spPr/>
      <dgm:t>
        <a:bodyPr/>
        <a:lstStyle/>
        <a:p>
          <a:r>
            <a:rPr lang="zh-CN" altLang="en-US" sz="1400"/>
            <a:t>开源硬件控制设计</a:t>
          </a:r>
          <a:endParaRPr lang="zh-CN" altLang="en-US" sz="1400" dirty="0"/>
        </a:p>
      </dgm:t>
    </dgm:pt>
    <dgm:pt modelId="{307E8830-B7AD-49E3-819E-857F20C8256F}" cxnId="{45F06336-56EA-427C-A312-1C6FFBA8F72E}" type="parTrans">
      <dgm:prSet custT="1"/>
      <dgm:spPr/>
      <dgm:t>
        <a:bodyPr/>
        <a:lstStyle/>
        <a:p>
          <a:endParaRPr lang="zh-CN" altLang="en-US" sz="800"/>
        </a:p>
      </dgm:t>
    </dgm:pt>
    <dgm:pt modelId="{555E632A-5698-4933-A7CF-902A6BC1A944}" cxnId="{45F06336-56EA-427C-A312-1C6FFBA8F72E}" type="sibTrans">
      <dgm:prSet/>
      <dgm:spPr/>
      <dgm:t>
        <a:bodyPr/>
        <a:lstStyle/>
        <a:p>
          <a:endParaRPr lang="zh-CN" altLang="en-US" sz="2800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59675" custScaleY="49204" custLinFactNeighborX="7517" custLinFactNeighborY="9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93984" custScaleY="26778" custLinFactNeighborX="-4804" custLinFactNeighborY="-360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94722" custScaleY="25235" custLinFactNeighborX="-4189" custLinFactNeighborY="14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F1A8C634-262C-4C5F-AE5F-667C9F9F6208}" type="pres">
      <dgm:prSet presAssocID="{1040CA5F-872E-437B-9E56-E4FC62695B75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A8AE7E7-225B-41D9-A17D-54B037E42BE7}" type="pres">
      <dgm:prSet presAssocID="{1040CA5F-872E-437B-9E56-E4FC62695B75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D315426E-6534-4404-8DF9-53C0EFE0AE1C}" type="pres">
      <dgm:prSet presAssocID="{1ED9D82F-7701-4FC6-B798-0AE79C574629}" presName="root2" presStyleCnt="0"/>
      <dgm:spPr/>
    </dgm:pt>
    <dgm:pt modelId="{BF2B0E6E-8DC2-4504-BB9D-7BC07E324BF3}" type="pres">
      <dgm:prSet presAssocID="{1ED9D82F-7701-4FC6-B798-0AE79C574629}" presName="LevelTwoTextNode" presStyleLbl="node3" presStyleIdx="0" presStyleCnt="2" custScaleX="93234" custScaleY="28909" custLinFactNeighborX="-4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19B7C0-F570-4823-9EFF-4DFA8C86187B}" type="pres">
      <dgm:prSet presAssocID="{1ED9D82F-7701-4FC6-B798-0AE79C574629}" presName="level3hierChild" presStyleCnt="0"/>
      <dgm:spPr/>
    </dgm:pt>
    <dgm:pt modelId="{97C65D2C-6D13-4153-90F3-5B3B7437616A}" type="pres">
      <dgm:prSet presAssocID="{307E8830-B7AD-49E3-819E-857F20C8256F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862F640B-2562-4956-AAFD-D683E8AF3140}" type="pres">
      <dgm:prSet presAssocID="{307E8830-B7AD-49E3-819E-857F20C8256F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511626D0-2FCF-407A-8035-1B1823CADF5C}" type="pres">
      <dgm:prSet presAssocID="{52CD4212-2E01-41E0-8B07-9EBD7A3FD1A5}" presName="root2" presStyleCnt="0"/>
      <dgm:spPr/>
    </dgm:pt>
    <dgm:pt modelId="{03765D2F-47D3-49C3-96B7-DA5D6820630A}" type="pres">
      <dgm:prSet presAssocID="{52CD4212-2E01-41E0-8B07-9EBD7A3FD1A5}" presName="LevelTwoTextNode" presStyleLbl="node3" presStyleIdx="1" presStyleCnt="2" custScaleX="93234" custScaleY="28909" custLinFactNeighborX="-4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E6FF9C-586B-4332-B94D-5239920E0F48}" type="pres">
      <dgm:prSet presAssocID="{52CD4212-2E01-41E0-8B07-9EBD7A3FD1A5}" presName="level3hierChild" presStyleCnt="0"/>
      <dgm:spPr/>
    </dgm:pt>
  </dgm:ptLst>
  <dgm:cxnLst>
    <dgm:cxn modelId="{D986C4F3-4F23-4A10-A907-437AA75FB292}" srcId="{ADA5EC20-0F88-4011-9A5C-07C3A98E846F}" destId="{1ED9D82F-7701-4FC6-B798-0AE79C574629}" srcOrd="0" destOrd="0" parTransId="{1040CA5F-872E-437B-9E56-E4FC62695B75}" sibTransId="{03FFCFD9-B4CB-499A-94AE-0D2F75EE042B}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190BBE52-4B27-4FB9-8974-9EFC19DAD760}" type="presOf" srcId="{307E8830-B7AD-49E3-819E-857F20C8256F}" destId="{97C65D2C-6D13-4153-90F3-5B3B7437616A}" srcOrd="0" destOrd="0" presId="urn:microsoft.com/office/officeart/2005/8/layout/hierarchy2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45F06336-56EA-427C-A312-1C6FFBA8F72E}" srcId="{ADA5EC20-0F88-4011-9A5C-07C3A98E846F}" destId="{52CD4212-2E01-41E0-8B07-9EBD7A3FD1A5}" srcOrd="1" destOrd="0" parTransId="{307E8830-B7AD-49E3-819E-857F20C8256F}" sibTransId="{555E632A-5698-4933-A7CF-902A6BC1A944}"/>
    <dgm:cxn modelId="{499A8997-CFE5-43DF-A596-CED7DE08A9BB}" type="presOf" srcId="{52CD4212-2E01-41E0-8B07-9EBD7A3FD1A5}" destId="{03765D2F-47D3-49C3-96B7-DA5D6820630A}" srcOrd="0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59605B6A-8722-47D9-800F-EA184E877CC6}" type="presOf" srcId="{1040CA5F-872E-437B-9E56-E4FC62695B75}" destId="{7A8AE7E7-225B-41D9-A17D-54B037E42BE7}" srcOrd="1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B970971E-EA61-43EB-8C61-C23D4D483CC5}" type="presOf" srcId="{1ED9D82F-7701-4FC6-B798-0AE79C574629}" destId="{BF2B0E6E-8DC2-4504-BB9D-7BC07E324BF3}" srcOrd="0" destOrd="0" presId="urn:microsoft.com/office/officeart/2005/8/layout/hierarchy2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CB48B13A-9D66-476E-966C-525D7D3B478C}" type="presOf" srcId="{1040CA5F-872E-437B-9E56-E4FC62695B75}" destId="{F1A8C634-262C-4C5F-AE5F-667C9F9F6208}" srcOrd="0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24FF0B07-0ABB-4710-B716-6289722495C1}" type="presOf" srcId="{307E8830-B7AD-49E3-819E-857F20C8256F}" destId="{862F640B-2562-4956-AAFD-D683E8AF3140}" srcOrd="1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5A4BE8D-DCE8-42F6-A8E3-A47DA55A84E8}" type="presParOf" srcId="{8AD81918-12ED-412C-9B21-9E0EF2871E0D}" destId="{F1A8C634-262C-4C5F-AE5F-667C9F9F6208}" srcOrd="0" destOrd="0" presId="urn:microsoft.com/office/officeart/2005/8/layout/hierarchy2"/>
    <dgm:cxn modelId="{4C686389-6BE0-44A8-BDC4-3084663D3F10}" type="presParOf" srcId="{F1A8C634-262C-4C5F-AE5F-667C9F9F6208}" destId="{7A8AE7E7-225B-41D9-A17D-54B037E42BE7}" srcOrd="0" destOrd="0" presId="urn:microsoft.com/office/officeart/2005/8/layout/hierarchy2"/>
    <dgm:cxn modelId="{9F8D168F-E058-453F-9109-265CEF74CD99}" type="presParOf" srcId="{8AD81918-12ED-412C-9B21-9E0EF2871E0D}" destId="{D315426E-6534-4404-8DF9-53C0EFE0AE1C}" srcOrd="1" destOrd="0" presId="urn:microsoft.com/office/officeart/2005/8/layout/hierarchy2"/>
    <dgm:cxn modelId="{1B7A8C98-E724-44AD-8EB2-9F6B41CB38A8}" type="presParOf" srcId="{D315426E-6534-4404-8DF9-53C0EFE0AE1C}" destId="{BF2B0E6E-8DC2-4504-BB9D-7BC07E324BF3}" srcOrd="0" destOrd="0" presId="urn:microsoft.com/office/officeart/2005/8/layout/hierarchy2"/>
    <dgm:cxn modelId="{5F9A4F40-BFAA-4116-8132-E3C581E26D7D}" type="presParOf" srcId="{D315426E-6534-4404-8DF9-53C0EFE0AE1C}" destId="{C719B7C0-F570-4823-9EFF-4DFA8C86187B}" srcOrd="1" destOrd="0" presId="urn:microsoft.com/office/officeart/2005/8/layout/hierarchy2"/>
    <dgm:cxn modelId="{DF1C7DFB-325D-4666-9F5A-D8286CBCFF87}" type="presParOf" srcId="{8AD81918-12ED-412C-9B21-9E0EF2871E0D}" destId="{97C65D2C-6D13-4153-90F3-5B3B7437616A}" srcOrd="2" destOrd="0" presId="urn:microsoft.com/office/officeart/2005/8/layout/hierarchy2"/>
    <dgm:cxn modelId="{8A0B2A7F-D193-4FBF-8DCB-124B267D18AE}" type="presParOf" srcId="{97C65D2C-6D13-4153-90F3-5B3B7437616A}" destId="{862F640B-2562-4956-AAFD-D683E8AF3140}" srcOrd="0" destOrd="0" presId="urn:microsoft.com/office/officeart/2005/8/layout/hierarchy2"/>
    <dgm:cxn modelId="{86E56436-B60C-4E59-843D-DAEEB6D70872}" type="presParOf" srcId="{8AD81918-12ED-412C-9B21-9E0EF2871E0D}" destId="{511626D0-2FCF-407A-8035-1B1823CADF5C}" srcOrd="3" destOrd="0" presId="urn:microsoft.com/office/officeart/2005/8/layout/hierarchy2"/>
    <dgm:cxn modelId="{DA2B3F14-A881-466A-A2E9-C887F7D6BE20}" type="presParOf" srcId="{511626D0-2FCF-407A-8035-1B1823CADF5C}" destId="{03765D2F-47D3-49C3-96B7-DA5D6820630A}" srcOrd="0" destOrd="0" presId="urn:microsoft.com/office/officeart/2005/8/layout/hierarchy2"/>
    <dgm:cxn modelId="{83AC32C6-6F42-4018-A9C5-8940CD47A472}" type="presParOf" srcId="{511626D0-2FCF-407A-8035-1B1823CADF5C}" destId="{B2E6FF9C-586B-4332-B94D-5239920E0F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400">
              <a:solidFill>
                <a:schemeClr val="tx1"/>
              </a:solidFill>
            </a:rPr>
            <a:t>第三节  简单控制系统的设</a:t>
          </a:r>
          <a:r>
            <a:rPr lang="zh-CN" altLang="en-US" sz="1400" smtClean="0">
              <a:solidFill>
                <a:schemeClr val="tx1"/>
              </a:solidFill>
            </a:rPr>
            <a:t>计</a:t>
          </a:r>
          <a:endParaRPr lang="en-US" altLang="zh-CN" sz="1400" smtClean="0">
            <a:solidFill>
              <a:schemeClr val="tx1"/>
            </a:solidFill>
          </a:endParaRPr>
        </a:p>
        <a:p>
          <a:r>
            <a:rPr lang="zh-CN" altLang="en-US" sz="1400" smtClean="0"/>
            <a:t>开源硬件实现控制过程</a:t>
          </a:r>
          <a:endParaRPr lang="zh-CN" altLang="en-US" sz="1400" dirty="0"/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4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4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400"/>
            <a:t>二、设计实</a:t>
          </a:r>
          <a:r>
            <a:rPr lang="zh-CN" altLang="en-US" sz="1400" smtClean="0"/>
            <a:t>例</a:t>
          </a:r>
          <a:endParaRPr lang="en-US" altLang="zh-CN" sz="1400" smtClean="0"/>
        </a:p>
        <a:p>
          <a:r>
            <a:rPr lang="zh-CN" altLang="en-US" sz="1400" smtClean="0"/>
            <a:t>利用掌控板模拟光控路灯的设计</a:t>
          </a:r>
          <a:endParaRPr lang="zh-CN" altLang="en-US" sz="1400" dirty="0"/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8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8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400" smtClean="0"/>
            <a:t>一、控制系统设计的基本过程</a:t>
          </a:r>
          <a:endParaRPr lang="zh-CN" altLang="en-US" sz="1400" dirty="0"/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8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800"/>
        </a:p>
      </dgm:t>
    </dgm:pt>
    <dgm:pt modelId="{1ED9D82F-7701-4FC6-B798-0AE79C574629}">
      <dgm:prSet phldrT="[文本]" custT="1"/>
      <dgm:spPr/>
      <dgm:t>
        <a:bodyPr/>
        <a:lstStyle/>
        <a:p>
          <a:r>
            <a:rPr lang="zh-CN" altLang="zh-CN" sz="1400" smtClean="0"/>
            <a:t>测量光线的强度</a:t>
          </a:r>
          <a:endParaRPr lang="zh-CN" altLang="en-US" sz="1400" dirty="0"/>
        </a:p>
      </dgm:t>
    </dgm:pt>
    <dgm:pt modelId="{1040CA5F-872E-437B-9E56-E4FC62695B75}" cxnId="{D986C4F3-4F23-4A10-A907-437AA75FB292}" type="parTrans">
      <dgm:prSet custT="1"/>
      <dgm:spPr/>
      <dgm:t>
        <a:bodyPr/>
        <a:lstStyle/>
        <a:p>
          <a:endParaRPr lang="zh-CN" altLang="en-US" sz="800"/>
        </a:p>
      </dgm:t>
    </dgm:pt>
    <dgm:pt modelId="{03FFCFD9-B4CB-499A-94AE-0D2F75EE042B}" cxnId="{D986C4F3-4F23-4A10-A907-437AA75FB292}" type="sibTrans">
      <dgm:prSet/>
      <dgm:spPr/>
      <dgm:t>
        <a:bodyPr/>
        <a:lstStyle/>
        <a:p>
          <a:endParaRPr lang="zh-CN" altLang="en-US" sz="2800"/>
        </a:p>
      </dgm:t>
    </dgm:pt>
    <dgm:pt modelId="{52CD4212-2E01-41E0-8B07-9EBD7A3FD1A5}">
      <dgm:prSet phldrT="[文本]" custT="1"/>
      <dgm:spPr/>
      <dgm:t>
        <a:bodyPr/>
        <a:lstStyle/>
        <a:p>
          <a:r>
            <a:rPr lang="zh-CN" altLang="en-US" sz="1400" smtClean="0"/>
            <a:t>光线强度的范围</a:t>
          </a:r>
          <a:endParaRPr lang="zh-CN" altLang="en-US" sz="1400" dirty="0"/>
        </a:p>
      </dgm:t>
    </dgm:pt>
    <dgm:pt modelId="{307E8830-B7AD-49E3-819E-857F20C8256F}" cxnId="{45F06336-56EA-427C-A312-1C6FFBA8F72E}" type="parTrans">
      <dgm:prSet custT="1"/>
      <dgm:spPr/>
      <dgm:t>
        <a:bodyPr/>
        <a:lstStyle/>
        <a:p>
          <a:endParaRPr lang="zh-CN" altLang="en-US" sz="800"/>
        </a:p>
      </dgm:t>
    </dgm:pt>
    <dgm:pt modelId="{555E632A-5698-4933-A7CF-902A6BC1A944}" cxnId="{45F06336-56EA-427C-A312-1C6FFBA8F72E}" type="sibTrans">
      <dgm:prSet/>
      <dgm:spPr/>
      <dgm:t>
        <a:bodyPr/>
        <a:lstStyle/>
        <a:p>
          <a:endParaRPr lang="zh-CN" altLang="en-US" sz="2800"/>
        </a:p>
      </dgm:t>
    </dgm:pt>
    <dgm:pt modelId="{6CF23A89-CD4E-41F1-A3D3-4FDB7A4000E0}">
      <dgm:prSet phldrT="[文本]" custT="1"/>
      <dgm:spPr/>
      <dgm:t>
        <a:bodyPr/>
        <a:lstStyle/>
        <a:p>
          <a:r>
            <a:rPr lang="zh-CN" altLang="en-US" sz="1400" smtClean="0"/>
            <a:t>通过光线值控制</a:t>
          </a:r>
          <a:r>
            <a:rPr lang="en-US" altLang="en-US" sz="1400" smtClean="0"/>
            <a:t>LED</a:t>
          </a:r>
          <a:r>
            <a:rPr lang="zh-CN" altLang="en-US" sz="1400" smtClean="0"/>
            <a:t>灯</a:t>
          </a:r>
          <a:endParaRPr lang="zh-CN" altLang="en-US" sz="1400" dirty="0"/>
        </a:p>
      </dgm:t>
    </dgm:pt>
    <dgm:pt modelId="{18214510-4F2C-4F2C-9C97-DE4E5806356D}" cxnId="{7EFCBF82-0141-4BCE-A920-CCA11A99E2C2}" type="parTrans">
      <dgm:prSet/>
      <dgm:spPr/>
      <dgm:t>
        <a:bodyPr/>
        <a:lstStyle/>
        <a:p>
          <a:endParaRPr lang="zh-CN" altLang="en-US"/>
        </a:p>
      </dgm:t>
    </dgm:pt>
    <dgm:pt modelId="{62D0E5A3-8C51-40E2-A52B-5F48EB41A2DF}" cxnId="{7EFCBF82-0141-4BCE-A920-CCA11A99E2C2}" type="sibTrans">
      <dgm:prSet/>
      <dgm:spPr/>
      <dgm:t>
        <a:bodyPr/>
        <a:lstStyle/>
        <a:p>
          <a:endParaRPr lang="zh-CN" altLang="en-US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81748" custScaleY="100133" custLinFactNeighborX="7517" custLinFactNeighborY="9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93984" custScaleY="51532" custLinFactNeighborX="-4804" custLinFactNeighborY="-360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64276" custScaleY="85435" custLinFactNeighborX="-4189" custLinFactNeighborY="295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F1A8C634-262C-4C5F-AE5F-667C9F9F6208}" type="pres">
      <dgm:prSet presAssocID="{1040CA5F-872E-437B-9E56-E4FC62695B75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7A8AE7E7-225B-41D9-A17D-54B037E42BE7}" type="pres">
      <dgm:prSet presAssocID="{1040CA5F-872E-437B-9E56-E4FC62695B75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D315426E-6534-4404-8DF9-53C0EFE0AE1C}" type="pres">
      <dgm:prSet presAssocID="{1ED9D82F-7701-4FC6-B798-0AE79C574629}" presName="root2" presStyleCnt="0"/>
      <dgm:spPr/>
    </dgm:pt>
    <dgm:pt modelId="{BF2B0E6E-8DC2-4504-BB9D-7BC07E324BF3}" type="pres">
      <dgm:prSet presAssocID="{1ED9D82F-7701-4FC6-B798-0AE79C574629}" presName="LevelTwoTextNode" presStyleLbl="node3" presStyleIdx="0" presStyleCnt="3" custScaleX="93234" custScaleY="28909" custLinFactNeighborX="-4034" custLinFactNeighborY="27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19B7C0-F570-4823-9EFF-4DFA8C86187B}" type="pres">
      <dgm:prSet presAssocID="{1ED9D82F-7701-4FC6-B798-0AE79C574629}" presName="level3hierChild" presStyleCnt="0"/>
      <dgm:spPr/>
    </dgm:pt>
    <dgm:pt modelId="{97C65D2C-6D13-4153-90F3-5B3B7437616A}" type="pres">
      <dgm:prSet presAssocID="{307E8830-B7AD-49E3-819E-857F20C8256F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862F640B-2562-4956-AAFD-D683E8AF3140}" type="pres">
      <dgm:prSet presAssocID="{307E8830-B7AD-49E3-819E-857F20C8256F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511626D0-2FCF-407A-8035-1B1823CADF5C}" type="pres">
      <dgm:prSet presAssocID="{52CD4212-2E01-41E0-8B07-9EBD7A3FD1A5}" presName="root2" presStyleCnt="0"/>
      <dgm:spPr/>
    </dgm:pt>
    <dgm:pt modelId="{03765D2F-47D3-49C3-96B7-DA5D6820630A}" type="pres">
      <dgm:prSet presAssocID="{52CD4212-2E01-41E0-8B07-9EBD7A3FD1A5}" presName="LevelTwoTextNode" presStyleLbl="node3" presStyleIdx="1" presStyleCnt="3" custScaleX="93234" custScaleY="28909" custLinFactNeighborX="-4034" custLinFactNeighborY="27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E6FF9C-586B-4332-B94D-5239920E0F48}" type="pres">
      <dgm:prSet presAssocID="{52CD4212-2E01-41E0-8B07-9EBD7A3FD1A5}" presName="level3hierChild" presStyleCnt="0"/>
      <dgm:spPr/>
    </dgm:pt>
    <dgm:pt modelId="{175CB83D-45BD-4852-8BCC-73AAF2892761}" type="pres">
      <dgm:prSet presAssocID="{18214510-4F2C-4F2C-9C97-DE4E5806356D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A8BE84FB-4AA7-4898-B0CD-0A13794D3982}" type="pres">
      <dgm:prSet presAssocID="{18214510-4F2C-4F2C-9C97-DE4E5806356D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410324C3-7589-4FD2-9BFD-E5BB4D66990F}" type="pres">
      <dgm:prSet presAssocID="{6CF23A89-CD4E-41F1-A3D3-4FDB7A4000E0}" presName="root2" presStyleCnt="0"/>
      <dgm:spPr/>
    </dgm:pt>
    <dgm:pt modelId="{072A46DA-38A0-48D6-9D17-666FFA915492}" type="pres">
      <dgm:prSet presAssocID="{6CF23A89-CD4E-41F1-A3D3-4FDB7A4000E0}" presName="LevelTwoTextNode" presStyleLbl="node3" presStyleIdx="2" presStyleCnt="3" custScaleX="94419" custScaleY="33859" custLinFactNeighborX="-3376" custLinFactNeighborY="2737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4A839E7-EC69-491C-9DF5-2DC9F5B4DBBA}" type="pres">
      <dgm:prSet presAssocID="{6CF23A89-CD4E-41F1-A3D3-4FDB7A4000E0}" presName="level3hierChild" presStyleCnt="0"/>
      <dgm:spPr/>
    </dgm:pt>
  </dgm:ptLst>
  <dgm:cxnLst>
    <dgm:cxn modelId="{24FF0B07-0ABB-4710-B716-6289722495C1}" type="presOf" srcId="{307E8830-B7AD-49E3-819E-857F20C8256F}" destId="{862F640B-2562-4956-AAFD-D683E8AF3140}" srcOrd="1" destOrd="0" presId="urn:microsoft.com/office/officeart/2005/8/layout/hierarchy2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7EFCBF82-0141-4BCE-A920-CCA11A99E2C2}" srcId="{ADA5EC20-0F88-4011-9A5C-07C3A98E846F}" destId="{6CF23A89-CD4E-41F1-A3D3-4FDB7A4000E0}" srcOrd="2" destOrd="0" parTransId="{18214510-4F2C-4F2C-9C97-DE4E5806356D}" sibTransId="{62D0E5A3-8C51-40E2-A52B-5F48EB41A2DF}"/>
    <dgm:cxn modelId="{190BBE52-4B27-4FB9-8974-9EFC19DAD760}" type="presOf" srcId="{307E8830-B7AD-49E3-819E-857F20C8256F}" destId="{97C65D2C-6D13-4153-90F3-5B3B7437616A}" srcOrd="0" destOrd="0" presId="urn:microsoft.com/office/officeart/2005/8/layout/hierarchy2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EA82E21C-2C0B-43D4-833B-86F1BC0B8540}" type="presOf" srcId="{18214510-4F2C-4F2C-9C97-DE4E5806356D}" destId="{A8BE84FB-4AA7-4898-B0CD-0A13794D3982}" srcOrd="1" destOrd="0" presId="urn:microsoft.com/office/officeart/2005/8/layout/hierarchy2"/>
    <dgm:cxn modelId="{59605B6A-8722-47D9-800F-EA184E877CC6}" type="presOf" srcId="{1040CA5F-872E-437B-9E56-E4FC62695B75}" destId="{7A8AE7E7-225B-41D9-A17D-54B037E42BE7}" srcOrd="1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499A8997-CFE5-43DF-A596-CED7DE08A9BB}" type="presOf" srcId="{52CD4212-2E01-41E0-8B07-9EBD7A3FD1A5}" destId="{03765D2F-47D3-49C3-96B7-DA5D6820630A}" srcOrd="0" destOrd="0" presId="urn:microsoft.com/office/officeart/2005/8/layout/hierarchy2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45F06336-56EA-427C-A312-1C6FFBA8F72E}" srcId="{ADA5EC20-0F88-4011-9A5C-07C3A98E846F}" destId="{52CD4212-2E01-41E0-8B07-9EBD7A3FD1A5}" srcOrd="1" destOrd="0" parTransId="{307E8830-B7AD-49E3-819E-857F20C8256F}" sibTransId="{555E632A-5698-4933-A7CF-902A6BC1A944}"/>
    <dgm:cxn modelId="{CB48B13A-9D66-476E-966C-525D7D3B478C}" type="presOf" srcId="{1040CA5F-872E-437B-9E56-E4FC62695B75}" destId="{F1A8C634-262C-4C5F-AE5F-667C9F9F6208}" srcOrd="0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B970971E-EA61-43EB-8C61-C23D4D483CC5}" type="presOf" srcId="{1ED9D82F-7701-4FC6-B798-0AE79C574629}" destId="{BF2B0E6E-8DC2-4504-BB9D-7BC07E324BF3}" srcOrd="0" destOrd="0" presId="urn:microsoft.com/office/officeart/2005/8/layout/hierarchy2"/>
    <dgm:cxn modelId="{D986C4F3-4F23-4A10-A907-437AA75FB292}" srcId="{ADA5EC20-0F88-4011-9A5C-07C3A98E846F}" destId="{1ED9D82F-7701-4FC6-B798-0AE79C574629}" srcOrd="0" destOrd="0" parTransId="{1040CA5F-872E-437B-9E56-E4FC62695B75}" sibTransId="{03FFCFD9-B4CB-499A-94AE-0D2F75EE042B}"/>
    <dgm:cxn modelId="{D40709CF-4B80-4443-9DC9-578B7431C317}" type="presOf" srcId="{6CF23A89-CD4E-41F1-A3D3-4FDB7A4000E0}" destId="{072A46DA-38A0-48D6-9D17-666FFA915492}" srcOrd="0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61E91AAC-080D-44B3-98A2-899C0464D026}" type="presOf" srcId="{18214510-4F2C-4F2C-9C97-DE4E5806356D}" destId="{175CB83D-45BD-4852-8BCC-73AAF2892761}" srcOrd="0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5A4BE8D-DCE8-42F6-A8E3-A47DA55A84E8}" type="presParOf" srcId="{8AD81918-12ED-412C-9B21-9E0EF2871E0D}" destId="{F1A8C634-262C-4C5F-AE5F-667C9F9F6208}" srcOrd="0" destOrd="0" presId="urn:microsoft.com/office/officeart/2005/8/layout/hierarchy2"/>
    <dgm:cxn modelId="{4C686389-6BE0-44A8-BDC4-3084663D3F10}" type="presParOf" srcId="{F1A8C634-262C-4C5F-AE5F-667C9F9F6208}" destId="{7A8AE7E7-225B-41D9-A17D-54B037E42BE7}" srcOrd="0" destOrd="0" presId="urn:microsoft.com/office/officeart/2005/8/layout/hierarchy2"/>
    <dgm:cxn modelId="{9F8D168F-E058-453F-9109-265CEF74CD99}" type="presParOf" srcId="{8AD81918-12ED-412C-9B21-9E0EF2871E0D}" destId="{D315426E-6534-4404-8DF9-53C0EFE0AE1C}" srcOrd="1" destOrd="0" presId="urn:microsoft.com/office/officeart/2005/8/layout/hierarchy2"/>
    <dgm:cxn modelId="{1B7A8C98-E724-44AD-8EB2-9F6B41CB38A8}" type="presParOf" srcId="{D315426E-6534-4404-8DF9-53C0EFE0AE1C}" destId="{BF2B0E6E-8DC2-4504-BB9D-7BC07E324BF3}" srcOrd="0" destOrd="0" presId="urn:microsoft.com/office/officeart/2005/8/layout/hierarchy2"/>
    <dgm:cxn modelId="{5F9A4F40-BFAA-4116-8132-E3C581E26D7D}" type="presParOf" srcId="{D315426E-6534-4404-8DF9-53C0EFE0AE1C}" destId="{C719B7C0-F570-4823-9EFF-4DFA8C86187B}" srcOrd="1" destOrd="0" presId="urn:microsoft.com/office/officeart/2005/8/layout/hierarchy2"/>
    <dgm:cxn modelId="{DF1C7DFB-325D-4666-9F5A-D8286CBCFF87}" type="presParOf" srcId="{8AD81918-12ED-412C-9B21-9E0EF2871E0D}" destId="{97C65D2C-6D13-4153-90F3-5B3B7437616A}" srcOrd="2" destOrd="0" presId="urn:microsoft.com/office/officeart/2005/8/layout/hierarchy2"/>
    <dgm:cxn modelId="{8A0B2A7F-D193-4FBF-8DCB-124B267D18AE}" type="presParOf" srcId="{97C65D2C-6D13-4153-90F3-5B3B7437616A}" destId="{862F640B-2562-4956-AAFD-D683E8AF3140}" srcOrd="0" destOrd="0" presId="urn:microsoft.com/office/officeart/2005/8/layout/hierarchy2"/>
    <dgm:cxn modelId="{86E56436-B60C-4E59-843D-DAEEB6D70872}" type="presParOf" srcId="{8AD81918-12ED-412C-9B21-9E0EF2871E0D}" destId="{511626D0-2FCF-407A-8035-1B1823CADF5C}" srcOrd="3" destOrd="0" presId="urn:microsoft.com/office/officeart/2005/8/layout/hierarchy2"/>
    <dgm:cxn modelId="{DA2B3F14-A881-466A-A2E9-C887F7D6BE20}" type="presParOf" srcId="{511626D0-2FCF-407A-8035-1B1823CADF5C}" destId="{03765D2F-47D3-49C3-96B7-DA5D6820630A}" srcOrd="0" destOrd="0" presId="urn:microsoft.com/office/officeart/2005/8/layout/hierarchy2"/>
    <dgm:cxn modelId="{83AC32C6-6F42-4018-A9C5-8940CD47A472}" type="presParOf" srcId="{511626D0-2FCF-407A-8035-1B1823CADF5C}" destId="{B2E6FF9C-586B-4332-B94D-5239920E0F48}" srcOrd="1" destOrd="0" presId="urn:microsoft.com/office/officeart/2005/8/layout/hierarchy2"/>
    <dgm:cxn modelId="{26EE3DF2-66E5-424A-9329-9CA1E8CE07A4}" type="presParOf" srcId="{8AD81918-12ED-412C-9B21-9E0EF2871E0D}" destId="{175CB83D-45BD-4852-8BCC-73AAF2892761}" srcOrd="4" destOrd="0" presId="urn:microsoft.com/office/officeart/2005/8/layout/hierarchy2"/>
    <dgm:cxn modelId="{C2E69EC4-0636-479D-A2EF-862E661741EE}" type="presParOf" srcId="{175CB83D-45BD-4852-8BCC-73AAF2892761}" destId="{A8BE84FB-4AA7-4898-B0CD-0A13794D3982}" srcOrd="0" destOrd="0" presId="urn:microsoft.com/office/officeart/2005/8/layout/hierarchy2"/>
    <dgm:cxn modelId="{88F57E36-6E51-4415-BCA3-C910890B5D5F}" type="presParOf" srcId="{8AD81918-12ED-412C-9B21-9E0EF2871E0D}" destId="{410324C3-7589-4FD2-9BFD-E5BB4D66990F}" srcOrd="5" destOrd="0" presId="urn:microsoft.com/office/officeart/2005/8/layout/hierarchy2"/>
    <dgm:cxn modelId="{3B9039BA-5CF8-48F6-9CDA-2142F2DEB3F3}" type="presParOf" srcId="{410324C3-7589-4FD2-9BFD-E5BB4D66990F}" destId="{072A46DA-38A0-48D6-9D17-666FFA915492}" srcOrd="0" destOrd="0" presId="urn:microsoft.com/office/officeart/2005/8/layout/hierarchy2"/>
    <dgm:cxn modelId="{BD7D0113-EA31-46D8-8465-AB27E1D477FD}" type="presParOf" srcId="{410324C3-7589-4FD2-9BFD-E5BB4D66990F}" destId="{B4A839E7-EC69-491C-9DF5-2DC9F5B4DB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bg1"/>
              </a:solidFill>
            </a:rPr>
            <a:t>第四章 控制及</a:t>
          </a:r>
          <a:r>
            <a:rPr lang="zh-CN" altLang="en-US" sz="1400" dirty="0">
              <a:solidFill>
                <a:schemeClr val="bg1"/>
              </a:solidFill>
            </a:rPr>
            <a:t>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第一节  了解控制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第二节  控制系统的组成和描述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第三节  简单控制系统的设计</a:t>
          </a:r>
          <a:endParaRPr>
            <a:solidFill>
              <a:schemeClr val="dk1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第四节  控制中的干扰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713788" cy="3725863"/>
        <a:chOff x="0" y="0"/>
        <a:chExt cx="8713788" cy="3725863"/>
      </a:xfrm>
    </dsp:grpSpPr>
    <dsp:sp modelId="{A24BB547-1B5B-49CD-9B1E-F524B1AF08C1}">
      <dsp:nvSpPr>
        <dsp:cNvPr id="3" name="圆角矩形 2"/>
        <dsp:cNvSpPr/>
      </dsp:nvSpPr>
      <dsp:spPr bwMode="white">
        <a:xfrm>
          <a:off x="199925" y="1390783"/>
          <a:ext cx="1587137" cy="654323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tx1"/>
              </a:solidFill>
            </a:rPr>
            <a:t>第三节  简单控制系统的设计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199925" y="1390783"/>
        <a:ext cx="1587137" cy="654323"/>
      </dsp:txXfrm>
    </dsp:sp>
    <dsp:sp modelId="{7D5EA5B9-7C12-49F7-9855-B1915301E824}">
      <dsp:nvSpPr>
        <dsp:cNvPr id="4" name="任意多边形 3"/>
        <dsp:cNvSpPr/>
      </dsp:nvSpPr>
      <dsp:spPr bwMode="white">
        <a:xfrm>
          <a:off x="1626275" y="1306063"/>
          <a:ext cx="1057734" cy="64245"/>
        </a:xfrm>
        <a:custGeom>
          <a:avLst/>
          <a:gdLst/>
          <a:ahLst/>
          <a:cxnLst/>
          <a:pathLst>
            <a:path w="1666" h="101">
              <a:moveTo>
                <a:pt x="253" y="649"/>
              </a:moveTo>
              <a:lnTo>
                <a:pt x="1413" y="-547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1626275" y="1306063"/>
        <a:ext cx="1057734" cy="64245"/>
      </dsp:txXfrm>
    </dsp:sp>
    <dsp:sp modelId="{D2D7E0F9-9FAA-4E70-A785-D5438DC0B7F2}">
      <dsp:nvSpPr>
        <dsp:cNvPr id="5" name="圆角矩形 4"/>
        <dsp:cNvSpPr/>
      </dsp:nvSpPr>
      <dsp:spPr bwMode="white">
        <a:xfrm>
          <a:off x="2523222" y="780377"/>
          <a:ext cx="2499631" cy="356098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一、</a:t>
          </a:r>
          <a:r>
            <a:rPr lang="zh-CN" altLang="en-US" sz="1400">
              <a:solidFill>
                <a:schemeClr val="dk1"/>
              </a:solidFill>
            </a:rPr>
            <a:t>控制系统设计概论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2523222" y="780377"/>
        <a:ext cx="2499631" cy="356098"/>
      </dsp:txXfrm>
    </dsp:sp>
    <dsp:sp modelId="{1756E05E-BB5F-4015-954A-66A493E79FE2}">
      <dsp:nvSpPr>
        <dsp:cNvPr id="6" name="任意多边形 5"/>
        <dsp:cNvSpPr/>
      </dsp:nvSpPr>
      <dsp:spPr bwMode="white">
        <a:xfrm>
          <a:off x="1761227" y="1827628"/>
          <a:ext cx="804187" cy="64245"/>
        </a:xfrm>
        <a:custGeom>
          <a:avLst/>
          <a:gdLst/>
          <a:ahLst/>
          <a:cxnLst/>
          <a:pathLst>
            <a:path w="1266" h="101">
              <a:moveTo>
                <a:pt x="41" y="-173"/>
              </a:moveTo>
              <a:lnTo>
                <a:pt x="1226" y="274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1761227" y="1827628"/>
        <a:ext cx="804187" cy="64245"/>
      </dsp:txXfrm>
    </dsp:sp>
    <dsp:sp modelId="{8D6A9E81-D7E6-4546-87BB-8087D23CFDE9}">
      <dsp:nvSpPr>
        <dsp:cNvPr id="7" name="圆角矩形 6"/>
        <dsp:cNvSpPr/>
      </dsp:nvSpPr>
      <dsp:spPr bwMode="white">
        <a:xfrm>
          <a:off x="2539579" y="1833765"/>
          <a:ext cx="2519259" cy="335579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dk1"/>
              </a:solidFill>
            </a:rPr>
            <a:t>二、设计实例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2539579" y="1833765"/>
        <a:ext cx="2519259" cy="335579"/>
      </dsp:txXfrm>
    </dsp:sp>
    <dsp:sp modelId="{F1A8C634-262C-4C5F-AE5F-667C9F9F6208}">
      <dsp:nvSpPr>
        <dsp:cNvPr id="8" name="任意多边形 7"/>
        <dsp:cNvSpPr/>
      </dsp:nvSpPr>
      <dsp:spPr bwMode="white">
        <a:xfrm>
          <a:off x="5036660" y="1813940"/>
          <a:ext cx="1112333" cy="64245"/>
        </a:xfrm>
        <a:custGeom>
          <a:avLst/>
          <a:gdLst/>
          <a:ahLst/>
          <a:cxnLst/>
          <a:pathLst>
            <a:path w="1752" h="101">
              <a:moveTo>
                <a:pt x="35" y="295"/>
              </a:moveTo>
              <a:lnTo>
                <a:pt x="1717" y="-194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5036660" y="1813940"/>
        <a:ext cx="1112333" cy="64245"/>
      </dsp:txXfrm>
    </dsp:sp>
    <dsp:sp modelId="{BF2B0E6E-8DC2-4504-BB9D-7BC07E324BF3}">
      <dsp:nvSpPr>
        <dsp:cNvPr id="9" name="圆角矩形 8"/>
        <dsp:cNvSpPr/>
      </dsp:nvSpPr>
      <dsp:spPr bwMode="white">
        <a:xfrm>
          <a:off x="6126814" y="1498352"/>
          <a:ext cx="2479684" cy="384437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>
              <a:solidFill>
                <a:schemeClr val="dk1"/>
              </a:solidFill>
            </a:rPr>
            <a:t>LED</a:t>
          </a:r>
          <a:r>
            <a:rPr lang="zh-CN" altLang="en-US" sz="1400">
              <a:solidFill>
                <a:schemeClr val="dk1"/>
              </a:solidFill>
            </a:rPr>
            <a:t>数码显示器的设计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6126814" y="1498352"/>
        <a:ext cx="2479684" cy="384437"/>
      </dsp:txXfrm>
    </dsp:sp>
    <dsp:sp modelId="{97C65D2C-6D13-4153-90F3-5B3B7437616A}">
      <dsp:nvSpPr>
        <dsp:cNvPr id="10" name="任意多边形 9"/>
        <dsp:cNvSpPr/>
      </dsp:nvSpPr>
      <dsp:spPr bwMode="white">
        <a:xfrm>
          <a:off x="5041677" y="2105895"/>
          <a:ext cx="1102298" cy="64245"/>
        </a:xfrm>
        <a:custGeom>
          <a:avLst/>
          <a:gdLst/>
          <a:ahLst/>
          <a:cxnLst/>
          <a:pathLst>
            <a:path w="1736" h="101">
              <a:moveTo>
                <a:pt x="27" y="-164"/>
              </a:moveTo>
              <a:lnTo>
                <a:pt x="1709" y="26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5041677" y="2105895"/>
        <a:ext cx="1102298" cy="64245"/>
      </dsp:txXfrm>
    </dsp:sp>
    <dsp:sp modelId="{03765D2F-47D3-49C3-96B7-DA5D6820630A}">
      <dsp:nvSpPr>
        <dsp:cNvPr id="11" name="圆角矩形 10"/>
        <dsp:cNvSpPr/>
      </dsp:nvSpPr>
      <dsp:spPr bwMode="white">
        <a:xfrm>
          <a:off x="6126814" y="2082262"/>
          <a:ext cx="2479684" cy="384437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dk1"/>
              </a:solidFill>
            </a:rPr>
            <a:t>开源硬件控制设计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6126814" y="2082262"/>
        <a:ext cx="2479684" cy="384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713788" cy="3725863"/>
        <a:chOff x="0" y="0"/>
        <a:chExt cx="8713788" cy="3725863"/>
      </a:xfrm>
    </dsp:grpSpPr>
    <dsp:sp modelId="{A24BB547-1B5B-49CD-9B1E-F524B1AF08C1}">
      <dsp:nvSpPr>
        <dsp:cNvPr id="3" name="圆角矩形 2"/>
        <dsp:cNvSpPr/>
      </dsp:nvSpPr>
      <dsp:spPr bwMode="white">
        <a:xfrm>
          <a:off x="204409" y="1072514"/>
          <a:ext cx="2222969" cy="136145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tx1"/>
              </a:solidFill>
            </a:rPr>
            <a:t>第三节  简单控制系统的设</a:t>
          </a:r>
          <a:r>
            <a:rPr lang="zh-CN" altLang="en-US" sz="1400" smtClean="0">
              <a:solidFill>
                <a:schemeClr val="tx1"/>
              </a:solidFill>
            </a:rPr>
            <a:t>计</a:t>
          </a:r>
          <a:endParaRPr lang="en-US" altLang="zh-CN" sz="1400" smtClean="0">
            <a:solidFill>
              <a:schemeClr val="tx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开源硬件实现控制过程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204409" y="1072514"/>
        <a:ext cx="2222969" cy="1361455"/>
      </dsp:txXfrm>
    </dsp:sp>
    <dsp:sp modelId="{7D5EA5B9-7C12-49F7-9855-B1915301E824}">
      <dsp:nvSpPr>
        <dsp:cNvPr id="4" name="任意多边形 3"/>
        <dsp:cNvSpPr/>
      </dsp:nvSpPr>
      <dsp:spPr bwMode="white">
        <a:xfrm>
          <a:off x="2101457" y="1127494"/>
          <a:ext cx="1404515" cy="65686"/>
        </a:xfrm>
        <a:custGeom>
          <a:avLst/>
          <a:gdLst/>
          <a:ahLst/>
          <a:cxnLst/>
          <a:pathLst>
            <a:path w="2212" h="103">
              <a:moveTo>
                <a:pt x="513" y="985"/>
              </a:moveTo>
              <a:lnTo>
                <a:pt x="1699" y="-88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2101457" y="1127494"/>
        <a:ext cx="1404515" cy="65686"/>
      </dsp:txXfrm>
    </dsp:sp>
    <dsp:sp modelId="{D2D7E0F9-9FAA-4E70-A785-D5438DC0B7F2}">
      <dsp:nvSpPr>
        <dsp:cNvPr id="5" name="圆角矩形 4"/>
        <dsp:cNvSpPr/>
      </dsp:nvSpPr>
      <dsp:spPr bwMode="white">
        <a:xfrm>
          <a:off x="3180051" y="217106"/>
          <a:ext cx="2555701" cy="700653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一、控制系统设计的基本过程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3180051" y="217106"/>
        <a:ext cx="2555701" cy="700653"/>
      </dsp:txXfrm>
    </dsp:sp>
    <dsp:sp modelId="{1756E05E-BB5F-4015-954A-66A493E79FE2}">
      <dsp:nvSpPr>
        <dsp:cNvPr id="6" name="任意多边形 5"/>
        <dsp:cNvSpPr/>
      </dsp:nvSpPr>
      <dsp:spPr bwMode="white">
        <a:xfrm>
          <a:off x="2242069" y="2141013"/>
          <a:ext cx="1140015" cy="65686"/>
        </a:xfrm>
        <a:custGeom>
          <a:avLst/>
          <a:gdLst/>
          <a:ahLst/>
          <a:cxnLst/>
          <a:pathLst>
            <a:path w="1795" h="103">
              <a:moveTo>
                <a:pt x="292" y="-611"/>
              </a:moveTo>
              <a:lnTo>
                <a:pt x="1503" y="714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2242069" y="2141013"/>
        <a:ext cx="1140015" cy="65686"/>
      </dsp:txXfrm>
    </dsp:sp>
    <dsp:sp modelId="{8D6A9E81-D7E6-4546-87BB-8087D23CFDE9}">
      <dsp:nvSpPr>
        <dsp:cNvPr id="7" name="圆角矩形 6"/>
        <dsp:cNvSpPr/>
      </dsp:nvSpPr>
      <dsp:spPr bwMode="white">
        <a:xfrm>
          <a:off x="3196775" y="2013662"/>
          <a:ext cx="1747854" cy="116161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dk1"/>
              </a:solidFill>
            </a:rPr>
            <a:t>二、设计实</a:t>
          </a:r>
          <a:r>
            <a:rPr lang="zh-CN" altLang="en-US" sz="1400" smtClean="0">
              <a:solidFill>
                <a:schemeClr val="dk1"/>
              </a:solidFill>
            </a:rPr>
            <a:t>例</a:t>
          </a:r>
          <a:endParaRPr lang="en-US" altLang="zh-CN" sz="1400" smtClean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利用掌控板模拟光控路灯的设计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3196775" y="2013662"/>
        <a:ext cx="1747854" cy="1161615"/>
      </dsp:txXfrm>
    </dsp:sp>
    <dsp:sp modelId="{F1A8C634-262C-4C5F-AE5F-667C9F9F6208}">
      <dsp:nvSpPr>
        <dsp:cNvPr id="8" name="任意多边形 7"/>
        <dsp:cNvSpPr/>
      </dsp:nvSpPr>
      <dsp:spPr bwMode="white">
        <a:xfrm>
          <a:off x="4852407" y="2231164"/>
          <a:ext cx="1276377" cy="65686"/>
        </a:xfrm>
        <a:custGeom>
          <a:avLst/>
          <a:gdLst/>
          <a:ahLst/>
          <a:cxnLst/>
          <a:pathLst>
            <a:path w="2010" h="103">
              <a:moveTo>
                <a:pt x="145" y="572"/>
              </a:moveTo>
              <a:lnTo>
                <a:pt x="1865" y="-46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4852407" y="2231164"/>
        <a:ext cx="1276377" cy="65686"/>
      </dsp:txXfrm>
    </dsp:sp>
    <dsp:sp modelId="{BF2B0E6E-8DC2-4504-BB9D-7BC07E324BF3}">
      <dsp:nvSpPr>
        <dsp:cNvPr id="9" name="圆角矩形 8"/>
        <dsp:cNvSpPr/>
      </dsp:nvSpPr>
      <dsp:spPr bwMode="white">
        <a:xfrm>
          <a:off x="6036561" y="1737015"/>
          <a:ext cx="2535307" cy="39306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 smtClean="0">
              <a:solidFill>
                <a:schemeClr val="dk1"/>
              </a:solidFill>
            </a:rPr>
            <a:t>测量光线的强度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6036561" y="1737015"/>
        <a:ext cx="2535307" cy="393060"/>
      </dsp:txXfrm>
    </dsp:sp>
    <dsp:sp modelId="{97C65D2C-6D13-4153-90F3-5B3B7437616A}">
      <dsp:nvSpPr>
        <dsp:cNvPr id="10" name="任意多边形 9"/>
        <dsp:cNvSpPr/>
      </dsp:nvSpPr>
      <dsp:spPr bwMode="white">
        <a:xfrm>
          <a:off x="4943694" y="2529668"/>
          <a:ext cx="1093802" cy="65686"/>
        </a:xfrm>
        <a:custGeom>
          <a:avLst/>
          <a:gdLst/>
          <a:ahLst/>
          <a:cxnLst/>
          <a:pathLst>
            <a:path w="1723" h="103">
              <a:moveTo>
                <a:pt x="1" y="102"/>
              </a:moveTo>
              <a:lnTo>
                <a:pt x="1721" y="1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800">
            <a:solidFill>
              <a:schemeClr val="tx1"/>
            </a:solidFill>
          </a:endParaRPr>
        </a:p>
      </dsp:txBody>
      <dsp:txXfrm>
        <a:off x="4943694" y="2529668"/>
        <a:ext cx="1093802" cy="65686"/>
      </dsp:txXfrm>
    </dsp:sp>
    <dsp:sp modelId="{03765D2F-47D3-49C3-96B7-DA5D6820630A}">
      <dsp:nvSpPr>
        <dsp:cNvPr id="11" name="圆角矩形 10"/>
        <dsp:cNvSpPr/>
      </dsp:nvSpPr>
      <dsp:spPr bwMode="white">
        <a:xfrm>
          <a:off x="6036561" y="2334022"/>
          <a:ext cx="2535307" cy="393060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光线强度的范围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6036561" y="2334022"/>
        <a:ext cx="2535307" cy="393060"/>
      </dsp:txXfrm>
    </dsp:sp>
    <dsp:sp modelId="{175CB83D-45BD-4852-8BCC-73AAF2892761}">
      <dsp:nvSpPr>
        <dsp:cNvPr id="12" name="任意多边形 11"/>
        <dsp:cNvSpPr/>
      </dsp:nvSpPr>
      <dsp:spPr bwMode="white">
        <a:xfrm>
          <a:off x="4876463" y="2844997"/>
          <a:ext cx="1246158" cy="65686"/>
        </a:xfrm>
        <a:custGeom>
          <a:avLst/>
          <a:gdLst/>
          <a:ahLst/>
          <a:cxnLst/>
          <a:pathLst>
            <a:path w="1962" h="103">
              <a:moveTo>
                <a:pt x="107" y="-395"/>
              </a:moveTo>
              <a:lnTo>
                <a:pt x="1855" y="498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876463" y="2844997"/>
        <a:ext cx="1246158" cy="65686"/>
      </dsp:txXfrm>
    </dsp:sp>
    <dsp:sp modelId="{072A46DA-38A0-48D6-9D17-666FFA915492}">
      <dsp:nvSpPr>
        <dsp:cNvPr id="13" name="圆角矩形 12"/>
        <dsp:cNvSpPr/>
      </dsp:nvSpPr>
      <dsp:spPr bwMode="white">
        <a:xfrm>
          <a:off x="6054454" y="2931029"/>
          <a:ext cx="2567530" cy="460363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smtClean="0">
              <a:solidFill>
                <a:schemeClr val="dk1"/>
              </a:solidFill>
            </a:rPr>
            <a:t>通过光线值控制</a:t>
          </a:r>
          <a:r>
            <a:rPr lang="en-US" altLang="en-US" sz="1400" smtClean="0">
              <a:solidFill>
                <a:schemeClr val="dk1"/>
              </a:solidFill>
            </a:rPr>
            <a:t>LED</a:t>
          </a:r>
          <a:r>
            <a:rPr lang="zh-CN" altLang="en-US" sz="1400" smtClean="0">
              <a:solidFill>
                <a:schemeClr val="dk1"/>
              </a:solidFill>
            </a:rPr>
            <a:t>灯</a:t>
          </a:r>
          <a:endParaRPr lang="zh-CN" altLang="en-US" sz="1400" dirty="0">
            <a:solidFill>
              <a:schemeClr val="dk1"/>
            </a:solidFill>
          </a:endParaRPr>
        </a:p>
      </dsp:txBody>
      <dsp:txXfrm>
        <a:off x="6054454" y="2931029"/>
        <a:ext cx="2567530" cy="460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图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950" y="123190"/>
            <a:ext cx="1369695" cy="12985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76415" y="-20320"/>
            <a:ext cx="2175510" cy="621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 dirty="0"/>
              <a:t>第四章 控制及其设计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第三节  简单控制系统的设计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285884"/>
          </a:xfrm>
        </p:spPr>
        <p:txBody>
          <a:bodyPr>
            <a:normAutofit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4</a:t>
            </a:r>
            <a:r>
              <a:rPr lang="zh-CN" altLang="en-US" dirty="0"/>
              <a:t>．选择实现方法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2214560"/>
            <a:ext cx="3857652" cy="2426497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让</a:t>
            </a:r>
            <a:r>
              <a:rPr lang="en-US" dirty="0"/>
              <a:t>LED</a:t>
            </a:r>
            <a:r>
              <a:rPr lang="zh-CN" altLang="en-US" dirty="0"/>
              <a:t>数码管显示特定数码最简单的方法就是采用机械开关进行手动控制。</a:t>
            </a:r>
            <a:endParaRPr lang="en-US" altLang="zh-CN" dirty="0"/>
          </a:p>
          <a:p>
            <a:r>
              <a:rPr lang="zh-CN" altLang="en-US" dirty="0"/>
              <a:t>假设我们 要显示数字“</a:t>
            </a:r>
            <a:r>
              <a:rPr lang="en-US" altLang="zh-CN" dirty="0"/>
              <a:t>3”</a:t>
            </a:r>
            <a:r>
              <a:rPr lang="zh-CN" altLang="en-US" dirty="0"/>
              <a:t>，且采用共阳极数码管，由数码管各段的排列分布可知， 显示“</a:t>
            </a:r>
            <a:r>
              <a:rPr lang="en-US" altLang="zh-CN" dirty="0"/>
              <a:t>3”</a:t>
            </a:r>
            <a:r>
              <a:rPr lang="zh-CN" altLang="en-US" dirty="0"/>
              <a:t>应使</a:t>
            </a:r>
            <a:r>
              <a:rPr lang="en-US" dirty="0"/>
              <a:t>A、B、C、D、G</a:t>
            </a:r>
            <a:r>
              <a:rPr lang="zh-CN" altLang="en-US" dirty="0"/>
              <a:t>段发光。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29150" y="1928595"/>
            <a:ext cx="3943350" cy="257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r>
              <a:rPr lang="zh-CN" altLang="en-US" dirty="0"/>
              <a:t>显示数字与连接端的关系：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</p:nvPr>
        </p:nvGraphicFramePr>
        <p:xfrm>
          <a:off x="357188" y="1785938"/>
          <a:ext cx="8501086" cy="2786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2826"/>
                <a:gridCol w="772826"/>
                <a:gridCol w="772826"/>
                <a:gridCol w="772826"/>
                <a:gridCol w="772826"/>
                <a:gridCol w="772826"/>
                <a:gridCol w="772826"/>
                <a:gridCol w="772826"/>
                <a:gridCol w="772826"/>
                <a:gridCol w="772826"/>
                <a:gridCol w="772826"/>
              </a:tblGrid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连接端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0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2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4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5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6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7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8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9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A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+mn-ea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B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C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D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E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F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</a:tr>
              <a:tr h="348259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G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+mn-ea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+mn-ea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+mn-ea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●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实践活动：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自己动手设计连接能显示其他数字的控制电路。 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前面的案例，如果</a:t>
            </a:r>
            <a:r>
              <a:rPr lang="zh-CN" altLang="en-US"/>
              <a:t>采用</a:t>
            </a:r>
            <a:r>
              <a:rPr lang="zh-CN" altLang="en-US" smtClean="0"/>
              <a:t>共阳极</a:t>
            </a:r>
            <a:r>
              <a:rPr lang="zh-CN" altLang="en-US" dirty="0"/>
              <a:t>数码管，电路图应怎样修改？ 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根据连线图，填写表格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3"/>
          </p:nvPr>
        </p:nvSpPr>
        <p:spPr>
          <a:xfrm>
            <a:off x="3851920" y="1386525"/>
            <a:ext cx="1791650" cy="465145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显示</a:t>
            </a:r>
            <a:r>
              <a:rPr lang="en-US" altLang="zh-CN" dirty="0"/>
              <a:t>3</a:t>
            </a:r>
            <a:r>
              <a:rPr altLang="en-US" dirty="0"/>
              <a:t>连线图：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4"/>
          </p:nvPr>
        </p:nvGraphicFramePr>
        <p:xfrm>
          <a:off x="4143373" y="3566174"/>
          <a:ext cx="480060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685801"/>
                <a:gridCol w="685801"/>
                <a:gridCol w="685801"/>
                <a:gridCol w="685801"/>
                <a:gridCol w="685801"/>
                <a:gridCol w="68580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系统名称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控制器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控制量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被控对象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被控量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控制类型 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控制方式 </a:t>
                      </a:r>
                      <a:endParaRPr lang="zh-CN" altLang="en-US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数码显示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开关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电压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数码管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发光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开环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手动</a:t>
                      </a:r>
                      <a:endParaRPr lang="zh-CN" alt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53124" y="1000114"/>
            <a:ext cx="3133718" cy="25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4860032" y="4155926"/>
            <a:ext cx="5760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580112" y="4174488"/>
            <a:ext cx="5760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55025" y="4140394"/>
            <a:ext cx="576064" cy="375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48264" y="4174488"/>
            <a:ext cx="5760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592141" y="4174488"/>
            <a:ext cx="5760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295240" y="4174488"/>
            <a:ext cx="576064" cy="28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0664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5</a:t>
            </a:r>
            <a:r>
              <a:rPr lang="zh-CN" altLang="en-US" dirty="0"/>
              <a:t>．部件模型及主要参数的确定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2211710"/>
            <a:ext cx="3857652" cy="2429347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对一个复杂的控制系统，在确定了系统结构后，先要对系统中的各部分建立对应的数学模型，然后进行一些理论分析和仿真。</a:t>
            </a:r>
            <a:endParaRPr lang="en-US" altLang="zh-CN" dirty="0"/>
          </a:p>
          <a:p>
            <a:r>
              <a:rPr lang="zh-CN" altLang="en-US" dirty="0"/>
              <a:t>当系统较为简单时，我们可以先通过简单的运算，得到一些必要的参数，然后用实验的方法调试系统的工作，直到满意为止。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3"/>
          </p:nvPr>
        </p:nvSpPr>
        <p:spPr>
          <a:xfrm>
            <a:off x="4643438" y="1386525"/>
            <a:ext cx="4214842" cy="465145"/>
          </a:xfrm>
        </p:spPr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．验证、完成你的设计 </a:t>
            </a:r>
            <a:endParaRPr lang="zh-CN" altLang="en-US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4629150" y="2211710"/>
            <a:ext cx="3943378" cy="2431742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确定了设计方案，并按选定的控制方法验证了各部分的工作后，就可以将它们组装起来。</a:t>
            </a:r>
            <a:endParaRPr lang="en-US" altLang="zh-CN" dirty="0"/>
          </a:p>
          <a:p>
            <a:r>
              <a:rPr lang="zh-CN" altLang="en-US" dirty="0"/>
              <a:t>设计和交流的方法，应尽可能做到： </a:t>
            </a:r>
            <a:endParaRPr lang="zh-CN" altLang="en-US" dirty="0"/>
          </a:p>
          <a:p>
            <a:pPr lvl="1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）用计算机绘制各部分的原理图及安装图。 </a:t>
            </a:r>
            <a:endParaRPr lang="zh-CN" altLang="en-US" dirty="0"/>
          </a:p>
          <a:p>
            <a:pPr lvl="1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）设计系统制作的工作流程。 </a:t>
            </a:r>
            <a:endParaRPr lang="zh-CN" altLang="en-US" dirty="0"/>
          </a:p>
          <a:p>
            <a:pPr lvl="1"/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）协同工作，共同完成整个设计。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285884"/>
          </a:xfrm>
        </p:spPr>
        <p:txBody>
          <a:bodyPr/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．评估你的设计 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214282" y="2071684"/>
            <a:ext cx="4000528" cy="2786082"/>
          </a:xfrm>
        </p:spPr>
        <p:txBody>
          <a:bodyPr>
            <a:noAutofit/>
          </a:bodyPr>
          <a:lstStyle/>
          <a:p>
            <a:r>
              <a:rPr lang="zh-CN" altLang="en-US" sz="1300" dirty="0"/>
              <a:t>完成设计后，为了测试系统设计是否达到预期目的，还需要从以下几个方面进行评 估： </a:t>
            </a:r>
            <a:endParaRPr lang="zh-CN" altLang="en-US" sz="1300" dirty="0"/>
          </a:p>
          <a:p>
            <a:pPr marL="457200" indent="-457200">
              <a:buFont typeface="+mj-ea"/>
              <a:buAutoNum type="circleNumDbPlain"/>
            </a:pPr>
            <a:r>
              <a:rPr lang="zh-CN" altLang="en-US" sz="1300" dirty="0"/>
              <a:t>系统是否安全、可靠？能否按设计的要求工作？ </a:t>
            </a:r>
            <a:endParaRPr lang="zh-CN" altLang="en-US" sz="1300" dirty="0"/>
          </a:p>
          <a:p>
            <a:pPr marL="457200" indent="-457200">
              <a:buFont typeface="+mj-ea"/>
              <a:buAutoNum type="circleNumDbPlain"/>
            </a:pPr>
            <a:r>
              <a:rPr lang="zh-CN" altLang="en-US" sz="1300" dirty="0"/>
              <a:t>其他同学对你的设计有什么看法？ </a:t>
            </a:r>
            <a:endParaRPr lang="zh-CN" altLang="en-US" sz="1300" dirty="0"/>
          </a:p>
          <a:p>
            <a:pPr marL="457200" indent="-457200">
              <a:buFont typeface="+mj-ea"/>
              <a:buAutoNum type="circleNumDbPlain"/>
            </a:pPr>
            <a:r>
              <a:rPr lang="zh-CN" altLang="en-US" sz="1300" dirty="0"/>
              <a:t>整个系统的造价是多少？ </a:t>
            </a:r>
            <a:endParaRPr lang="zh-CN" altLang="en-US" sz="1300" dirty="0"/>
          </a:p>
          <a:p>
            <a:pPr marL="457200" indent="-457200">
              <a:buFont typeface="+mj-ea"/>
              <a:buAutoNum type="circleNumDbPlain"/>
            </a:pPr>
            <a:r>
              <a:rPr lang="zh-CN" altLang="en-US" sz="1300" dirty="0"/>
              <a:t>如果你有更多的时间，你会对其做哪些改进？ </a:t>
            </a:r>
            <a:endParaRPr lang="zh-CN" altLang="en-US" sz="1300" dirty="0"/>
          </a:p>
          <a:p>
            <a:pPr marL="457200" indent="-457200">
              <a:buFont typeface="+mj-ea"/>
              <a:buAutoNum type="circleNumDbPlain"/>
            </a:pPr>
            <a:r>
              <a:rPr lang="zh-CN" altLang="en-US" sz="1300" dirty="0"/>
              <a:t>为你的设计写一份使用说明书。</a:t>
            </a:r>
            <a:endParaRPr lang="zh-CN" altLang="en-US" sz="1300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3"/>
          </p:nvPr>
        </p:nvSpPr>
        <p:spPr>
          <a:xfrm>
            <a:off x="4443412" y="785800"/>
            <a:ext cx="4214842" cy="785818"/>
          </a:xfrm>
        </p:spPr>
        <p:txBody>
          <a:bodyPr/>
          <a:lstStyle/>
          <a:p>
            <a:r>
              <a:rPr lang="en-US" altLang="zh-CN" dirty="0"/>
              <a:t>8</a:t>
            </a:r>
            <a:r>
              <a:rPr dirty="0"/>
              <a:t>．优化你的设计 </a:t>
            </a:r>
            <a:endParaRPr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4429124" y="1428742"/>
            <a:ext cx="4429156" cy="2000264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/>
              <a:t>上面的设计由于一 次连线只能显示一个数字，实际的应用价值有限。我们怎样将它做得更合理、更智能呢？ </a:t>
            </a:r>
            <a:endParaRPr lang="zh-CN" altLang="en-US"/>
          </a:p>
          <a:p>
            <a:r>
              <a:rPr lang="zh-CN" altLang="en-US"/>
              <a:t>采用</a:t>
            </a:r>
            <a:r>
              <a:rPr lang="en-US" altLang="zh-CN"/>
              <a:t>4511</a:t>
            </a:r>
            <a:r>
              <a:rPr lang="zh-CN" altLang="en-US"/>
              <a:t>专用集成电路控制</a:t>
            </a:r>
            <a:r>
              <a:rPr lang="en-US" altLang="zh-CN"/>
              <a:t>1</a:t>
            </a:r>
            <a:r>
              <a:rPr lang="zh-CN" altLang="en-US"/>
              <a:t>位数码管的原理 图，这个电路可以通过</a:t>
            </a:r>
            <a:r>
              <a:rPr lang="en-US" altLang="zh-CN"/>
              <a:t>4</a:t>
            </a:r>
            <a:r>
              <a:rPr lang="zh-CN" altLang="en-US"/>
              <a:t>个开关的组合来控制数码管的显示，比起前面的设计灵活 性高了很多？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9256" y="3323933"/>
            <a:ext cx="2646728" cy="14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路灯的控制</a:t>
            </a:r>
            <a:endParaRPr lang="zh-CN" altLang="en-US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sz="quarter" idx="4"/>
          </p:nvPr>
        </p:nvGraphicFramePr>
        <p:xfrm>
          <a:off x="5143504" y="2071684"/>
          <a:ext cx="3571872" cy="25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785922"/>
              </a:tblGrid>
              <a:tr h="412018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控制方式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存在问题</a:t>
                      </a:r>
                      <a:endParaRPr lang="zh-CN" altLang="en-US"/>
                    </a:p>
                  </a:txBody>
                  <a:tcPr anchor="ctr"/>
                </a:tc>
              </a:tr>
              <a:tr h="5587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手动开关，人工控制方式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手动控制效率低</a:t>
                      </a:r>
                      <a:endParaRPr lang="zh-CN" altLang="en-US"/>
                    </a:p>
                  </a:txBody>
                  <a:tcPr anchor="ctr"/>
                </a:tc>
              </a:tr>
              <a:tr h="5587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定时器，定时自动控制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天气、季节影响，灯光的需求时间不固定</a:t>
                      </a:r>
                      <a:endParaRPr lang="zh-CN" altLang="en-US"/>
                    </a:p>
                  </a:txBody>
                  <a:tcPr anchor="ctr"/>
                </a:tc>
              </a:tr>
              <a:tr h="558764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根据亮度，自动控制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  <a:tr h="412018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86050" y="3000378"/>
            <a:ext cx="1714512" cy="164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8"/>
            <a:ext cx="1869749" cy="17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本占位符 9"/>
          <p:cNvSpPr>
            <a:spLocks noGrp="1"/>
          </p:cNvSpPr>
          <p:nvPr>
            <p:ph type="body" idx="1"/>
          </p:nvPr>
        </p:nvSpPr>
        <p:spPr>
          <a:xfrm>
            <a:off x="285720" y="1785932"/>
            <a:ext cx="4214842" cy="785818"/>
          </a:xfrm>
        </p:spPr>
        <p:txBody>
          <a:bodyPr>
            <a:normAutofit lnSpcReduction="10000"/>
          </a:bodyPr>
          <a:lstStyle/>
          <a:p>
            <a:r>
              <a:rPr lang="zh-CN" altLang="en-US" smtClean="0"/>
              <a:t>如何自动对路灯的开关进行控制？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控制系统设计的基本过程。</a:t>
            </a:r>
            <a:endParaRPr lang="en-US" altLang="zh-CN" smtClean="0"/>
          </a:p>
        </p:txBody>
      </p:sp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>
          <a:xfrm>
            <a:off x="357158" y="1643056"/>
            <a:ext cx="5500726" cy="3286148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zh-CN" altLang="en-US" smtClean="0"/>
              <a:t>第一步  确定控制目的。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第二步</a:t>
            </a:r>
            <a:r>
              <a:rPr lang="en-US" altLang="zh-CN" smtClean="0"/>
              <a:t>  </a:t>
            </a:r>
            <a:r>
              <a:rPr lang="zh-CN" altLang="en-US" smtClean="0"/>
              <a:t>确定系统的被控量。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第三步  明确系统各项指标。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第四步  根据前面的要求和参数，确定控制系统的结构。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第五步  建立系统各环节的模型。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第六步  确定待调参数。</a:t>
            </a:r>
            <a:endParaRPr lang="en-US" altLang="zh-CN" smtClean="0"/>
          </a:p>
          <a:p>
            <a:pPr lvl="0">
              <a:defRPr/>
            </a:pPr>
            <a:r>
              <a:rPr lang="zh-CN" altLang="en-US" smtClean="0"/>
              <a:t>第七步  测试系统的性能。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一、控制系统设</a:t>
            </a:r>
            <a:r>
              <a:rPr lang="zh-CN" altLang="en-US" smtClean="0"/>
              <a:t>计的基本过程</a:t>
            </a:r>
            <a:endParaRPr lang="zh-CN" altLang="en-US" dirty="0"/>
          </a:p>
        </p:txBody>
      </p:sp>
      <p:sp>
        <p:nvSpPr>
          <p:cNvPr id="21" name="文本占位符 13"/>
          <p:cNvSpPr>
            <a:spLocks noGrp="1"/>
          </p:cNvSpPr>
          <p:nvPr>
            <p:ph type="body" idx="1"/>
          </p:nvPr>
        </p:nvSpPr>
        <p:spPr>
          <a:xfrm>
            <a:off x="6000760" y="1714494"/>
            <a:ext cx="2714644" cy="2571768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zh-CN" altLang="en-US" smtClean="0"/>
              <a:t>控制系统设计实例：</a:t>
            </a:r>
            <a:endParaRPr lang="en-US" altLang="zh-CN" smtClean="0"/>
          </a:p>
          <a:p>
            <a:pPr lvl="0">
              <a:lnSpc>
                <a:spcPct val="200000"/>
              </a:lnSpc>
            </a:pPr>
            <a:r>
              <a:rPr lang="zh-CN" altLang="en-US" smtClean="0"/>
              <a:t>光敏传感器控制的路灯。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8462174" cy="922424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mtClean="0"/>
              <a:t>光敏传感器控制的路灯：利用掌控板模拟光控路灯的设计</a:t>
            </a:r>
            <a:endParaRPr lang="en-US" altLang="zh-CN" smtClean="0"/>
          </a:p>
        </p:txBody>
      </p:sp>
      <p:sp>
        <p:nvSpPr>
          <p:cNvPr id="17" name="内容占位符 16"/>
          <p:cNvSpPr>
            <a:spLocks noGrp="1"/>
          </p:cNvSpPr>
          <p:nvPr>
            <p:ph sz="quarter" idx="4"/>
          </p:nvPr>
        </p:nvSpPr>
        <p:spPr>
          <a:xfrm>
            <a:off x="4427984" y="1635646"/>
            <a:ext cx="4248472" cy="286037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mtClean="0"/>
              <a:t>控制的目标：光线暗路灯亮，光线强路灯灭。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控制器：掌控板</a:t>
            </a:r>
            <a:endParaRPr lang="en-US" altLang="zh-CN" smtClean="0"/>
          </a:p>
          <a:p>
            <a:r>
              <a:rPr lang="zh-CN" altLang="en-US" smtClean="0"/>
              <a:t>检测装置：光敏（光线）传感器</a:t>
            </a:r>
            <a:endParaRPr lang="en-US" altLang="zh-CN" smtClean="0"/>
          </a:p>
          <a:p>
            <a:r>
              <a:rPr lang="zh-CN" altLang="en-US" smtClean="0"/>
              <a:t>被控对象：</a:t>
            </a:r>
            <a:r>
              <a:rPr lang="en-US" altLang="zh-CN" smtClean="0"/>
              <a:t>RGB LED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</a:t>
            </a:r>
            <a:r>
              <a:rPr lang="zh-CN" altLang="en-US"/>
              <a:t>控制系统设</a:t>
            </a:r>
            <a:r>
              <a:rPr lang="zh-CN" altLang="en-US" smtClean="0"/>
              <a:t>计实例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2138562"/>
            <a:ext cx="3446436" cy="235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2021-09-信息技术资源\通用技术必修2\2022-06-第四章\掌控板图片\360截图20220624145055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139702"/>
            <a:ext cx="5510956" cy="2530226"/>
          </a:xfrm>
          <a:prstGeom prst="rect">
            <a:avLst/>
          </a:prstGeom>
          <a:noFill/>
        </p:spPr>
      </p:pic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6013902" cy="634392"/>
          </a:xfrm>
        </p:spPr>
        <p:txBody>
          <a:bodyPr>
            <a:normAutofit fontScale="92500"/>
          </a:bodyPr>
          <a:lstStyle/>
          <a:p>
            <a:pPr lvl="0">
              <a:lnSpc>
                <a:spcPct val="160000"/>
              </a:lnSpc>
            </a:pPr>
            <a:r>
              <a:rPr lang="zh-CN" altLang="en-US" smtClean="0"/>
              <a:t>光敏传感器控制的路灯：测量光线的强度</a:t>
            </a:r>
            <a:endParaRPr lang="en-US" altLang="zh-CN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4644008" y="2067694"/>
            <a:ext cx="4214842" cy="785818"/>
          </a:xfrm>
        </p:spPr>
        <p:txBody>
          <a:bodyPr/>
          <a:lstStyle/>
          <a:p>
            <a:r>
              <a:rPr lang="zh-CN" altLang="en-US" smtClean="0"/>
              <a:t>使用屏幕显示光线的强弱</a:t>
            </a:r>
            <a:r>
              <a:rPr altLang="en-US" smtClean="0"/>
              <a:t>数值</a:t>
            </a:r>
            <a:r>
              <a:rPr lang="zh-CN" altLang="en-US" smtClean="0"/>
              <a:t>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</a:t>
            </a:r>
            <a:r>
              <a:rPr lang="zh-CN" altLang="en-US"/>
              <a:t>控制系统设</a:t>
            </a:r>
            <a:r>
              <a:rPr lang="zh-CN" altLang="en-US" smtClean="0"/>
              <a:t>计实例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251520" y="1419622"/>
            <a:ext cx="8712968" cy="504056"/>
          </a:xfrm>
        </p:spPr>
        <p:txBody>
          <a:bodyPr>
            <a:noAutofit/>
          </a:bodyPr>
          <a:lstStyle/>
          <a:p>
            <a:r>
              <a:rPr lang="zh-CN" altLang="en-US" sz="1600" smtClean="0"/>
              <a:t>使用</a:t>
            </a:r>
            <a:r>
              <a:rPr lang="en-US" altLang="zh-CN" sz="1600" smtClean="0"/>
              <a:t>mPython</a:t>
            </a:r>
            <a:r>
              <a:rPr lang="zh-CN" altLang="en-US" sz="1600" smtClean="0"/>
              <a:t>模拟器可以输入不同的光线亮度数值，也可以使用硬件，用手指遮挡光敏传感器，区分两种状态的光线强度数值。</a:t>
            </a:r>
            <a:endParaRPr lang="zh-CN" altLang="en-US" sz="160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</a:t>
            </a:r>
            <a:r>
              <a:rPr lang="zh-CN" altLang="en-US"/>
              <a:t>控制系统设</a:t>
            </a:r>
            <a:r>
              <a:rPr lang="zh-CN" altLang="en-US" smtClean="0"/>
              <a:t>计实例</a:t>
            </a:r>
            <a:endParaRPr lang="zh-CN" altLang="en-US" dirty="0"/>
          </a:p>
        </p:txBody>
      </p:sp>
      <p:pic>
        <p:nvPicPr>
          <p:cNvPr id="9" name="Picture 2" descr="I:\2021-09-信息技术资源\通用技术必修2\2022-06-第四章\掌控板图片\360截图20220624145115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9490" y="1995686"/>
            <a:ext cx="2867814" cy="2502345"/>
          </a:xfrm>
          <a:prstGeom prst="rect">
            <a:avLst/>
          </a:prstGeom>
          <a:noFill/>
        </p:spPr>
      </p:pic>
      <p:pic>
        <p:nvPicPr>
          <p:cNvPr id="10" name="Picture 3" descr="I:\2021-09-信息技术资源\通用技术必修2\2022-06-第四章\掌控板图片\360截图202206241451253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689" y="1995686"/>
            <a:ext cx="2763768" cy="2503736"/>
          </a:xfrm>
          <a:prstGeom prst="rect">
            <a:avLst/>
          </a:prstGeom>
          <a:noFill/>
        </p:spPr>
      </p:pic>
      <p:sp>
        <p:nvSpPr>
          <p:cNvPr id="14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8390166" cy="490376"/>
          </a:xfrm>
        </p:spPr>
        <p:txBody>
          <a:bodyPr>
            <a:noAutofit/>
          </a:bodyPr>
          <a:lstStyle/>
          <a:p>
            <a:pPr lvl="0">
              <a:lnSpc>
                <a:spcPct val="160000"/>
              </a:lnSpc>
            </a:pPr>
            <a:r>
              <a:rPr lang="zh-CN" altLang="en-US" sz="1800" smtClean="0"/>
              <a:t>光敏传感器控制的路灯：光线强度的范围</a:t>
            </a:r>
            <a:endParaRPr lang="en-US" altLang="zh-CN" sz="1800" smtClean="0"/>
          </a:p>
        </p:txBody>
      </p:sp>
      <p:sp>
        <p:nvSpPr>
          <p:cNvPr id="15" name="文本占位符 15"/>
          <p:cNvSpPr txBox="1"/>
          <p:nvPr/>
        </p:nvSpPr>
        <p:spPr>
          <a:xfrm>
            <a:off x="251520" y="4443958"/>
            <a:ext cx="5688632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完全遮挡光敏传感器时数值为</a:t>
            </a:r>
            <a:r>
              <a:rPr kumimoji="0" lang="en-US" altLang="zh-CN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lang="zh-CN" altLang="en-US" sz="1600" b="1" smtClean="0">
                <a:solidFill>
                  <a:srgbClr val="0070C0"/>
                </a:solidFill>
              </a:rPr>
              <a:t>移开手指后，</a:t>
            </a: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环境光亮度数值会小范围不断变化，可取平均值作为判断参数。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517205" cy="3600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700" dirty="0"/>
              <a:t>理解控制、控制系统的含义及其在生活和生产中的应用。 </a:t>
            </a:r>
            <a:endParaRPr lang="zh-CN" altLang="en-US" sz="1700" dirty="0"/>
          </a:p>
          <a:p>
            <a:pPr lvl="1"/>
            <a:r>
              <a:rPr lang="zh-CN" altLang="en-US" sz="1700" dirty="0"/>
              <a:t>了解手动控制、自动控制和智能控制的特点。 </a:t>
            </a:r>
            <a:endParaRPr lang="zh-CN" altLang="en-US" sz="1700" dirty="0"/>
          </a:p>
          <a:p>
            <a:pPr lvl="1"/>
            <a:r>
              <a:rPr lang="zh-CN" altLang="en-US" sz="1700" dirty="0"/>
              <a:t>熟悉简单开环控制、闭环控制的基本组成和工作过程，了解反馈的基本原理。 </a:t>
            </a:r>
            <a:endParaRPr lang="zh-CN" altLang="en-US" sz="1700" dirty="0"/>
          </a:p>
          <a:p>
            <a:pPr lvl="1"/>
            <a:r>
              <a:rPr lang="zh-CN" altLang="en-US" sz="1700" dirty="0"/>
              <a:t>理解控制系统中控制器、执行器和被控对象等的作用，能用框图对一个控制系统进行表达。 </a:t>
            </a:r>
            <a:endParaRPr lang="zh-CN" altLang="en-US" sz="1700" dirty="0"/>
          </a:p>
          <a:p>
            <a:pPr lvl="1"/>
            <a:r>
              <a:rPr lang="zh-CN" altLang="en-US" sz="1700" dirty="0"/>
              <a:t>能够分析简单的被控对象的基本特征，确定被控量、控制量。   </a:t>
            </a:r>
            <a:endParaRPr lang="zh-CN" altLang="en-US" sz="1700" dirty="0"/>
          </a:p>
          <a:p>
            <a:pPr lvl="1"/>
            <a:r>
              <a:rPr lang="zh-CN" altLang="en-US" sz="1700" dirty="0"/>
              <a:t>能进行简单的控制系统的设计，并制作一个简单的控制装置，能够对设计方案进行优化。 </a:t>
            </a:r>
            <a:endParaRPr lang="zh-CN" altLang="en-US" sz="1700" dirty="0"/>
          </a:p>
          <a:p>
            <a:pPr lvl="1"/>
            <a:r>
              <a:rPr lang="zh-CN" altLang="en-US" sz="1700" dirty="0"/>
              <a:t>了解简单的干扰现象及其对控制功能的影响，了解克服干扰的基本方法。</a:t>
            </a:r>
            <a:endParaRPr lang="en-US" altLang="zh-CN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6733982" cy="49037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光敏传感器控制的路灯：通过光线值控制</a:t>
            </a:r>
            <a:r>
              <a:rPr lang="en-US" altLang="zh-CN" smtClean="0"/>
              <a:t>LED</a:t>
            </a:r>
            <a:r>
              <a:rPr lang="zh-CN" altLang="en-US" smtClean="0"/>
              <a:t>灯</a:t>
            </a:r>
            <a:endParaRPr lang="en-US" altLang="zh-CN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5292080" y="1635646"/>
            <a:ext cx="3384376" cy="2736304"/>
          </a:xfrm>
        </p:spPr>
        <p:txBody>
          <a:bodyPr>
            <a:normAutofit fontScale="77500" lnSpcReduction="20000"/>
          </a:bodyPr>
          <a:lstStyle/>
          <a:p>
            <a:pPr marL="176530" indent="-17653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mtClean="0"/>
              <a:t>通过</a:t>
            </a:r>
            <a:r>
              <a:rPr lang="en-US" altLang="zh-CN" smtClean="0"/>
              <a:t>500</a:t>
            </a:r>
            <a:r>
              <a:rPr lang="zh-CN" altLang="en-US" smtClean="0"/>
              <a:t>毫秒的时间间隔，不停的检测光线亮度的数值，进而控制</a:t>
            </a:r>
            <a:r>
              <a:rPr lang="en-US" altLang="zh-CN" smtClean="0"/>
              <a:t>LED</a:t>
            </a:r>
            <a:r>
              <a:rPr lang="zh-CN" altLang="en-US" smtClean="0"/>
              <a:t>灯的亮或灭，模拟路灯的控制过程。</a:t>
            </a:r>
            <a:endParaRPr lang="en-US" altLang="zh-CN" smtClean="0"/>
          </a:p>
          <a:p>
            <a:pPr marL="176530" indent="-17653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mtClean="0"/>
              <a:t>光线值小于</a:t>
            </a:r>
            <a:r>
              <a:rPr lang="en-US" altLang="zh-CN" smtClean="0"/>
              <a:t>50</a:t>
            </a:r>
            <a:r>
              <a:rPr lang="zh-CN" altLang="en-US" smtClean="0"/>
              <a:t>，作为判断控制的区分值。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</a:t>
            </a:r>
            <a:r>
              <a:rPr lang="zh-CN" altLang="en-US"/>
              <a:t>控制系统设</a:t>
            </a:r>
            <a:r>
              <a:rPr lang="zh-CN" altLang="en-US" smtClean="0"/>
              <a:t>计实例</a:t>
            </a:r>
            <a:endParaRPr lang="zh-CN" altLang="en-US" dirty="0"/>
          </a:p>
        </p:txBody>
      </p:sp>
      <p:pic>
        <p:nvPicPr>
          <p:cNvPr id="3074" name="Picture 2" descr="I:\2021-09-信息技术资源\通用技术必修2\2022-06-第四章\掌控板图片\360截图20220624145630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91630"/>
            <a:ext cx="4968552" cy="331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7166030" cy="78581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光敏传感器控制的路灯：通过光线值控制</a:t>
            </a:r>
            <a:r>
              <a:rPr lang="en-US" altLang="zh-CN" smtClean="0"/>
              <a:t>LED</a:t>
            </a:r>
            <a:r>
              <a:rPr lang="zh-CN" altLang="en-US" smtClean="0"/>
              <a:t>灯</a:t>
            </a:r>
            <a:endParaRPr lang="en-US" altLang="zh-CN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</a:t>
            </a:r>
            <a:r>
              <a:rPr lang="zh-CN" altLang="en-US"/>
              <a:t>控制系统设</a:t>
            </a:r>
            <a:r>
              <a:rPr lang="zh-CN" altLang="en-US" smtClean="0"/>
              <a:t>计实例</a:t>
            </a:r>
            <a:endParaRPr lang="zh-CN" altLang="en-US" dirty="0"/>
          </a:p>
        </p:txBody>
      </p:sp>
      <p:pic>
        <p:nvPicPr>
          <p:cNvPr id="4098" name="Picture 2" descr="I:\2021-09-信息技术资源\通用技术必修2\2022-06-第四章\掌控板图片\360截图20220624145555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2145554"/>
            <a:ext cx="2817674" cy="2496295"/>
          </a:xfrm>
          <a:prstGeom prst="rect">
            <a:avLst/>
          </a:prstGeom>
          <a:noFill/>
        </p:spPr>
      </p:pic>
      <p:pic>
        <p:nvPicPr>
          <p:cNvPr id="4099" name="Picture 3" descr="I:\2021-09-信息技术资源\通用技术必修2\2022-06-第四章\掌控板图片\360截图202206241456017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901" y="2145754"/>
            <a:ext cx="3040492" cy="2497683"/>
          </a:xfrm>
          <a:prstGeom prst="rect">
            <a:avLst/>
          </a:prstGeom>
          <a:noFill/>
        </p:spPr>
      </p:pic>
      <p:sp>
        <p:nvSpPr>
          <p:cNvPr id="14" name="矩形标注 13"/>
          <p:cNvSpPr/>
          <p:nvPr/>
        </p:nvSpPr>
        <p:spPr>
          <a:xfrm>
            <a:off x="3141201" y="1707654"/>
            <a:ext cx="1368152" cy="792088"/>
          </a:xfrm>
          <a:prstGeom prst="wedgeRectCallout">
            <a:avLst>
              <a:gd name="adj1" fmla="val -117032"/>
              <a:gd name="adj2" fmla="val 470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smtClean="0">
                <a:solidFill>
                  <a:srgbClr val="002060"/>
                </a:solidFill>
              </a:rPr>
              <a:t>光线值大于</a:t>
            </a:r>
            <a:r>
              <a:rPr lang="en-US" altLang="zh-CN" sz="1400" b="1" smtClean="0">
                <a:solidFill>
                  <a:srgbClr val="002060"/>
                </a:solidFill>
              </a:rPr>
              <a:t>50</a:t>
            </a:r>
            <a:r>
              <a:rPr lang="zh-CN" altLang="en-US" sz="1400" b="1" smtClean="0">
                <a:solidFill>
                  <a:srgbClr val="002060"/>
                </a:solidFill>
              </a:rPr>
              <a:t>，亮度足够，</a:t>
            </a:r>
            <a:r>
              <a:rPr lang="en-US" altLang="zh-CN" sz="1400" b="1" smtClean="0">
                <a:solidFill>
                  <a:srgbClr val="002060"/>
                </a:solidFill>
              </a:rPr>
              <a:t>3</a:t>
            </a:r>
            <a:r>
              <a:rPr lang="zh-CN" altLang="en-US" sz="1400" b="1" smtClean="0">
                <a:solidFill>
                  <a:srgbClr val="002060"/>
                </a:solidFill>
              </a:rPr>
              <a:t>个</a:t>
            </a:r>
            <a:r>
              <a:rPr lang="en-US" altLang="zh-CN" sz="1400" b="1" smtClean="0">
                <a:solidFill>
                  <a:srgbClr val="002060"/>
                </a:solidFill>
              </a:rPr>
              <a:t>LED</a:t>
            </a:r>
            <a:r>
              <a:rPr lang="zh-CN" altLang="en-US" sz="1400" b="1" smtClean="0">
                <a:solidFill>
                  <a:srgbClr val="002060"/>
                </a:solidFill>
              </a:rPr>
              <a:t>灯不亮。</a:t>
            </a:r>
            <a:endParaRPr lang="zh-CN" altLang="en-US" sz="1400" b="1">
              <a:solidFill>
                <a:srgbClr val="002060"/>
              </a:solidFill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7389673" y="1635646"/>
            <a:ext cx="1368152" cy="792088"/>
          </a:xfrm>
          <a:prstGeom prst="wedgeRectCallout">
            <a:avLst>
              <a:gd name="adj1" fmla="val -117032"/>
              <a:gd name="adj2" fmla="val 470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1" smtClean="0">
                <a:solidFill>
                  <a:srgbClr val="002060"/>
                </a:solidFill>
              </a:rPr>
              <a:t>光线值小于</a:t>
            </a:r>
            <a:r>
              <a:rPr lang="en-US" altLang="zh-CN" sz="1400" b="1" smtClean="0">
                <a:solidFill>
                  <a:srgbClr val="002060"/>
                </a:solidFill>
              </a:rPr>
              <a:t>50</a:t>
            </a:r>
            <a:r>
              <a:rPr lang="zh-CN" altLang="en-US" sz="1400" b="1" smtClean="0">
                <a:solidFill>
                  <a:srgbClr val="002060"/>
                </a:solidFill>
              </a:rPr>
              <a:t>，亮度不足，</a:t>
            </a:r>
            <a:r>
              <a:rPr lang="en-US" altLang="zh-CN" sz="1400" b="1" smtClean="0">
                <a:solidFill>
                  <a:srgbClr val="002060"/>
                </a:solidFill>
              </a:rPr>
              <a:t>3</a:t>
            </a:r>
            <a:r>
              <a:rPr lang="zh-CN" altLang="en-US" sz="1400" b="1" smtClean="0">
                <a:solidFill>
                  <a:srgbClr val="002060"/>
                </a:solidFill>
              </a:rPr>
              <a:t>个</a:t>
            </a:r>
            <a:r>
              <a:rPr lang="en-US" altLang="zh-CN" sz="1400" b="1" smtClean="0">
                <a:solidFill>
                  <a:srgbClr val="002060"/>
                </a:solidFill>
              </a:rPr>
              <a:t>LED</a:t>
            </a:r>
            <a:r>
              <a:rPr lang="zh-CN" altLang="en-US" sz="1400" b="1" smtClean="0">
                <a:solidFill>
                  <a:srgbClr val="002060"/>
                </a:solidFill>
              </a:rPr>
              <a:t>灯亮。</a:t>
            </a:r>
            <a:endParaRPr lang="zh-CN" altLang="en-US" sz="1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357158" y="1357304"/>
            <a:ext cx="4214842" cy="785818"/>
          </a:xfrm>
        </p:spPr>
        <p:txBody>
          <a:bodyPr/>
          <a:lstStyle/>
          <a:p>
            <a:r>
              <a:rPr lang="zh-CN" altLang="en-US" smtClean="0"/>
              <a:t>光敏传感器控制的路灯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357158" y="2500312"/>
            <a:ext cx="7887250" cy="1361882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mtClean="0"/>
              <a:t>利用开源硬件，模拟了光控路灯的控制过程。设计实用的光控路灯，如何设计控制系统的组成。</a:t>
            </a:r>
            <a:endParaRPr lang="en-US" altLang="zh-CN" smtClean="0"/>
          </a:p>
          <a:p>
            <a:r>
              <a:rPr lang="zh-CN" altLang="en-US" smtClean="0"/>
              <a:t>绘制光控灯的控制方框图。</a:t>
            </a: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二、控制系统设计实例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CN" altLang="en-US" smtClean="0"/>
              <a:t>扩展：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smtClean="0"/>
              <a:t>设计并制作一个家里用的简单控制装置，可以选择：</a:t>
            </a:r>
            <a:endParaRPr lang="en-US" altLang="zh-CN" smtClean="0"/>
          </a:p>
          <a:p>
            <a:pPr lvl="1"/>
            <a:r>
              <a:rPr lang="zh-CN" altLang="en-US" smtClean="0"/>
              <a:t>自动浇花器</a:t>
            </a:r>
            <a:endParaRPr lang="en-US" altLang="zh-CN" smtClean="0"/>
          </a:p>
          <a:p>
            <a:pPr lvl="1"/>
            <a:r>
              <a:rPr lang="zh-CN" altLang="en-US" smtClean="0"/>
              <a:t>智能小夜灯</a:t>
            </a:r>
            <a:endParaRPr lang="en-US" altLang="zh-CN" smtClean="0"/>
          </a:p>
          <a:p>
            <a:pPr lvl="1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二、控制系统设计实例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思考：</a:t>
            </a:r>
            <a:endParaRPr lang="zh-CN" altLang="en-US" smtClean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smtClean="0"/>
              <a:t>利用光敏传感器控制灯，还可以应用在哪些地方？</a:t>
            </a:r>
            <a:endParaRPr lang="en-US" altLang="zh-CN" smtClean="0"/>
          </a:p>
          <a:p>
            <a:r>
              <a:rPr lang="zh-CN" altLang="en-US" smtClean="0"/>
              <a:t>楼梯的公共路灯，通过反馈什么信息实现控制？</a:t>
            </a:r>
            <a:endParaRPr lang="en-US" altLang="zh-CN" smtClean="0"/>
          </a:p>
          <a:p>
            <a:r>
              <a:rPr lang="zh-CN" altLang="en-US" smtClean="0"/>
              <a:t>半夜起床的小夜灯，通过反馈什么信息实现控制？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带童锁的饮水机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有些饮水机的设计没有考虑到儿童在使用时，可能会误操作将热水阀门打开而导致其被烫伤的情况。</a:t>
            </a:r>
            <a:endParaRPr lang="zh-CN" altLang="en-US" dirty="0"/>
          </a:p>
          <a:p>
            <a:r>
              <a:rPr lang="zh-CN" altLang="en-US" dirty="0"/>
              <a:t>为饮水机多加了一个开关，这个开关称为热水锁，在取热水时，必须先按热水锁，然后再打开热水阀，饮水机才能出热水。</a:t>
            </a:r>
            <a:endParaRPr lang="zh-CN" altLang="en-US" dirty="0"/>
          </a:p>
          <a:p>
            <a:r>
              <a:rPr lang="zh-CN" altLang="en-US" dirty="0"/>
              <a:t>简单的控制，也可解决很多实际问题。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4250" y="1785938"/>
            <a:ext cx="3103501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5214974" cy="500066"/>
          </a:xfrm>
        </p:spPr>
        <p:txBody>
          <a:bodyPr>
            <a:normAutofit/>
          </a:bodyPr>
          <a:lstStyle/>
          <a:p>
            <a:r>
              <a:rPr lang="zh-CN" altLang="en-US"/>
              <a:t>控制系统设计遵循设计的基本原则。</a:t>
            </a:r>
            <a:endParaRPr lang="en-US" altLang="zh-CN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1428728" y="1571618"/>
            <a:ext cx="4214842" cy="321471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dirty="0"/>
              <a:t>第一步  确定控制目的。</a:t>
            </a:r>
            <a:endParaRPr lang="en-US" altLang="zh-CN" dirty="0"/>
          </a:p>
          <a:p>
            <a:r>
              <a:rPr lang="zh-CN" altLang="en-US" dirty="0"/>
              <a:t>第二步</a:t>
            </a:r>
            <a:r>
              <a:rPr lang="en-US" altLang="zh-CN" dirty="0"/>
              <a:t>  </a:t>
            </a:r>
            <a:r>
              <a:rPr lang="zh-CN" altLang="en-US" dirty="0"/>
              <a:t>确定系统的被控量。</a:t>
            </a:r>
            <a:endParaRPr lang="en-US" altLang="zh-CN" dirty="0"/>
          </a:p>
          <a:p>
            <a:r>
              <a:rPr lang="zh-CN" altLang="en-US" dirty="0"/>
              <a:t>第三步  明确系统各项指标。</a:t>
            </a:r>
            <a:endParaRPr lang="en-US" altLang="zh-CN" dirty="0"/>
          </a:p>
          <a:p>
            <a:r>
              <a:rPr lang="zh-CN" altLang="en-US" dirty="0"/>
              <a:t>第四步  根据前面的要求和参数，确定控制系统的结构。</a:t>
            </a:r>
            <a:endParaRPr lang="en-US" altLang="zh-CN" dirty="0"/>
          </a:p>
          <a:p>
            <a:r>
              <a:rPr lang="zh-CN" altLang="en-US" dirty="0"/>
              <a:t>第五步  建立系统各环节的模型。</a:t>
            </a:r>
            <a:endParaRPr lang="en-US" altLang="zh-CN" dirty="0"/>
          </a:p>
          <a:p>
            <a:r>
              <a:rPr lang="zh-CN" altLang="en-US" dirty="0"/>
              <a:t>第六步  确定待调参数。</a:t>
            </a:r>
            <a:endParaRPr lang="en-US" altLang="zh-CN" dirty="0"/>
          </a:p>
          <a:p>
            <a:r>
              <a:rPr lang="zh-CN" altLang="en-US" dirty="0"/>
              <a:t>第七步  测试系统的性能。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一、控制系统设计概论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4" y="726630"/>
            <a:ext cx="2500614" cy="403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文本占位符 9"/>
          <p:cNvSpPr>
            <a:spLocks noGrp="1"/>
          </p:cNvSpPr>
          <p:nvPr>
            <p:ph type="body" idx="1"/>
          </p:nvPr>
        </p:nvSpPr>
        <p:spPr>
          <a:xfrm>
            <a:off x="107504" y="2283718"/>
            <a:ext cx="1106910" cy="1728192"/>
          </a:xfrm>
        </p:spPr>
        <p:txBody>
          <a:bodyPr>
            <a:normAutofit/>
          </a:bodyPr>
          <a:lstStyle/>
          <a:p>
            <a:r>
              <a:rPr lang="zh-CN" altLang="en-US" dirty="0"/>
              <a:t>控制系统设计的基本过程。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LED</a:t>
            </a:r>
            <a:r>
              <a:rPr lang="zh-CN" altLang="en-US"/>
              <a:t>数码显示器的设计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1571618"/>
            <a:ext cx="3857652" cy="30694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LED</a:t>
            </a:r>
            <a:r>
              <a:rPr lang="zh-CN" altLang="en-US" dirty="0"/>
              <a:t>数码管是由</a:t>
            </a:r>
            <a:r>
              <a:rPr lang="en-US" altLang="zh-CN" dirty="0"/>
              <a:t>8</a:t>
            </a:r>
            <a:r>
              <a:rPr lang="zh-CN" altLang="en-US" dirty="0"/>
              <a:t>个发光二极管封装在一起组成“</a:t>
            </a:r>
            <a:r>
              <a:rPr lang="en-US" altLang="zh-CN" dirty="0"/>
              <a:t>8”</a:t>
            </a:r>
            <a:r>
              <a:rPr lang="zh-CN" altLang="en-US" dirty="0"/>
              <a:t>字形的器件。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个发光二极管组成“</a:t>
            </a:r>
            <a:r>
              <a:rPr lang="en-US" altLang="zh-CN" dirty="0"/>
              <a:t>8”</a:t>
            </a:r>
            <a:r>
              <a:rPr lang="zh-CN" altLang="en-US" dirty="0"/>
              <a:t>字形的每一段。</a:t>
            </a:r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个发光二极管组成一个小数点。</a:t>
            </a:r>
            <a:endParaRPr lang="en-US" altLang="zh-CN" dirty="0"/>
          </a:p>
          <a:p>
            <a:r>
              <a:rPr lang="zh-CN" altLang="en-US" dirty="0"/>
              <a:t>各段分别由字母</a:t>
            </a:r>
            <a:r>
              <a:rPr lang="en-US" dirty="0"/>
              <a:t>A、B、C、D、E、F、G、DP</a:t>
            </a:r>
            <a:r>
              <a:rPr lang="zh-CN" altLang="en-US" dirty="0"/>
              <a:t>来表示。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43504" y="2814652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885826"/>
            <a:ext cx="1967879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571504"/>
          </a:xfrm>
        </p:spPr>
        <p:txBody>
          <a:bodyPr/>
          <a:lstStyle/>
          <a:p>
            <a:r>
              <a:rPr lang="en-US" altLang="zh-CN"/>
              <a:t>LED</a:t>
            </a:r>
            <a:r>
              <a:rPr lang="zh-CN" altLang="en-US"/>
              <a:t>数码显示器的设计</a:t>
            </a:r>
            <a:endParaRPr lang="zh-CN" altLang="en-US"/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428596" y="3500444"/>
            <a:ext cx="4214842" cy="1428760"/>
          </a:xfrm>
        </p:spPr>
        <p:txBody>
          <a:bodyPr>
            <a:noAutofit/>
          </a:bodyPr>
          <a:lstStyle/>
          <a:p>
            <a:r>
              <a:rPr lang="zh-CN" altLang="en-US" sz="1400" dirty="0"/>
              <a:t>共阴数码管：全部</a:t>
            </a:r>
            <a:r>
              <a:rPr lang="en-US" altLang="zh-CN" sz="1400" dirty="0"/>
              <a:t>LED</a:t>
            </a:r>
            <a:r>
              <a:rPr lang="zh-CN" altLang="en-US" sz="1400" dirty="0"/>
              <a:t>的阴级连接在一起，通过阳极控制。</a:t>
            </a:r>
            <a:endParaRPr lang="en-US" altLang="zh-CN" sz="1400" dirty="0"/>
          </a:p>
          <a:p>
            <a:r>
              <a:rPr lang="zh-CN" altLang="en-US" sz="1400" dirty="0"/>
              <a:t>共阳数码管：全部</a:t>
            </a:r>
            <a:r>
              <a:rPr lang="en-US" altLang="zh-CN" sz="1400" dirty="0"/>
              <a:t>LED</a:t>
            </a:r>
            <a:r>
              <a:rPr lang="zh-CN" altLang="en-US" sz="1400" dirty="0"/>
              <a:t>的阳级连接在一起，通过阴极控制。</a:t>
            </a:r>
            <a:endParaRPr lang="zh-CN" altLang="en-US" sz="1400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1538" y="1643056"/>
            <a:ext cx="3067044" cy="17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428874"/>
            <a:ext cx="2904784" cy="20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占位符 9"/>
          <p:cNvSpPr>
            <a:spLocks noGrp="1"/>
          </p:cNvSpPr>
          <p:nvPr>
            <p:ph type="body" idx="1"/>
          </p:nvPr>
        </p:nvSpPr>
        <p:spPr>
          <a:xfrm>
            <a:off x="4929158" y="1785932"/>
            <a:ext cx="3143304" cy="571504"/>
          </a:xfrm>
        </p:spPr>
        <p:txBody>
          <a:bodyPr/>
          <a:lstStyle/>
          <a:p>
            <a:r>
              <a:rPr lang="en-US" altLang="zh-CN" dirty="0"/>
              <a:t>LED</a:t>
            </a:r>
            <a:r>
              <a:rPr lang="zh-CN" altLang="en-US" dirty="0"/>
              <a:t>数码管产品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LED</a:t>
            </a:r>
            <a:r>
              <a:rPr lang="zh-CN" altLang="en-US"/>
              <a:t>数码显示器的设计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2428892" cy="285512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共阴极数码管，阴极串联电阻。</a:t>
            </a:r>
            <a:endParaRPr lang="en-US" altLang="zh-CN" dirty="0"/>
          </a:p>
          <a:p>
            <a:r>
              <a:rPr lang="zh-CN" altLang="en-US" dirty="0"/>
              <a:t>显示数字</a:t>
            </a:r>
            <a:r>
              <a:rPr lang="en-US" altLang="zh-CN" dirty="0"/>
              <a:t>3</a:t>
            </a:r>
            <a:r>
              <a:rPr lang="zh-CN" altLang="en-US" dirty="0"/>
              <a:t>需要连接</a:t>
            </a:r>
            <a:r>
              <a:rPr lang="en-US" altLang="zh-CN" dirty="0"/>
              <a:t>5</a:t>
            </a:r>
            <a:r>
              <a:rPr lang="zh-CN" altLang="en-US" dirty="0"/>
              <a:t>个阳极。</a:t>
            </a:r>
            <a:endParaRPr lang="en-US" altLang="zh-CN" dirty="0"/>
          </a:p>
          <a:p>
            <a:r>
              <a:rPr lang="zh-CN" altLang="en-US" dirty="0"/>
              <a:t>分别连接</a:t>
            </a:r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、</a:t>
            </a:r>
            <a:r>
              <a:rPr lang="en-US" altLang="zh-CN" dirty="0"/>
              <a:t>C</a:t>
            </a:r>
            <a:r>
              <a:rPr lang="zh-CN" altLang="en-US" dirty="0"/>
              <a:t>、</a:t>
            </a:r>
            <a:r>
              <a:rPr lang="en-US" altLang="zh-CN" dirty="0"/>
              <a:t>D</a:t>
            </a:r>
            <a:r>
              <a:rPr lang="zh-CN" altLang="en-US" dirty="0"/>
              <a:t>、</a:t>
            </a:r>
            <a:r>
              <a:rPr lang="en-US" altLang="zh-CN" dirty="0"/>
              <a:t>G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41097" y="1500181"/>
            <a:ext cx="4831403" cy="289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357322"/>
          </a:xfrm>
        </p:spPr>
        <p:txBody>
          <a:bodyPr>
            <a:normAutofit/>
          </a:bodyPr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．明确设计目的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2214560"/>
            <a:ext cx="3857652" cy="2426497"/>
          </a:xfrm>
        </p:spPr>
        <p:txBody>
          <a:bodyPr>
            <a:normAutofit/>
          </a:bodyPr>
          <a:lstStyle/>
          <a:p>
            <a:r>
              <a:rPr lang="zh-CN" altLang="en-US" dirty="0"/>
              <a:t>一个实用的</a:t>
            </a:r>
            <a:r>
              <a:rPr lang="en-US" dirty="0"/>
              <a:t>LED</a:t>
            </a:r>
            <a:r>
              <a:rPr lang="zh-CN" altLang="en-US" dirty="0"/>
              <a:t>数码显示器通常由多位数码管组成，我们设计只使用一 个数码管，通过适当的设计，完成</a:t>
            </a:r>
            <a:r>
              <a:rPr lang="en-US" altLang="zh-CN" dirty="0"/>
              <a:t>0</a:t>
            </a:r>
            <a:r>
              <a:rPr lang="zh-CN" altLang="en-US" dirty="0"/>
              <a:t>～</a:t>
            </a:r>
            <a:r>
              <a:rPr lang="en-US" altLang="zh-CN" dirty="0"/>
              <a:t>9</a:t>
            </a:r>
            <a:r>
              <a:rPr lang="zh-CN" altLang="en-US" dirty="0"/>
              <a:t>的显示。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3"/>
          </p:nvPr>
        </p:nvSpPr>
        <p:spPr>
          <a:xfrm>
            <a:off x="4643438" y="1643056"/>
            <a:ext cx="4214842" cy="42862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2</a:t>
            </a:r>
            <a:r>
              <a:rPr dirty="0"/>
              <a:t>．确定被控量及设计指标 </a:t>
            </a:r>
            <a:endParaRPr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4629150" y="2357436"/>
            <a:ext cx="3943378" cy="2286016"/>
          </a:xfrm>
        </p:spPr>
        <p:txBody>
          <a:bodyPr>
            <a:normAutofit fontScale="92500"/>
          </a:bodyPr>
          <a:lstStyle/>
          <a:p>
            <a:r>
              <a:rPr lang="zh-CN" altLang="en-US"/>
              <a:t>采用</a:t>
            </a:r>
            <a:r>
              <a:rPr lang="en-US"/>
              <a:t>LED</a:t>
            </a:r>
            <a:r>
              <a:rPr lang="zh-CN" altLang="en-US"/>
              <a:t>作为发光元件，显示的数字是以光的形式展现，所以该设计的被控量就 是</a:t>
            </a:r>
            <a:r>
              <a:rPr lang="en-US"/>
              <a:t>LED</a:t>
            </a:r>
            <a:r>
              <a:rPr lang="zh-CN" altLang="en-US"/>
              <a:t>数码管各段的亮度，且只有亮、灭两种状态。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214446"/>
          </a:xfrm>
        </p:spPr>
        <p:txBody>
          <a:bodyPr/>
          <a:lstStyle/>
          <a:p>
            <a:r>
              <a:rPr lang="en-US" altLang="zh-CN" dirty="0"/>
              <a:t>LED</a:t>
            </a:r>
            <a:r>
              <a:rPr lang="zh-CN" altLang="en-US" dirty="0"/>
              <a:t>数码显示器的设计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．确定系统结构 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357158" y="2357436"/>
            <a:ext cx="3857652" cy="250033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通过上述步骤，我们就可以根据具体的要求来确定控制系统的结构。</a:t>
            </a:r>
            <a:endParaRPr lang="en-US" altLang="zh-CN" dirty="0"/>
          </a:p>
          <a:p>
            <a:r>
              <a:rPr lang="zh-CN" altLang="en-US" dirty="0"/>
              <a:t>怎样控制</a:t>
            </a:r>
            <a:r>
              <a:rPr lang="en-US" dirty="0"/>
              <a:t>LED</a:t>
            </a:r>
            <a:r>
              <a:rPr lang="zh-CN" altLang="en-US" dirty="0"/>
              <a:t>数码管</a:t>
            </a:r>
            <a:r>
              <a:rPr lang="en-US" altLang="zh-CN" dirty="0"/>
              <a:t>8</a:t>
            </a:r>
            <a:r>
              <a:rPr lang="zh-CN" altLang="en-US" dirty="0"/>
              <a:t>个段的亮、灭是该设计的关键。</a:t>
            </a:r>
            <a:endParaRPr lang="en-US" altLang="zh-CN" dirty="0"/>
          </a:p>
          <a:p>
            <a:r>
              <a:rPr lang="zh-CN" altLang="en-US" dirty="0"/>
              <a:t>控制系统有开环和闭环、手动和自动等形式，你决 定采取哪种形式呢？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3"/>
          </p:nvPr>
        </p:nvSpPr>
        <p:spPr>
          <a:xfrm>
            <a:off x="4643438" y="1643056"/>
            <a:ext cx="4214842" cy="785818"/>
          </a:xfrm>
        </p:spPr>
        <p:txBody>
          <a:bodyPr/>
          <a:lstStyle/>
          <a:p>
            <a:r>
              <a:rPr altLang="en-US" dirty="0"/>
              <a:t>讨论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4"/>
          </p:nvPr>
        </p:nvSpPr>
        <p:spPr>
          <a:xfrm>
            <a:off x="4629150" y="2428874"/>
            <a:ext cx="4086254" cy="221457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/>
              <a:t>你能写出几种实现方案？ </a:t>
            </a:r>
            <a:endParaRPr lang="zh-CN" altLang="en-US"/>
          </a:p>
          <a:p>
            <a:pPr marL="457200" indent="-457200">
              <a:buFont typeface="+mj-lt"/>
              <a:buAutoNum type="arabicPeriod"/>
            </a:pPr>
            <a:r>
              <a:rPr lang="zh-CN" altLang="en-US"/>
              <a:t>你的方案与其他同学的方案相比有哪些优点和缺点？ </a:t>
            </a:r>
            <a:endParaRPr lang="zh-CN" altLang="en-US"/>
          </a:p>
          <a:p>
            <a:pPr marL="457200" indent="-457200">
              <a:buFont typeface="+mj-lt"/>
              <a:buAutoNum type="arabicPeriod"/>
            </a:pPr>
            <a:r>
              <a:rPr lang="zh-CN" altLang="en-US"/>
              <a:t>你的方案可行吗？（如材料是否容易得到、加工是否容易、造价是否合理等）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二、设计实例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6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2869</Words>
  <Application>WPS 演示</Application>
  <PresentationFormat>全屏显示(16:9)</PresentationFormat>
  <Paragraphs>420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第四章 控制及其设计</vt:lpstr>
      <vt:lpstr>教学内容</vt:lpstr>
      <vt:lpstr>引入</vt:lpstr>
      <vt:lpstr>一、控制系统设计概论</vt:lpstr>
      <vt:lpstr>二、设计实例</vt:lpstr>
      <vt:lpstr>二、设计实例</vt:lpstr>
      <vt:lpstr>二、设计实例</vt:lpstr>
      <vt:lpstr>二、设计实例</vt:lpstr>
      <vt:lpstr>二、设计实例</vt:lpstr>
      <vt:lpstr>二、设计实例</vt:lpstr>
      <vt:lpstr>二、设计实例</vt:lpstr>
      <vt:lpstr>二、设计实例</vt:lpstr>
      <vt:lpstr>二、设计实例</vt:lpstr>
      <vt:lpstr>二、设计实例</vt:lpstr>
      <vt:lpstr>引入</vt:lpstr>
      <vt:lpstr>一、控制系统设计的基本过程</vt:lpstr>
      <vt:lpstr>二、控制系统设计实例</vt:lpstr>
      <vt:lpstr>二、控制系统设计实例</vt:lpstr>
      <vt:lpstr>二、控制系统设计实例</vt:lpstr>
      <vt:lpstr>二、控制系统设计实例</vt:lpstr>
      <vt:lpstr>二、控制系统设计实例</vt:lpstr>
      <vt:lpstr>二、控制系统设计实例</vt:lpstr>
      <vt:lpstr>二、控制系统设计实例</vt:lpstr>
      <vt:lpstr>总结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308</cp:revision>
  <dcterms:created xsi:type="dcterms:W3CDTF">2025-03-26T09:25:14Z</dcterms:created>
  <dcterms:modified xsi:type="dcterms:W3CDTF">2025-03-26T09:28:24Z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D0314BF3E0A8426E8A8F22BC8E6DFA89</vt:lpwstr>
  </property>
  <property fmtid="{D5CDD505-2E9C-101B-9397-08002B2CF9AE}" pid="3" name="KSOProductBuildVer">
    <vt:lpwstr>2052-11.8.2.12094</vt:lpwstr>
  </property>
</Properties>
</file>